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48" r:id="rId4"/>
  </p:sldMasterIdLst>
  <p:notesMasterIdLst>
    <p:notesMasterId r:id="rId22"/>
  </p:notesMasterIdLst>
  <p:sldIdLst>
    <p:sldId id="256" r:id="rId5"/>
    <p:sldId id="425" r:id="rId6"/>
    <p:sldId id="416" r:id="rId7"/>
    <p:sldId id="458" r:id="rId8"/>
    <p:sldId id="464" r:id="rId9"/>
    <p:sldId id="430" r:id="rId10"/>
    <p:sldId id="434" r:id="rId11"/>
    <p:sldId id="454" r:id="rId12"/>
    <p:sldId id="440" r:id="rId13"/>
    <p:sldId id="450" r:id="rId14"/>
    <p:sldId id="461" r:id="rId15"/>
    <p:sldId id="462" r:id="rId16"/>
    <p:sldId id="463" r:id="rId17"/>
    <p:sldId id="460" r:id="rId18"/>
    <p:sldId id="433" r:id="rId19"/>
    <p:sldId id="452" r:id="rId20"/>
    <p:sldId id="418" r:id="rId2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82" userDrawn="1">
          <p15:clr>
            <a:srgbClr val="A4A3A4"/>
          </p15:clr>
        </p15:guide>
        <p15:guide id="2" orient="horz" pos="799" userDrawn="1">
          <p15:clr>
            <a:srgbClr val="A4A3A4"/>
          </p15:clr>
        </p15:guide>
        <p15:guide id="3" orient="horz" pos="3838" userDrawn="1">
          <p15:clr>
            <a:srgbClr val="A4A3A4"/>
          </p15:clr>
        </p15:guide>
        <p15:guide id="4" pos="302" userDrawn="1">
          <p15:clr>
            <a:srgbClr val="A4A3A4"/>
          </p15:clr>
        </p15:guide>
        <p15:guide id="5" pos="7446"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6D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Светлы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516" autoAdjust="0"/>
    <p:restoredTop sz="94660"/>
  </p:normalViewPr>
  <p:slideViewPr>
    <p:cSldViewPr snapToGrid="0">
      <p:cViewPr varScale="1">
        <p:scale>
          <a:sx n="107" d="100"/>
          <a:sy n="107" d="100"/>
        </p:scale>
        <p:origin x="1122" y="102"/>
      </p:cViewPr>
      <p:guideLst>
        <p:guide orient="horz" pos="482"/>
        <p:guide orient="horz" pos="799"/>
        <p:guide orient="horz" pos="3838"/>
        <p:guide pos="302"/>
        <p:guide pos="7446"/>
      </p:guideLst>
    </p:cSldViewPr>
  </p:slideViewPr>
  <p:notesTextViewPr>
    <p:cViewPr>
      <p:scale>
        <a:sx n="1" d="1"/>
        <a:sy n="1" d="1"/>
      </p:scale>
      <p:origin x="0" y="0"/>
    </p:cViewPr>
  </p:notesTextViewPr>
  <p:notesViewPr>
    <p:cSldViewPr snapToGrid="0">
      <p:cViewPr varScale="1">
        <p:scale>
          <a:sx n="125" d="100"/>
          <a:sy n="125" d="100"/>
        </p:scale>
        <p:origin x="4932"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03D4C7-4E85-40DA-93F3-9997E8A8E2D9}" type="datetimeFigureOut">
              <a:rPr lang="ru-RU" smtClean="0"/>
              <a:t>01.07.2026</a:t>
            </a:fld>
            <a:endParaRPr lang="ru-RU" dirty="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C15544-C706-42FE-B2B4-DFD0AD19A524}" type="slidenum">
              <a:rPr lang="ru-RU" smtClean="0"/>
              <a:t>‹#›</a:t>
            </a:fld>
            <a:endParaRPr lang="ru-RU" dirty="0"/>
          </a:p>
        </p:txBody>
      </p:sp>
    </p:spTree>
    <p:extLst>
      <p:ext uri="{BB962C8B-B14F-4D97-AF65-F5344CB8AC3E}">
        <p14:creationId xmlns:p14="http://schemas.microsoft.com/office/powerpoint/2010/main" val="12547386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extBox 11"/>
          <p:cNvSpPr txBox="1"/>
          <p:nvPr userDrawn="1"/>
        </p:nvSpPr>
        <p:spPr>
          <a:xfrm>
            <a:off x="7278757" y="173766"/>
            <a:ext cx="4457700" cy="800219"/>
          </a:xfrm>
          <a:prstGeom prst="rect">
            <a:avLst/>
          </a:prstGeom>
          <a:noFill/>
        </p:spPr>
        <p:txBody>
          <a:bodyPr wrap="square" rtlCol="0">
            <a:spAutoFit/>
          </a:bodyPr>
          <a:lstStyle/>
          <a:p>
            <a:pPr algn="r"/>
            <a:r>
              <a:rPr lang="en-US" sz="2800" b="1" dirty="0">
                <a:solidFill>
                  <a:schemeClr val="bg1"/>
                </a:solidFill>
                <a:latin typeface="DIN Pro Regular" panose="020B0504020101020102" pitchFamily="34" charset="0"/>
                <a:cs typeface="DIN Pro Regular" panose="020B0504020101020102" pitchFamily="34" charset="0"/>
              </a:rPr>
              <a:t>www.educenter.ru</a:t>
            </a:r>
            <a:endParaRPr lang="ru-RU" sz="2800" b="1" dirty="0">
              <a:solidFill>
                <a:schemeClr val="bg1"/>
              </a:solidFill>
              <a:latin typeface="DINPro-Medium" panose="02000503030000020004" pitchFamily="50" charset="0"/>
              <a:cs typeface="DIN Pro Regular" panose="020B0504020101020102" pitchFamily="34" charset="0"/>
            </a:endParaRPr>
          </a:p>
          <a:p>
            <a:endParaRPr lang="ru-RU" dirty="0">
              <a:solidFill>
                <a:schemeClr val="bg1"/>
              </a:solidFill>
              <a:latin typeface="DIN Pro Regular" panose="020B0504020101020102" pitchFamily="34" charset="0"/>
              <a:cs typeface="DIN Pro Regular" panose="020B0504020101020102" pitchFamily="34" charset="0"/>
            </a:endParaRPr>
          </a:p>
        </p:txBody>
      </p:sp>
      <p:sp>
        <p:nvSpPr>
          <p:cNvPr id="5" name="Номер слайда 5">
            <a:extLst>
              <a:ext uri="{FF2B5EF4-FFF2-40B4-BE49-F238E27FC236}">
                <a16:creationId xmlns:a16="http://schemas.microsoft.com/office/drawing/2014/main" id="{302EA1E4-46DB-4A43-B4F5-E6C01217EA4A}"/>
              </a:ext>
            </a:extLst>
          </p:cNvPr>
          <p:cNvSpPr>
            <a:spLocks noGrp="1"/>
          </p:cNvSpPr>
          <p:nvPr>
            <p:ph type="sldNum" sz="quarter" idx="4"/>
          </p:nvPr>
        </p:nvSpPr>
        <p:spPr>
          <a:xfrm>
            <a:off x="11166231" y="6133000"/>
            <a:ext cx="102576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47847364-8ACB-4341-BF7A-F1165E5FBDDE}" type="slidenum">
              <a:rPr lang="ru-RU" smtClean="0"/>
              <a:pPr/>
              <a:t>‹#›</a:t>
            </a:fld>
            <a:endParaRPr lang="ru-RU" dirty="0"/>
          </a:p>
        </p:txBody>
      </p:sp>
    </p:spTree>
    <p:extLst>
      <p:ext uri="{BB962C8B-B14F-4D97-AF65-F5344CB8AC3E}">
        <p14:creationId xmlns:p14="http://schemas.microsoft.com/office/powerpoint/2010/main" val="26639836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Заголовок и объект">
    <p:bg>
      <p:bgPr>
        <a:blipFill>
          <a:blip r:embed="rId2"/>
          <a:stretch>
            <a:fillRect/>
          </a:stretch>
        </a:blipFill>
        <a:effectLst/>
      </p:bgPr>
    </p:bg>
    <p:spTree>
      <p:nvGrpSpPr>
        <p:cNvPr id="1" name=""/>
        <p:cNvGrpSpPr/>
        <p:nvPr/>
      </p:nvGrpSpPr>
      <p:grpSpPr>
        <a:xfrm>
          <a:off x="0" y="0"/>
          <a:ext cx="0" cy="0"/>
          <a:chOff x="0" y="0"/>
          <a:chExt cx="0" cy="0"/>
        </a:xfrm>
      </p:grpSpPr>
      <p:sp>
        <p:nvSpPr>
          <p:cNvPr id="2" name="Номер слайда 5">
            <a:extLst>
              <a:ext uri="{FF2B5EF4-FFF2-40B4-BE49-F238E27FC236}">
                <a16:creationId xmlns:a16="http://schemas.microsoft.com/office/drawing/2014/main" id="{1196C3D6-D88A-41AF-A015-A76B6707CE74}"/>
              </a:ext>
            </a:extLst>
          </p:cNvPr>
          <p:cNvSpPr>
            <a:spLocks noGrp="1"/>
          </p:cNvSpPr>
          <p:nvPr>
            <p:ph type="sldNum" sz="quarter" idx="4"/>
          </p:nvPr>
        </p:nvSpPr>
        <p:spPr>
          <a:xfrm>
            <a:off x="11166231" y="6133000"/>
            <a:ext cx="102576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47847364-8ACB-4341-BF7A-F1165E5FBDDE}" type="slidenum">
              <a:rPr lang="ru-RU" smtClean="0"/>
              <a:pPr/>
              <a:t>‹#›</a:t>
            </a:fld>
            <a:endParaRPr lang="ru-RU" dirty="0"/>
          </a:p>
        </p:txBody>
      </p:sp>
    </p:spTree>
    <p:extLst>
      <p:ext uri="{BB962C8B-B14F-4D97-AF65-F5344CB8AC3E}">
        <p14:creationId xmlns:p14="http://schemas.microsoft.com/office/powerpoint/2010/main" val="1877384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47847364-8ACB-4341-BF7A-F1165E5FBDDE}" type="slidenum">
              <a:rPr lang="ru-RU" smtClean="0"/>
              <a:t>‹#›</a:t>
            </a:fld>
            <a:endParaRPr lang="ru-RU" dirty="0"/>
          </a:p>
        </p:txBody>
      </p:sp>
    </p:spTree>
    <p:extLst>
      <p:ext uri="{BB962C8B-B14F-4D97-AF65-F5344CB8AC3E}">
        <p14:creationId xmlns:p14="http://schemas.microsoft.com/office/powerpoint/2010/main" val="11565761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47847364-8ACB-4341-BF7A-F1165E5FBDDE}" type="slidenum">
              <a:rPr lang="ru-RU" smtClean="0"/>
              <a:t>‹#›</a:t>
            </a:fld>
            <a:endParaRPr lang="ru-RU" dirty="0"/>
          </a:p>
        </p:txBody>
      </p:sp>
    </p:spTree>
    <p:extLst>
      <p:ext uri="{BB962C8B-B14F-4D97-AF65-F5344CB8AC3E}">
        <p14:creationId xmlns:p14="http://schemas.microsoft.com/office/powerpoint/2010/main" val="28706225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47847364-8ACB-4341-BF7A-F1165E5FBDDE}" type="slidenum">
              <a:rPr lang="ru-RU" smtClean="0"/>
              <a:t>‹#›</a:t>
            </a:fld>
            <a:endParaRPr lang="ru-RU" dirty="0"/>
          </a:p>
        </p:txBody>
      </p:sp>
    </p:spTree>
    <p:extLst>
      <p:ext uri="{BB962C8B-B14F-4D97-AF65-F5344CB8AC3E}">
        <p14:creationId xmlns:p14="http://schemas.microsoft.com/office/powerpoint/2010/main" val="10111901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47847364-8ACB-4341-BF7A-F1165E5FBDDE}" type="slidenum">
              <a:rPr lang="ru-RU" smtClean="0"/>
              <a:t>‹#›</a:t>
            </a:fld>
            <a:endParaRPr lang="ru-RU" dirty="0"/>
          </a:p>
        </p:txBody>
      </p:sp>
    </p:spTree>
    <p:extLst>
      <p:ext uri="{BB962C8B-B14F-4D97-AF65-F5344CB8AC3E}">
        <p14:creationId xmlns:p14="http://schemas.microsoft.com/office/powerpoint/2010/main" val="25976498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47847364-8ACB-4341-BF7A-F1165E5FBDDE}" type="slidenum">
              <a:rPr lang="ru-RU" smtClean="0"/>
              <a:t>‹#›</a:t>
            </a:fld>
            <a:endParaRPr lang="ru-RU" dirty="0"/>
          </a:p>
        </p:txBody>
      </p:sp>
    </p:spTree>
    <p:extLst>
      <p:ext uri="{BB962C8B-B14F-4D97-AF65-F5344CB8AC3E}">
        <p14:creationId xmlns:p14="http://schemas.microsoft.com/office/powerpoint/2010/main" val="33051621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47847364-8ACB-4341-BF7A-F1165E5FBDDE}" type="slidenum">
              <a:rPr lang="ru-RU" smtClean="0"/>
              <a:t>‹#›</a:t>
            </a:fld>
            <a:endParaRPr lang="ru-RU" dirty="0"/>
          </a:p>
        </p:txBody>
      </p:sp>
    </p:spTree>
    <p:extLst>
      <p:ext uri="{BB962C8B-B14F-4D97-AF65-F5344CB8AC3E}">
        <p14:creationId xmlns:p14="http://schemas.microsoft.com/office/powerpoint/2010/main" val="5805092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47847364-8ACB-4341-BF7A-F1165E5FBDDE}" type="slidenum">
              <a:rPr lang="ru-RU" smtClean="0"/>
              <a:t>‹#›</a:t>
            </a:fld>
            <a:endParaRPr lang="ru-RU" dirty="0"/>
          </a:p>
        </p:txBody>
      </p:sp>
    </p:spTree>
    <p:extLst>
      <p:ext uri="{BB962C8B-B14F-4D97-AF65-F5344CB8AC3E}">
        <p14:creationId xmlns:p14="http://schemas.microsoft.com/office/powerpoint/2010/main" val="41158017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176963"/>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ru-RU" dirty="0"/>
          </a:p>
        </p:txBody>
      </p:sp>
      <p:sp>
        <p:nvSpPr>
          <p:cNvPr id="5" name="Нижний колонтитул 4"/>
          <p:cNvSpPr>
            <a:spLocks noGrp="1"/>
          </p:cNvSpPr>
          <p:nvPr>
            <p:ph type="ftr" sz="quarter" idx="3"/>
          </p:nvPr>
        </p:nvSpPr>
        <p:spPr>
          <a:xfrm>
            <a:off x="4038600" y="6176963"/>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8610600" y="617696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847364-8ACB-4341-BF7A-F1165E5FBDDE}" type="slidenum">
              <a:rPr lang="ru-RU" smtClean="0"/>
              <a:t>‹#›</a:t>
            </a:fld>
            <a:endParaRPr lang="ru-RU" dirty="0"/>
          </a:p>
        </p:txBody>
      </p:sp>
    </p:spTree>
    <p:extLst>
      <p:ext uri="{BB962C8B-B14F-4D97-AF65-F5344CB8AC3E}">
        <p14:creationId xmlns:p14="http://schemas.microsoft.com/office/powerpoint/2010/main" val="21491767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educenter.ru/course-series/finliteracy.html?&amp;page=2011" TargetMode="Externa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hyperlink" Target="https://clck.ru/3U47wo" TargetMode="Externa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hyperlink" Target="https://www.sberbank.ru/ru/person/kibrary/articles/poddelnoe-prilozhenie-centrobanka-dlya-proverki-obnovlennykh-banknot" TargetMode="External"/><Relationship Id="rId3" Type="http://schemas.openxmlformats.org/officeDocument/2006/relationships/hyperlink" Target="https://rskrf.ru/tips/eksperty-obyasnyayut/fake-education/" TargetMode="External"/><Relationship Id="rId7" Type="http://schemas.openxmlformats.org/officeDocument/2006/relationships/hyperlink" Target="https://ria.ru/20241011/moshennichestvo-1977602149.html" TargetMode="External"/><Relationship Id="rId2" Type="http://schemas.openxmlformats.org/officeDocument/2006/relationships/hyperlink" Target="https://sam.mos.ru/info" TargetMode="External"/><Relationship Id="rId1" Type="http://schemas.openxmlformats.org/officeDocument/2006/relationships/slideLayout" Target="../slideLayouts/slideLayout2.xml"/><Relationship Id="rId6" Type="http://schemas.openxmlformats.org/officeDocument/2006/relationships/hyperlink" Target="https://www.ntv.ru/novosti/2803655/" TargetMode="External"/><Relationship Id="rId5" Type="http://schemas.openxmlformats.org/officeDocument/2006/relationships/hyperlink" Target="https://www.konakovoregion.ru/ru/node/5994" TargetMode="External"/><Relationship Id="rId4" Type="http://schemas.openxmlformats.org/officeDocument/2006/relationships/hyperlink" Target="https://www.zelenograd.ru/news/61561/" TargetMode="External"/><Relationship Id="rId9" Type="http://schemas.openxmlformats.org/officeDocument/2006/relationships/hyperlink" Target="https://dzen.ru/a/af26mlF-On7bfbuP"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educenter.ru/press-center/finliternew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DF865A97-44D1-4C13-A4E2-ADB1611A71C7}"/>
              </a:ext>
            </a:extLst>
          </p:cNvPr>
          <p:cNvSpPr txBox="1">
            <a:spLocks/>
          </p:cNvSpPr>
          <p:nvPr/>
        </p:nvSpPr>
        <p:spPr>
          <a:xfrm>
            <a:off x="3406588" y="1369490"/>
            <a:ext cx="8677835" cy="44480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ru-RU" sz="1400" b="1" spc="-150" dirty="0">
              <a:solidFill>
                <a:srgbClr val="066D55"/>
              </a:solidFill>
              <a:latin typeface="+mn-lt"/>
              <a:cs typeface="DIN Pro Bold" panose="020B0804020101020102" pitchFamily="34" charset="-52"/>
            </a:endParaRPr>
          </a:p>
          <a:p>
            <a:pPr algn="ctr"/>
            <a:r>
              <a:rPr lang="ru-RU" sz="4000" b="1" spc="-150" dirty="0">
                <a:solidFill>
                  <a:srgbClr val="066D55"/>
                </a:solidFill>
                <a:latin typeface="+mn-lt"/>
              </a:rPr>
              <a:t>«Мошенничество в цифровой век. Профилактика угроз»</a:t>
            </a:r>
          </a:p>
          <a:p>
            <a:pPr algn="ctr"/>
            <a:endParaRPr lang="ru-RU" sz="1100" b="1" spc="-150" dirty="0">
              <a:solidFill>
                <a:srgbClr val="066D55"/>
              </a:solidFill>
              <a:latin typeface="+mn-lt"/>
            </a:endParaRPr>
          </a:p>
          <a:p>
            <a:pPr marL="342900" indent="-342900">
              <a:buFont typeface="Wingdings" panose="05000000000000000000" pitchFamily="2" charset="2"/>
              <a:buChar char=""/>
            </a:pPr>
            <a:r>
              <a:rPr lang="ru-RU" sz="2700" b="1" dirty="0">
                <a:solidFill>
                  <a:srgbClr val="066D55"/>
                </a:solidFill>
                <a:latin typeface="Arial" panose="020B0604020202020204" pitchFamily="34" charset="0"/>
                <a:cs typeface="Arial" panose="020B0604020202020204" pitchFamily="34" charset="0"/>
              </a:rPr>
              <a:t>«Помогите продавцу маркетплейса».</a:t>
            </a:r>
          </a:p>
          <a:p>
            <a:pPr marL="342900" indent="-342900">
              <a:buFont typeface="Wingdings" panose="05000000000000000000" pitchFamily="2" charset="2"/>
              <a:buChar char=""/>
            </a:pPr>
            <a:r>
              <a:rPr lang="ru-RU" sz="2700" b="1" dirty="0">
                <a:solidFill>
                  <a:srgbClr val="066D55"/>
                </a:solidFill>
                <a:latin typeface="Arial" panose="020B0604020202020204" pitchFamily="34" charset="0"/>
                <a:cs typeface="Arial" panose="020B0604020202020204" pitchFamily="34" charset="0"/>
              </a:rPr>
              <a:t>«Подтвердите данные для визита в больницу».</a:t>
            </a:r>
            <a:endParaRPr lang="en-US" sz="2700" b="1" dirty="0">
              <a:solidFill>
                <a:srgbClr val="066D55"/>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
            </a:pPr>
            <a:r>
              <a:rPr lang="ru-RU" sz="2700" b="1" dirty="0">
                <a:solidFill>
                  <a:srgbClr val="066D55"/>
                </a:solidFill>
                <a:latin typeface="Arial" panose="020B0604020202020204" pitchFamily="34" charset="0"/>
                <a:cs typeface="Arial" panose="020B0604020202020204" pitchFamily="34" charset="0"/>
              </a:rPr>
              <a:t>«Установите приложение Центробанка».</a:t>
            </a:r>
          </a:p>
          <a:p>
            <a:pPr marL="342900" indent="-342900">
              <a:buFont typeface="Wingdings" panose="05000000000000000000" pitchFamily="2" charset="2"/>
              <a:buChar char=""/>
            </a:pPr>
            <a:endParaRPr lang="ru-RU" sz="2700" b="1" dirty="0">
              <a:solidFill>
                <a:srgbClr val="066D55"/>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923EAF90-147C-4D9A-95B4-48F3587C0A8B}"/>
              </a:ext>
            </a:extLst>
          </p:cNvPr>
          <p:cNvSpPr txBox="1"/>
          <p:nvPr/>
        </p:nvSpPr>
        <p:spPr>
          <a:xfrm>
            <a:off x="3498574" y="6028556"/>
            <a:ext cx="4457700" cy="369332"/>
          </a:xfrm>
          <a:prstGeom prst="rect">
            <a:avLst/>
          </a:prstGeom>
          <a:noFill/>
        </p:spPr>
        <p:txBody>
          <a:bodyPr wrap="square" rtlCol="0">
            <a:spAutoFit/>
          </a:bodyPr>
          <a:lstStyle/>
          <a:p>
            <a:r>
              <a:rPr lang="ru-RU" altLang="ru-RU" dirty="0">
                <a:solidFill>
                  <a:schemeClr val="bg1"/>
                </a:solidFill>
                <a:latin typeface="DIN Pro Regular" panose="020B0504020101020102" pitchFamily="34" charset="0"/>
                <a:cs typeface="DIN Pro Regular" panose="020B0504020101020102" pitchFamily="34" charset="0"/>
              </a:rPr>
              <a:t>Москва, 01 июля 2026 г.</a:t>
            </a:r>
            <a:endParaRPr lang="ru-RU" dirty="0">
              <a:solidFill>
                <a:schemeClr val="bg1"/>
              </a:solidFill>
              <a:latin typeface="DIN Pro Regular" panose="020B0504020101020102" pitchFamily="34" charset="0"/>
              <a:cs typeface="DIN Pro Regular" panose="020B0504020101020102" pitchFamily="34" charset="0"/>
            </a:endParaRPr>
          </a:p>
        </p:txBody>
      </p:sp>
    </p:spTree>
    <p:extLst>
      <p:ext uri="{BB962C8B-B14F-4D97-AF65-F5344CB8AC3E}">
        <p14:creationId xmlns:p14="http://schemas.microsoft.com/office/powerpoint/2010/main" val="41384223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Заголовок 1">
            <a:extLst>
              <a:ext uri="{FF2B5EF4-FFF2-40B4-BE49-F238E27FC236}">
                <a16:creationId xmlns:a16="http://schemas.microsoft.com/office/drawing/2014/main" id="{651F4F35-C455-438D-A110-3EB07914AF3C}"/>
              </a:ext>
            </a:extLst>
          </p:cNvPr>
          <p:cNvSpPr txBox="1">
            <a:spLocks/>
          </p:cNvSpPr>
          <p:nvPr/>
        </p:nvSpPr>
        <p:spPr>
          <a:xfrm>
            <a:off x="382656" y="6076018"/>
            <a:ext cx="5191539" cy="5360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ru-RU" sz="2200" dirty="0">
              <a:solidFill>
                <a:srgbClr val="066D55"/>
              </a:solidFill>
              <a:latin typeface="+mn-lt"/>
              <a:cs typeface="DIN Pro Bold" panose="020B0804020101020102" pitchFamily="34" charset="-52"/>
            </a:endParaRPr>
          </a:p>
        </p:txBody>
      </p:sp>
      <p:sp>
        <p:nvSpPr>
          <p:cNvPr id="2" name="Номер слайда 1"/>
          <p:cNvSpPr>
            <a:spLocks noGrp="1"/>
          </p:cNvSpPr>
          <p:nvPr>
            <p:ph type="sldNum" sz="quarter" idx="4"/>
          </p:nvPr>
        </p:nvSpPr>
        <p:spPr/>
        <p:txBody>
          <a:bodyPr/>
          <a:lstStyle/>
          <a:p>
            <a:fld id="{47847364-8ACB-4341-BF7A-F1165E5FBDDE}" type="slidenum">
              <a:rPr lang="ru-RU" smtClean="0"/>
              <a:pPr/>
              <a:t>2</a:t>
            </a:fld>
            <a:endParaRPr lang="ru-RU" dirty="0"/>
          </a:p>
        </p:txBody>
      </p:sp>
      <p:sp>
        <p:nvSpPr>
          <p:cNvPr id="9" name="Заголовок 1">
            <a:extLst>
              <a:ext uri="{FF2B5EF4-FFF2-40B4-BE49-F238E27FC236}">
                <a16:creationId xmlns:a16="http://schemas.microsoft.com/office/drawing/2014/main" id="{7797DDC6-FB55-44B0-9119-DF10FECE3D66}"/>
              </a:ext>
            </a:extLst>
          </p:cNvPr>
          <p:cNvSpPr txBox="1">
            <a:spLocks/>
          </p:cNvSpPr>
          <p:nvPr/>
        </p:nvSpPr>
        <p:spPr>
          <a:xfrm>
            <a:off x="2645639" y="145408"/>
            <a:ext cx="7392022" cy="503238"/>
          </a:xfrm>
          <a:prstGeom prst="rect">
            <a:avLst/>
          </a:prstGeom>
        </p:spPr>
        <p:txBody>
          <a:bodyPr vert="horz" lIns="0" tIns="0" rIns="0" bIns="0" rtlCol="0" anchor="ctr" anchorCtr="0">
            <a:noAutofit/>
          </a:bodyPr>
          <a:lstStyle>
            <a:defPPr>
              <a:defRPr lang="ru-RU"/>
            </a:defPPr>
            <a:lvl1pPr>
              <a:lnSpc>
                <a:spcPct val="90000"/>
              </a:lnSpc>
              <a:spcBef>
                <a:spcPct val="0"/>
              </a:spcBef>
              <a:buNone/>
              <a:defRPr sz="2400" b="1" spc="0">
                <a:solidFill>
                  <a:srgbClr val="066D55"/>
                </a:solidFill>
                <a:latin typeface="+mj-lt"/>
                <a:ea typeface="+mj-ea"/>
                <a:cs typeface="DIN Pro Bold" panose="020B0804020101020102" pitchFamily="34" charset="-52"/>
              </a:defRPr>
            </a:lvl1pPr>
          </a:lstStyle>
          <a:p>
            <a:pPr algn="just">
              <a:lnSpc>
                <a:spcPct val="100000"/>
              </a:lnSpc>
              <a:defRPr/>
            </a:pPr>
            <a:r>
              <a:rPr lang="ru-RU" altLang="ru-RU" sz="2000" dirty="0">
                <a:latin typeface="Arial" panose="020B0604020202020204" pitchFamily="34" charset="0"/>
                <a:cs typeface="Arial" panose="020B0604020202020204" pitchFamily="34" charset="0"/>
              </a:rPr>
              <a:t>ГДЕ СМОТРЕТЬ И СКАЧАТЬ ПРЕЗЕНТАЦИИ?</a:t>
            </a:r>
          </a:p>
        </p:txBody>
      </p:sp>
      <p:sp>
        <p:nvSpPr>
          <p:cNvPr id="11" name="TextBox 10"/>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sp>
        <p:nvSpPr>
          <p:cNvPr id="12" name="TextBox 11">
            <a:extLst>
              <a:ext uri="{FF2B5EF4-FFF2-40B4-BE49-F238E27FC236}">
                <a16:creationId xmlns:a16="http://schemas.microsoft.com/office/drawing/2014/main" id="{C24E60AA-D6E3-4D76-8C31-7ED286BE0F2F}"/>
              </a:ext>
            </a:extLst>
          </p:cNvPr>
          <p:cNvSpPr txBox="1"/>
          <p:nvPr/>
        </p:nvSpPr>
        <p:spPr>
          <a:xfrm>
            <a:off x="393441" y="5735924"/>
            <a:ext cx="6836758" cy="369332"/>
          </a:xfrm>
          <a:prstGeom prst="rect">
            <a:avLst/>
          </a:prstGeom>
          <a:noFill/>
        </p:spPr>
        <p:txBody>
          <a:bodyPr wrap="square">
            <a:spAutoFit/>
          </a:bodyPr>
          <a:lstStyle/>
          <a:p>
            <a:pPr algn="ctr"/>
            <a:r>
              <a:rPr lang="en-US" b="1" dirty="0">
                <a:hlinkClick r:id="rId2"/>
              </a:rPr>
              <a:t>https://educenter.ru/course-series/finliteracy.html?&amp;page=2011</a:t>
            </a:r>
            <a:endParaRPr lang="ru-RU" b="1" dirty="0"/>
          </a:p>
        </p:txBody>
      </p:sp>
      <p:pic>
        <p:nvPicPr>
          <p:cNvPr id="5" name="Рисунок 4">
            <a:extLst>
              <a:ext uri="{FF2B5EF4-FFF2-40B4-BE49-F238E27FC236}">
                <a16:creationId xmlns:a16="http://schemas.microsoft.com/office/drawing/2014/main" id="{041A77E5-C249-426B-B33E-32490BA40BE1}"/>
              </a:ext>
            </a:extLst>
          </p:cNvPr>
          <p:cNvPicPr>
            <a:picLocks noChangeAspect="1"/>
          </p:cNvPicPr>
          <p:nvPr/>
        </p:nvPicPr>
        <p:blipFill>
          <a:blip r:embed="rId3"/>
          <a:stretch>
            <a:fillRect/>
          </a:stretch>
        </p:blipFill>
        <p:spPr>
          <a:xfrm>
            <a:off x="984545" y="904823"/>
            <a:ext cx="5357105" cy="4805935"/>
          </a:xfrm>
          <a:prstGeom prst="rect">
            <a:avLst/>
          </a:prstGeom>
          <a:ln>
            <a:solidFill>
              <a:srgbClr val="C00000"/>
            </a:solidFill>
          </a:ln>
        </p:spPr>
        <p:style>
          <a:lnRef idx="2">
            <a:schemeClr val="accent6"/>
          </a:lnRef>
          <a:fillRef idx="1">
            <a:schemeClr val="lt1"/>
          </a:fillRef>
          <a:effectRef idx="0">
            <a:schemeClr val="accent6"/>
          </a:effectRef>
          <a:fontRef idx="minor">
            <a:schemeClr val="dk1"/>
          </a:fontRef>
        </p:style>
      </p:pic>
      <p:pic>
        <p:nvPicPr>
          <p:cNvPr id="6" name="Рисунок 5">
            <a:extLst>
              <a:ext uri="{FF2B5EF4-FFF2-40B4-BE49-F238E27FC236}">
                <a16:creationId xmlns:a16="http://schemas.microsoft.com/office/drawing/2014/main" id="{4D3DB3E1-8E2C-4A13-931B-27381797F95D}"/>
              </a:ext>
            </a:extLst>
          </p:cNvPr>
          <p:cNvPicPr>
            <a:picLocks noChangeAspect="1"/>
          </p:cNvPicPr>
          <p:nvPr/>
        </p:nvPicPr>
        <p:blipFill>
          <a:blip r:embed="rId4"/>
          <a:stretch>
            <a:fillRect/>
          </a:stretch>
        </p:blipFill>
        <p:spPr>
          <a:xfrm>
            <a:off x="6862151" y="1150381"/>
            <a:ext cx="4365982" cy="4314818"/>
          </a:xfrm>
          <a:prstGeom prst="rect">
            <a:avLst/>
          </a:prstGeom>
          <a:solidFill>
            <a:srgbClr val="C00000"/>
          </a:solidFill>
          <a:ln>
            <a:solidFill>
              <a:srgbClr val="C00000"/>
            </a:solidFill>
          </a:ln>
        </p:spPr>
      </p:pic>
    </p:spTree>
    <p:extLst>
      <p:ext uri="{BB962C8B-B14F-4D97-AF65-F5344CB8AC3E}">
        <p14:creationId xmlns:p14="http://schemas.microsoft.com/office/powerpoint/2010/main" val="3748530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Заголовок 1">
            <a:extLst>
              <a:ext uri="{FF2B5EF4-FFF2-40B4-BE49-F238E27FC236}">
                <a16:creationId xmlns:a16="http://schemas.microsoft.com/office/drawing/2014/main" id="{651F4F35-C455-438D-A110-3EB07914AF3C}"/>
              </a:ext>
            </a:extLst>
          </p:cNvPr>
          <p:cNvSpPr txBox="1">
            <a:spLocks/>
          </p:cNvSpPr>
          <p:nvPr/>
        </p:nvSpPr>
        <p:spPr>
          <a:xfrm>
            <a:off x="382656" y="6076018"/>
            <a:ext cx="5191539" cy="5360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ru-RU" sz="2200" dirty="0">
              <a:solidFill>
                <a:srgbClr val="066D55"/>
              </a:solidFill>
              <a:latin typeface="+mn-lt"/>
              <a:cs typeface="DIN Pro Bold" panose="020B0804020101020102" pitchFamily="34" charset="-52"/>
            </a:endParaRPr>
          </a:p>
        </p:txBody>
      </p:sp>
      <p:sp>
        <p:nvSpPr>
          <p:cNvPr id="2" name="Номер слайда 1"/>
          <p:cNvSpPr>
            <a:spLocks noGrp="1"/>
          </p:cNvSpPr>
          <p:nvPr>
            <p:ph type="sldNum" sz="quarter" idx="4"/>
          </p:nvPr>
        </p:nvSpPr>
        <p:spPr/>
        <p:txBody>
          <a:bodyPr/>
          <a:lstStyle/>
          <a:p>
            <a:fld id="{47847364-8ACB-4341-BF7A-F1165E5FBDDE}" type="slidenum">
              <a:rPr lang="ru-RU" smtClean="0"/>
              <a:pPr/>
              <a:t>3</a:t>
            </a:fld>
            <a:endParaRPr lang="ru-RU" dirty="0"/>
          </a:p>
        </p:txBody>
      </p:sp>
      <p:sp>
        <p:nvSpPr>
          <p:cNvPr id="9" name="Заголовок 1">
            <a:extLst>
              <a:ext uri="{FF2B5EF4-FFF2-40B4-BE49-F238E27FC236}">
                <a16:creationId xmlns:a16="http://schemas.microsoft.com/office/drawing/2014/main" id="{7797DDC6-FB55-44B0-9119-DF10FECE3D66}"/>
              </a:ext>
            </a:extLst>
          </p:cNvPr>
          <p:cNvSpPr txBox="1">
            <a:spLocks/>
          </p:cNvSpPr>
          <p:nvPr/>
        </p:nvSpPr>
        <p:spPr>
          <a:xfrm>
            <a:off x="3834341" y="246901"/>
            <a:ext cx="4368364" cy="503238"/>
          </a:xfrm>
          <a:prstGeom prst="rect">
            <a:avLst/>
          </a:prstGeom>
        </p:spPr>
        <p:txBody>
          <a:bodyPr vert="horz" lIns="0" tIns="0" rIns="0" bIns="0" rtlCol="0" anchor="ctr" anchorCtr="0">
            <a:noAutofit/>
          </a:bodyPr>
          <a:lstStyle>
            <a:defPPr>
              <a:defRPr lang="ru-RU"/>
            </a:defPPr>
            <a:lvl1pPr>
              <a:lnSpc>
                <a:spcPct val="90000"/>
              </a:lnSpc>
              <a:spcBef>
                <a:spcPct val="0"/>
              </a:spcBef>
              <a:buNone/>
              <a:defRPr sz="2400" b="1" spc="0">
                <a:solidFill>
                  <a:srgbClr val="066D55"/>
                </a:solidFill>
                <a:latin typeface="+mj-lt"/>
                <a:ea typeface="+mj-ea"/>
                <a:cs typeface="DIN Pro Bold" panose="020B0804020101020102" pitchFamily="34" charset="-52"/>
              </a:defRPr>
            </a:lvl1pPr>
          </a:lstStyle>
          <a:p>
            <a:pPr algn="just">
              <a:lnSpc>
                <a:spcPct val="100000"/>
              </a:lnSpc>
              <a:defRPr/>
            </a:pPr>
            <a:r>
              <a:rPr lang="ru-RU" altLang="ru-RU" sz="2000" dirty="0">
                <a:latin typeface="Arial" panose="020B0604020202020204" pitchFamily="34" charset="0"/>
                <a:cs typeface="Arial" panose="020B0604020202020204" pitchFamily="34" charset="0"/>
              </a:rPr>
              <a:t>ОСНОВА НАШИХ ЛЕКЦИЙ</a:t>
            </a:r>
          </a:p>
        </p:txBody>
      </p:sp>
      <p:sp>
        <p:nvSpPr>
          <p:cNvPr id="11" name="TextBox 10"/>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pic>
        <p:nvPicPr>
          <p:cNvPr id="7" name="Рисунок 6">
            <a:extLst>
              <a:ext uri="{FF2B5EF4-FFF2-40B4-BE49-F238E27FC236}">
                <a16:creationId xmlns:a16="http://schemas.microsoft.com/office/drawing/2014/main" id="{57E3F23F-C5D1-454D-8240-4EDCB9145058}"/>
              </a:ext>
            </a:extLst>
          </p:cNvPr>
          <p:cNvPicPr>
            <a:picLocks noChangeAspect="1"/>
          </p:cNvPicPr>
          <p:nvPr/>
        </p:nvPicPr>
        <p:blipFill>
          <a:blip r:embed="rId2"/>
          <a:stretch>
            <a:fillRect/>
          </a:stretch>
        </p:blipFill>
        <p:spPr>
          <a:xfrm>
            <a:off x="1025769" y="1162614"/>
            <a:ext cx="5401429" cy="4591691"/>
          </a:xfrm>
          <a:prstGeom prst="rect">
            <a:avLst/>
          </a:prstGeom>
          <a:ln>
            <a:solidFill>
              <a:srgbClr val="C00000"/>
            </a:solidFill>
          </a:ln>
        </p:spPr>
        <p:style>
          <a:lnRef idx="2">
            <a:schemeClr val="accent6"/>
          </a:lnRef>
          <a:fillRef idx="1">
            <a:schemeClr val="lt1"/>
          </a:fillRef>
          <a:effectRef idx="0">
            <a:schemeClr val="accent6"/>
          </a:effectRef>
          <a:fontRef idx="minor">
            <a:schemeClr val="dk1"/>
          </a:fontRef>
        </p:style>
      </p:pic>
      <p:sp>
        <p:nvSpPr>
          <p:cNvPr id="8" name="TextBox 7">
            <a:extLst>
              <a:ext uri="{FF2B5EF4-FFF2-40B4-BE49-F238E27FC236}">
                <a16:creationId xmlns:a16="http://schemas.microsoft.com/office/drawing/2014/main" id="{3C8EC969-4BF2-41D7-BEAE-F6D884FA27C6}"/>
              </a:ext>
            </a:extLst>
          </p:cNvPr>
          <p:cNvSpPr txBox="1"/>
          <p:nvPr/>
        </p:nvSpPr>
        <p:spPr>
          <a:xfrm>
            <a:off x="7436913" y="1325887"/>
            <a:ext cx="3729318" cy="492443"/>
          </a:xfrm>
          <a:prstGeom prst="rect">
            <a:avLst/>
          </a:prstGeom>
          <a:noFill/>
        </p:spPr>
        <p:txBody>
          <a:bodyPr wrap="square">
            <a:spAutoFit/>
          </a:bodyPr>
          <a:lstStyle/>
          <a:p>
            <a:r>
              <a:rPr lang="en-US" sz="2600" b="1" dirty="0">
                <a:hlinkClick r:id="rId3"/>
              </a:rPr>
              <a:t>https://clck.ru/3U47wo</a:t>
            </a:r>
            <a:endParaRPr lang="ru-RU" sz="2600" b="1" dirty="0"/>
          </a:p>
        </p:txBody>
      </p:sp>
      <p:pic>
        <p:nvPicPr>
          <p:cNvPr id="6" name="Рисунок 5">
            <a:extLst>
              <a:ext uri="{FF2B5EF4-FFF2-40B4-BE49-F238E27FC236}">
                <a16:creationId xmlns:a16="http://schemas.microsoft.com/office/drawing/2014/main" id="{A564FBC8-D25C-4C36-B268-A4B08EC0AD84}"/>
              </a:ext>
            </a:extLst>
          </p:cNvPr>
          <p:cNvPicPr>
            <a:picLocks noChangeAspect="1"/>
          </p:cNvPicPr>
          <p:nvPr/>
        </p:nvPicPr>
        <p:blipFill>
          <a:blip r:embed="rId4"/>
          <a:stretch>
            <a:fillRect/>
          </a:stretch>
        </p:blipFill>
        <p:spPr>
          <a:xfrm>
            <a:off x="7436913" y="2130921"/>
            <a:ext cx="3401192" cy="3401192"/>
          </a:xfrm>
          <a:prstGeom prst="rect">
            <a:avLst/>
          </a:prstGeom>
          <a:ln>
            <a:solidFill>
              <a:srgbClr val="C00000"/>
            </a:solidFill>
          </a:ln>
        </p:spPr>
      </p:pic>
    </p:spTree>
    <p:extLst>
      <p:ext uri="{BB962C8B-B14F-4D97-AF65-F5344CB8AC3E}">
        <p14:creationId xmlns:p14="http://schemas.microsoft.com/office/powerpoint/2010/main" val="42278544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3947F614-D5C3-441E-8242-DB57BEB77DBA}"/>
              </a:ext>
            </a:extLst>
          </p:cNvPr>
          <p:cNvSpPr>
            <a:spLocks noGrp="1"/>
          </p:cNvSpPr>
          <p:nvPr>
            <p:ph type="sldNum" sz="quarter" idx="4"/>
          </p:nvPr>
        </p:nvSpPr>
        <p:spPr/>
        <p:txBody>
          <a:bodyPr/>
          <a:lstStyle/>
          <a:p>
            <a:fld id="{47847364-8ACB-4341-BF7A-F1165E5FBDDE}" type="slidenum">
              <a:rPr lang="ru-RU" smtClean="0"/>
              <a:pPr/>
              <a:t>4</a:t>
            </a:fld>
            <a:endParaRPr lang="ru-RU" dirty="0"/>
          </a:p>
        </p:txBody>
      </p:sp>
      <p:sp>
        <p:nvSpPr>
          <p:cNvPr id="4" name="TextBox 3">
            <a:extLst>
              <a:ext uri="{FF2B5EF4-FFF2-40B4-BE49-F238E27FC236}">
                <a16:creationId xmlns:a16="http://schemas.microsoft.com/office/drawing/2014/main" id="{71285D88-5857-408F-B765-CB169CF6262C}"/>
              </a:ext>
            </a:extLst>
          </p:cNvPr>
          <p:cNvSpPr txBox="1"/>
          <p:nvPr/>
        </p:nvSpPr>
        <p:spPr>
          <a:xfrm>
            <a:off x="2671482" y="101192"/>
            <a:ext cx="6849035" cy="707886"/>
          </a:xfrm>
          <a:prstGeom prst="rect">
            <a:avLst/>
          </a:prstGeom>
          <a:noFill/>
        </p:spPr>
        <p:txBody>
          <a:bodyPr wrap="square">
            <a:spAutoFit/>
          </a:bodyPr>
          <a:lstStyle/>
          <a:p>
            <a:pPr algn="ctr"/>
            <a:r>
              <a:rPr lang="ru-RU" sz="2000" b="1" dirty="0">
                <a:solidFill>
                  <a:srgbClr val="066D55"/>
                </a:solidFill>
                <a:latin typeface="Arial" panose="020B0604020202020204" pitchFamily="34" charset="0"/>
                <a:cs typeface="Arial" panose="020B0604020202020204" pitchFamily="34" charset="0"/>
              </a:rPr>
              <a:t>Схема «Помогите продавцу маркетплейса»</a:t>
            </a:r>
          </a:p>
          <a:p>
            <a:pPr algn="ctr"/>
            <a:r>
              <a:rPr lang="ru-RU" sz="2000" b="1" dirty="0">
                <a:solidFill>
                  <a:srgbClr val="066D55"/>
                </a:solidFill>
                <a:latin typeface="Arial" panose="020B0604020202020204" pitchFamily="34" charset="0"/>
                <a:cs typeface="Arial" panose="020B0604020202020204" pitchFamily="34" charset="0"/>
              </a:rPr>
              <a:t>В чем обман? Как они действуют</a:t>
            </a:r>
          </a:p>
        </p:txBody>
      </p:sp>
      <p:sp>
        <p:nvSpPr>
          <p:cNvPr id="6" name="TextBox 5">
            <a:extLst>
              <a:ext uri="{FF2B5EF4-FFF2-40B4-BE49-F238E27FC236}">
                <a16:creationId xmlns:a16="http://schemas.microsoft.com/office/drawing/2014/main" id="{DC86BA0B-569A-4F84-8A6C-46F5B08FC6FE}"/>
              </a:ext>
            </a:extLst>
          </p:cNvPr>
          <p:cNvSpPr txBox="1"/>
          <p:nvPr/>
        </p:nvSpPr>
        <p:spPr>
          <a:xfrm>
            <a:off x="318246" y="777688"/>
            <a:ext cx="11555506" cy="5355312"/>
          </a:xfrm>
          <a:prstGeom prst="rect">
            <a:avLst/>
          </a:prstGeom>
          <a:noFill/>
        </p:spPr>
        <p:txBody>
          <a:bodyPr wrap="square">
            <a:spAutoFit/>
          </a:bodyPr>
          <a:lstStyle/>
          <a:p>
            <a:r>
              <a:rPr lang="ru-RU" b="1" dirty="0">
                <a:solidFill>
                  <a:srgbClr val="C00000"/>
                </a:solidFill>
              </a:rPr>
              <a:t>Мошенники используя желание пенсионера подзаработать предлагают от имени продавца маркетплейса(смс, мессенджеры, звонки):</a:t>
            </a:r>
          </a:p>
          <a:p>
            <a:pPr marL="285750" indent="-285750" algn="just">
              <a:buFont typeface="Wingdings" panose="05000000000000000000" pitchFamily="2" charset="2"/>
              <a:buChar char="Ø"/>
            </a:pPr>
            <a:r>
              <a:rPr lang="ru-RU" b="1" dirty="0">
                <a:solidFill>
                  <a:srgbClr val="C00000"/>
                </a:solidFill>
                <a:latin typeface="YS Geo"/>
              </a:rPr>
              <a:t>л</a:t>
            </a:r>
            <a:r>
              <a:rPr lang="ru-RU" b="1" i="0" dirty="0">
                <a:solidFill>
                  <a:srgbClr val="C00000"/>
                </a:solidFill>
                <a:effectLst/>
                <a:latin typeface="YS Geo"/>
              </a:rPr>
              <a:t>ёгкий доход за простые действия: </a:t>
            </a:r>
            <a:r>
              <a:rPr lang="ru-RU" b="0" i="0" dirty="0">
                <a:solidFill>
                  <a:srgbClr val="C00000"/>
                </a:solidFill>
                <a:effectLst/>
                <a:latin typeface="YS Geo"/>
              </a:rPr>
              <a:t>лайки, добавление в избранное, написание отзывов;</a:t>
            </a:r>
          </a:p>
          <a:p>
            <a:pPr marL="285750" indent="-285750" algn="just">
              <a:buFont typeface="Wingdings" panose="05000000000000000000" pitchFamily="2" charset="2"/>
              <a:buChar char="Ø"/>
            </a:pPr>
            <a:endParaRPr lang="ru-RU" b="0" i="0" dirty="0">
              <a:solidFill>
                <a:srgbClr val="C00000"/>
              </a:solidFill>
              <a:effectLst/>
              <a:latin typeface="YS Geo"/>
            </a:endParaRPr>
          </a:p>
          <a:p>
            <a:pPr marL="285750" indent="-285750" algn="just">
              <a:buFont typeface="Wingdings" panose="05000000000000000000" pitchFamily="2" charset="2"/>
              <a:buChar char="Ø"/>
            </a:pPr>
            <a:r>
              <a:rPr lang="ru-RU" b="1" dirty="0">
                <a:solidFill>
                  <a:srgbClr val="C00000"/>
                </a:solidFill>
                <a:latin typeface="YS Geo"/>
              </a:rPr>
              <a:t>в</a:t>
            </a:r>
            <a:r>
              <a:rPr lang="ru-RU" b="1" i="0" dirty="0">
                <a:solidFill>
                  <a:srgbClr val="C00000"/>
                </a:solidFill>
                <a:effectLst/>
                <a:latin typeface="YS Geo"/>
              </a:rPr>
              <a:t>озврат денег за выкуп товара (вначале небольшая сумма) + процент сверху. </a:t>
            </a:r>
            <a:r>
              <a:rPr lang="ru-RU" b="0" i="0" dirty="0">
                <a:solidFill>
                  <a:srgbClr val="C00000"/>
                </a:solidFill>
                <a:effectLst/>
                <a:latin typeface="YS Geo"/>
              </a:rPr>
              <a:t>И реально возвращают деньги. И уже на этапе доверительного отношения покупателю предлагают купить с последующей отменой заказа более дорогой товар. Тут-то злоумышленник и предпочитает исчезнуть с деньгами доверчивой жертвы;</a:t>
            </a:r>
          </a:p>
          <a:p>
            <a:pPr marL="285750" indent="-285750" algn="just">
              <a:buFont typeface="Wingdings" panose="05000000000000000000" pitchFamily="2" charset="2"/>
              <a:buChar char="Ø"/>
            </a:pPr>
            <a:endParaRPr lang="ru-RU" b="0" i="0" dirty="0">
              <a:solidFill>
                <a:srgbClr val="C00000"/>
              </a:solidFill>
              <a:effectLst/>
              <a:latin typeface="YS Geo"/>
            </a:endParaRPr>
          </a:p>
          <a:p>
            <a:pPr marL="285750" indent="-285750" algn="just">
              <a:buFont typeface="Wingdings" panose="05000000000000000000" pitchFamily="2" charset="2"/>
              <a:buChar char="Ø"/>
            </a:pPr>
            <a:r>
              <a:rPr lang="ru-RU" b="1" dirty="0">
                <a:solidFill>
                  <a:srgbClr val="C00000"/>
                </a:solidFill>
                <a:latin typeface="YS Geo"/>
              </a:rPr>
              <a:t>п</a:t>
            </a:r>
            <a:r>
              <a:rPr lang="ru-RU" b="1" i="0" dirty="0">
                <a:solidFill>
                  <a:srgbClr val="C00000"/>
                </a:solidFill>
                <a:effectLst/>
                <a:latin typeface="YS Geo"/>
              </a:rPr>
              <a:t>остепенное «обучение» и поддержка «менеджера». </a:t>
            </a:r>
            <a:r>
              <a:rPr lang="ru-RU" b="0" i="0" dirty="0">
                <a:solidFill>
                  <a:srgbClr val="C00000"/>
                </a:solidFill>
                <a:effectLst/>
                <a:latin typeface="YS Geo"/>
              </a:rPr>
              <a:t>В соцсетях или мессенджерах предлагают «подработку помощником менеджера» на </a:t>
            </a:r>
            <a:r>
              <a:rPr lang="ru-RU" b="0" i="0" dirty="0" err="1">
                <a:solidFill>
                  <a:srgbClr val="C00000"/>
                </a:solidFill>
                <a:effectLst/>
                <a:latin typeface="YS Geo"/>
              </a:rPr>
              <a:t>Wildberries</a:t>
            </a:r>
            <a:r>
              <a:rPr lang="ru-RU" b="0" i="0" dirty="0">
                <a:solidFill>
                  <a:srgbClr val="C00000"/>
                </a:solidFill>
                <a:effectLst/>
                <a:latin typeface="YS Geo"/>
              </a:rPr>
              <a:t>/</a:t>
            </a:r>
            <a:r>
              <a:rPr lang="ru-RU" b="0" i="0" dirty="0" err="1">
                <a:solidFill>
                  <a:srgbClr val="C00000"/>
                </a:solidFill>
                <a:effectLst/>
                <a:latin typeface="YS Geo"/>
              </a:rPr>
              <a:t>Ozon</a:t>
            </a:r>
            <a:r>
              <a:rPr lang="ru-RU" b="0" i="0" dirty="0">
                <a:solidFill>
                  <a:srgbClr val="C00000"/>
                </a:solidFill>
                <a:effectLst/>
                <a:latin typeface="YS Geo"/>
              </a:rPr>
              <a:t>/Яндекс Маркете. Обещают 3000–5000 ₽ за пару часов в день, без опыта. Первые 1–3 задания действительно простые и оплачиваются — это нужно, чтобы сформировать доверие. </a:t>
            </a:r>
            <a:r>
              <a:rPr lang="ru-RU" b="1" i="0" dirty="0">
                <a:solidFill>
                  <a:srgbClr val="C00000"/>
                </a:solidFill>
                <a:effectLst/>
                <a:latin typeface="YS Geo"/>
              </a:rPr>
              <a:t>Далее начинается процесс вытягивания Ваших денег под видом обучения или доступа к внутренней аналитике/подключить платный софт». </a:t>
            </a:r>
            <a:r>
              <a:rPr lang="ru-RU" b="0" i="0" dirty="0">
                <a:solidFill>
                  <a:srgbClr val="C00000"/>
                </a:solidFill>
                <a:effectLst/>
                <a:latin typeface="YS Geo"/>
              </a:rPr>
              <a:t>Сначала просят 2000–5000 ₽ за «мини-модуль», затем 15 000–30 000 ₽ за «полный курс с сертификатом», потом 50 000–100 000 ₽ за «доступ к закрытому кабинету поставщика» или «лицензию на софт». На каждом этапе обещают, что «вот теперь ты сможешь зарабатывать по-настоящему». </a:t>
            </a:r>
            <a:r>
              <a:rPr lang="ru-RU" b="1" i="0" dirty="0">
                <a:solidFill>
                  <a:srgbClr val="C00000"/>
                </a:solidFill>
                <a:effectLst/>
                <a:latin typeface="YS Geo"/>
              </a:rPr>
              <a:t>Финальный этап: либо «инвестиции», либо </a:t>
            </a:r>
            <a:r>
              <a:rPr lang="ru-RU" b="1" i="0" dirty="0" err="1">
                <a:solidFill>
                  <a:srgbClr val="C00000"/>
                </a:solidFill>
                <a:effectLst/>
                <a:latin typeface="YS Geo"/>
              </a:rPr>
              <a:t>дропперство</a:t>
            </a:r>
            <a:r>
              <a:rPr lang="ru-RU" b="1" i="0" dirty="0">
                <a:solidFill>
                  <a:srgbClr val="C00000"/>
                </a:solidFill>
                <a:effectLst/>
                <a:latin typeface="YS Geo"/>
              </a:rPr>
              <a:t>.</a:t>
            </a:r>
            <a:r>
              <a:rPr lang="ru-RU" b="0" i="0" dirty="0">
                <a:solidFill>
                  <a:srgbClr val="C00000"/>
                </a:solidFill>
                <a:effectLst/>
                <a:latin typeface="YS Geo"/>
              </a:rPr>
              <a:t> В худшем случае после оплаты курсов предлагают «вложиться в товар» или «помочь с выкупом» (фиктивные продажи для накрутки рейтинга). В более простом варианте — просто перестают платить, блокируют в чатах, а на просьбы вернуть деньги ссылаются на «условия оферты», которую никто не читал.</a:t>
            </a:r>
          </a:p>
        </p:txBody>
      </p:sp>
      <p:sp>
        <p:nvSpPr>
          <p:cNvPr id="5" name="TextBox 4">
            <a:extLst>
              <a:ext uri="{FF2B5EF4-FFF2-40B4-BE49-F238E27FC236}">
                <a16:creationId xmlns:a16="http://schemas.microsoft.com/office/drawing/2014/main" id="{8AD363E6-A693-49E1-AE6A-7F5ED59D730E}"/>
              </a:ext>
            </a:extLst>
          </p:cNvPr>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spTree>
    <p:extLst>
      <p:ext uri="{BB962C8B-B14F-4D97-AF65-F5344CB8AC3E}">
        <p14:creationId xmlns:p14="http://schemas.microsoft.com/office/powerpoint/2010/main" val="16810823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3947F614-D5C3-441E-8242-DB57BEB77DBA}"/>
              </a:ext>
            </a:extLst>
          </p:cNvPr>
          <p:cNvSpPr>
            <a:spLocks noGrp="1"/>
          </p:cNvSpPr>
          <p:nvPr>
            <p:ph type="sldNum" sz="quarter" idx="4"/>
          </p:nvPr>
        </p:nvSpPr>
        <p:spPr/>
        <p:txBody>
          <a:bodyPr/>
          <a:lstStyle/>
          <a:p>
            <a:fld id="{47847364-8ACB-4341-BF7A-F1165E5FBDDE}" type="slidenum">
              <a:rPr lang="ru-RU" smtClean="0"/>
              <a:pPr/>
              <a:t>5</a:t>
            </a:fld>
            <a:endParaRPr lang="ru-RU" dirty="0"/>
          </a:p>
        </p:txBody>
      </p:sp>
      <p:sp>
        <p:nvSpPr>
          <p:cNvPr id="4" name="TextBox 3">
            <a:extLst>
              <a:ext uri="{FF2B5EF4-FFF2-40B4-BE49-F238E27FC236}">
                <a16:creationId xmlns:a16="http://schemas.microsoft.com/office/drawing/2014/main" id="{71285D88-5857-408F-B765-CB169CF6262C}"/>
              </a:ext>
            </a:extLst>
          </p:cNvPr>
          <p:cNvSpPr txBox="1"/>
          <p:nvPr/>
        </p:nvSpPr>
        <p:spPr>
          <a:xfrm>
            <a:off x="2671482" y="101192"/>
            <a:ext cx="6849035" cy="707886"/>
          </a:xfrm>
          <a:prstGeom prst="rect">
            <a:avLst/>
          </a:prstGeom>
          <a:noFill/>
        </p:spPr>
        <p:txBody>
          <a:bodyPr wrap="square">
            <a:spAutoFit/>
          </a:bodyPr>
          <a:lstStyle/>
          <a:p>
            <a:pPr algn="ctr"/>
            <a:r>
              <a:rPr lang="ru-RU" sz="2000" b="1" dirty="0">
                <a:solidFill>
                  <a:srgbClr val="066D55"/>
                </a:solidFill>
                <a:latin typeface="Arial" panose="020B0604020202020204" pitchFamily="34" charset="0"/>
                <a:cs typeface="Arial" panose="020B0604020202020204" pitchFamily="34" charset="0"/>
              </a:rPr>
              <a:t>Схема «Помогите продавцу маркетплейса»</a:t>
            </a:r>
          </a:p>
          <a:p>
            <a:pPr algn="ctr"/>
            <a:r>
              <a:rPr lang="ru-RU" sz="2000" b="1" dirty="0">
                <a:solidFill>
                  <a:srgbClr val="066D55"/>
                </a:solidFill>
                <a:latin typeface="Arial" panose="020B0604020202020204" pitchFamily="34" charset="0"/>
                <a:cs typeface="Arial" panose="020B0604020202020204" pitchFamily="34" charset="0"/>
              </a:rPr>
              <a:t>В чем обман? Как они действуют</a:t>
            </a:r>
          </a:p>
        </p:txBody>
      </p:sp>
      <p:sp>
        <p:nvSpPr>
          <p:cNvPr id="6" name="TextBox 5">
            <a:extLst>
              <a:ext uri="{FF2B5EF4-FFF2-40B4-BE49-F238E27FC236}">
                <a16:creationId xmlns:a16="http://schemas.microsoft.com/office/drawing/2014/main" id="{DC86BA0B-569A-4F84-8A6C-46F5B08FC6FE}"/>
              </a:ext>
            </a:extLst>
          </p:cNvPr>
          <p:cNvSpPr txBox="1"/>
          <p:nvPr/>
        </p:nvSpPr>
        <p:spPr>
          <a:xfrm>
            <a:off x="318246" y="1034653"/>
            <a:ext cx="11555506" cy="4524315"/>
          </a:xfrm>
          <a:prstGeom prst="rect">
            <a:avLst/>
          </a:prstGeom>
          <a:noFill/>
        </p:spPr>
        <p:txBody>
          <a:bodyPr wrap="square">
            <a:spAutoFit/>
          </a:bodyPr>
          <a:lstStyle/>
          <a:p>
            <a:pPr marL="285750" indent="-285750" algn="l">
              <a:buFont typeface="Wingdings" panose="05000000000000000000" pitchFamily="2" charset="2"/>
              <a:buChar char="Ø"/>
            </a:pPr>
            <a:r>
              <a:rPr lang="ru-RU" b="1" dirty="0">
                <a:solidFill>
                  <a:srgbClr val="C00000"/>
                </a:solidFill>
                <a:latin typeface="YS Geo"/>
              </a:rPr>
              <a:t>п</a:t>
            </a:r>
            <a:r>
              <a:rPr lang="ru-RU" b="1" i="0" dirty="0">
                <a:solidFill>
                  <a:srgbClr val="C00000"/>
                </a:solidFill>
                <a:effectLst/>
                <a:latin typeface="YS Geo"/>
              </a:rPr>
              <a:t>остепенное «обучение» и поддержка «менеджера». </a:t>
            </a:r>
            <a:r>
              <a:rPr lang="ru-RU" b="1" dirty="0">
                <a:solidFill>
                  <a:srgbClr val="C00000"/>
                </a:solidFill>
                <a:latin typeface="YS Geo"/>
              </a:rPr>
              <a:t>В</a:t>
            </a:r>
            <a:r>
              <a:rPr lang="ru-RU" b="1" dirty="0">
                <a:solidFill>
                  <a:srgbClr val="C00000"/>
                </a:solidFill>
                <a:effectLst/>
                <a:latin typeface="YS Geo"/>
              </a:rPr>
              <a:t>арианты обмана под видом «обучения и поддержки»</a:t>
            </a:r>
          </a:p>
          <a:p>
            <a:pPr marL="742950" lvl="1" indent="-285750">
              <a:buFont typeface="Wingdings" panose="05000000000000000000" pitchFamily="2" charset="2"/>
              <a:buChar char="§"/>
            </a:pPr>
            <a:r>
              <a:rPr lang="ru-RU" b="1" i="0" dirty="0">
                <a:solidFill>
                  <a:srgbClr val="C00000"/>
                </a:solidFill>
                <a:effectLst/>
                <a:latin typeface="YS Geo"/>
              </a:rPr>
              <a:t>Продажа общедоступной информации.</a:t>
            </a:r>
            <a:r>
              <a:rPr lang="ru-RU" b="0" i="0" dirty="0">
                <a:solidFill>
                  <a:srgbClr val="C00000"/>
                </a:solidFill>
                <a:effectLst/>
                <a:latin typeface="YS Geo"/>
              </a:rPr>
              <a:t> За десятки тысяч рублей продают то, что есть в бесплатных базах знаний маркетплейсов, на YouTube и в </a:t>
            </a:r>
            <a:r>
              <a:rPr lang="ru-RU" b="0" i="0" dirty="0" err="1">
                <a:solidFill>
                  <a:srgbClr val="C00000"/>
                </a:solidFill>
                <a:effectLst/>
                <a:latin typeface="YS Geo"/>
              </a:rPr>
              <a:t>Telegram</a:t>
            </a:r>
            <a:r>
              <a:rPr lang="ru-RU" b="0" i="0" dirty="0">
                <a:solidFill>
                  <a:srgbClr val="C00000"/>
                </a:solidFill>
                <a:effectLst/>
                <a:latin typeface="YS Geo"/>
              </a:rPr>
              <a:t>-каналах. Часто это просто подборка ссылок и шаблонов, собранных за вечер.</a:t>
            </a:r>
          </a:p>
          <a:p>
            <a:pPr marL="742950" lvl="1" indent="-285750">
              <a:buFont typeface="Wingdings" panose="05000000000000000000" pitchFamily="2" charset="2"/>
              <a:buChar char="§"/>
            </a:pPr>
            <a:r>
              <a:rPr lang="ru-RU" b="1" i="0" dirty="0">
                <a:solidFill>
                  <a:srgbClr val="C00000"/>
                </a:solidFill>
                <a:effectLst/>
                <a:latin typeface="YS Geo"/>
              </a:rPr>
              <a:t>Схема «выкуп товара».</a:t>
            </a:r>
            <a:r>
              <a:rPr lang="ru-RU" b="0" i="0" dirty="0">
                <a:solidFill>
                  <a:srgbClr val="C00000"/>
                </a:solidFill>
                <a:effectLst/>
                <a:latin typeface="YS Geo"/>
              </a:rPr>
              <a:t> «Обучение» сводится к тому, что вы должны сами выкупать товары у «своего» продавца, чтобы поднять ему рейтинг. «Поддержка менеджера» — это инструкции, как оформить заказ и куда перевести деньги. В итоге вы платите за товар, а «менеджер» исчезает.</a:t>
            </a:r>
          </a:p>
          <a:p>
            <a:pPr marL="742950" lvl="1" indent="-285750">
              <a:buFont typeface="Wingdings" panose="05000000000000000000" pitchFamily="2" charset="2"/>
              <a:buChar char="§"/>
            </a:pPr>
            <a:r>
              <a:rPr lang="ru-RU" b="1" i="0" dirty="0" err="1">
                <a:solidFill>
                  <a:srgbClr val="C00000"/>
                </a:solidFill>
                <a:effectLst/>
                <a:latin typeface="YS Geo"/>
              </a:rPr>
              <a:t>Дропперство</a:t>
            </a:r>
            <a:r>
              <a:rPr lang="ru-RU" b="1" i="0" dirty="0">
                <a:solidFill>
                  <a:srgbClr val="C00000"/>
                </a:solidFill>
                <a:effectLst/>
                <a:latin typeface="YS Geo"/>
              </a:rPr>
              <a:t> под видом «тестирования выплат».</a:t>
            </a:r>
            <a:r>
              <a:rPr lang="ru-RU" b="0" i="0" dirty="0">
                <a:solidFill>
                  <a:srgbClr val="C00000"/>
                </a:solidFill>
                <a:effectLst/>
                <a:latin typeface="YS Geo"/>
              </a:rPr>
              <a:t> Для «проверки корректности выплат» вас просят принять тестовый перевод на свою карту, а затем переслать его дальше. Это классическая схема вовлечения в отмывание денег.</a:t>
            </a:r>
          </a:p>
          <a:p>
            <a:pPr marL="742950" lvl="1" indent="-285750">
              <a:buFont typeface="Wingdings" panose="05000000000000000000" pitchFamily="2" charset="2"/>
              <a:buChar char="§"/>
            </a:pPr>
            <a:r>
              <a:rPr lang="ru-RU" b="1" i="0" dirty="0">
                <a:solidFill>
                  <a:srgbClr val="C00000"/>
                </a:solidFill>
                <a:effectLst/>
                <a:latin typeface="YS Geo"/>
              </a:rPr>
              <a:t>Подписка на «софт» без реального доступа.</a:t>
            </a:r>
            <a:r>
              <a:rPr lang="ru-RU" b="0" i="0" dirty="0">
                <a:solidFill>
                  <a:srgbClr val="C00000"/>
                </a:solidFill>
                <a:effectLst/>
                <a:latin typeface="YS Geo"/>
              </a:rPr>
              <a:t> Просят оплатить «подписку на аналитический сервис» или «доступ к API маркетплейса». После оплаты дают фейковый интерфейс или вообще ничего.</a:t>
            </a:r>
          </a:p>
          <a:p>
            <a:pPr marL="742950" lvl="1" indent="-285750">
              <a:buFont typeface="Wingdings" panose="05000000000000000000" pitchFamily="2" charset="2"/>
              <a:buChar char="§"/>
            </a:pPr>
            <a:r>
              <a:rPr lang="ru-RU" b="1" i="0" dirty="0">
                <a:solidFill>
                  <a:srgbClr val="C00000"/>
                </a:solidFill>
                <a:effectLst/>
                <a:latin typeface="YS Geo"/>
              </a:rPr>
              <a:t>Фиктивное трудоустройство.</a:t>
            </a:r>
            <a:r>
              <a:rPr lang="ru-RU" b="0" i="0" dirty="0">
                <a:solidFill>
                  <a:srgbClr val="C00000"/>
                </a:solidFill>
                <a:effectLst/>
                <a:latin typeface="YS Geo"/>
              </a:rPr>
              <a:t> После «обучения» обещают стажировку и оклад, но просят внести «страховой взнос» или «оплатить оформление документов». Как только деньги получены — связь обрывается.</a:t>
            </a:r>
            <a:endParaRPr lang="ru-RU" sz="800" b="0" i="0" dirty="0">
              <a:solidFill>
                <a:srgbClr val="C00000"/>
              </a:solidFill>
              <a:effectLst/>
            </a:endParaRPr>
          </a:p>
          <a:p>
            <a:pPr algn="ctr"/>
            <a:endParaRPr lang="ru-RU" b="1" dirty="0">
              <a:solidFill>
                <a:srgbClr val="FF0000"/>
              </a:solidFill>
              <a:effectLst/>
            </a:endParaRPr>
          </a:p>
          <a:p>
            <a:pPr algn="ctr"/>
            <a:r>
              <a:rPr lang="ru-RU" b="1" dirty="0">
                <a:solidFill>
                  <a:srgbClr val="FF0000"/>
                </a:solidFill>
                <a:effectLst/>
              </a:rPr>
              <a:t>Ключевой прием:</a:t>
            </a:r>
            <a:r>
              <a:rPr lang="ru-RU" b="0" dirty="0">
                <a:solidFill>
                  <a:srgbClr val="FF0000"/>
                </a:solidFill>
                <a:effectLst/>
              </a:rPr>
              <a:t> ловят на крючок желания пенсионера подработать</a:t>
            </a:r>
          </a:p>
        </p:txBody>
      </p:sp>
      <p:sp>
        <p:nvSpPr>
          <p:cNvPr id="5" name="TextBox 4">
            <a:extLst>
              <a:ext uri="{FF2B5EF4-FFF2-40B4-BE49-F238E27FC236}">
                <a16:creationId xmlns:a16="http://schemas.microsoft.com/office/drawing/2014/main" id="{8AD363E6-A693-49E1-AE6A-7F5ED59D730E}"/>
              </a:ext>
            </a:extLst>
          </p:cNvPr>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spTree>
    <p:extLst>
      <p:ext uri="{BB962C8B-B14F-4D97-AF65-F5344CB8AC3E}">
        <p14:creationId xmlns:p14="http://schemas.microsoft.com/office/powerpoint/2010/main" val="310001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3947F614-D5C3-441E-8242-DB57BEB77DBA}"/>
              </a:ext>
            </a:extLst>
          </p:cNvPr>
          <p:cNvSpPr>
            <a:spLocks noGrp="1"/>
          </p:cNvSpPr>
          <p:nvPr>
            <p:ph type="sldNum" sz="quarter" idx="4"/>
          </p:nvPr>
        </p:nvSpPr>
        <p:spPr/>
        <p:txBody>
          <a:bodyPr/>
          <a:lstStyle/>
          <a:p>
            <a:fld id="{47847364-8ACB-4341-BF7A-F1165E5FBDDE}" type="slidenum">
              <a:rPr lang="ru-RU" smtClean="0"/>
              <a:pPr/>
              <a:t>6</a:t>
            </a:fld>
            <a:endParaRPr lang="ru-RU" dirty="0"/>
          </a:p>
        </p:txBody>
      </p:sp>
      <p:sp>
        <p:nvSpPr>
          <p:cNvPr id="4" name="TextBox 3">
            <a:extLst>
              <a:ext uri="{FF2B5EF4-FFF2-40B4-BE49-F238E27FC236}">
                <a16:creationId xmlns:a16="http://schemas.microsoft.com/office/drawing/2014/main" id="{71285D88-5857-408F-B765-CB169CF6262C}"/>
              </a:ext>
            </a:extLst>
          </p:cNvPr>
          <p:cNvSpPr txBox="1"/>
          <p:nvPr/>
        </p:nvSpPr>
        <p:spPr>
          <a:xfrm>
            <a:off x="1819836" y="166266"/>
            <a:ext cx="7978588" cy="1015663"/>
          </a:xfrm>
          <a:prstGeom prst="rect">
            <a:avLst/>
          </a:prstGeom>
          <a:noFill/>
        </p:spPr>
        <p:txBody>
          <a:bodyPr wrap="square">
            <a:spAutoFit/>
          </a:bodyPr>
          <a:lstStyle/>
          <a:p>
            <a:pPr algn="ctr"/>
            <a:r>
              <a:rPr lang="ru-RU" sz="2000" b="1" dirty="0">
                <a:solidFill>
                  <a:srgbClr val="066D55"/>
                </a:solidFill>
                <a:latin typeface="Arial" panose="020B0604020202020204" pitchFamily="34" charset="0"/>
                <a:cs typeface="Arial" panose="020B0604020202020204" pitchFamily="34" charset="0"/>
              </a:rPr>
              <a:t>Схема «Помогите продавцу маркетплейса»</a:t>
            </a:r>
          </a:p>
          <a:p>
            <a:pPr algn="ctr"/>
            <a:endParaRPr lang="ru-RU" sz="2000" b="1" dirty="0">
              <a:solidFill>
                <a:srgbClr val="066D55"/>
              </a:solidFill>
              <a:latin typeface="Arial" panose="020B0604020202020204" pitchFamily="34" charset="0"/>
              <a:cs typeface="Arial" panose="020B0604020202020204" pitchFamily="34" charset="0"/>
            </a:endParaRPr>
          </a:p>
          <a:p>
            <a:pPr algn="ctr"/>
            <a:r>
              <a:rPr lang="ru-RU" sz="2000" b="1" dirty="0">
                <a:solidFill>
                  <a:srgbClr val="FF0000"/>
                </a:solidFill>
                <a:latin typeface="Arial" panose="020B0604020202020204" pitchFamily="34" charset="0"/>
                <a:ea typeface="+mj-ea"/>
                <a:cs typeface="Arial" panose="020B0604020202020204" pitchFamily="34" charset="0"/>
              </a:rPr>
              <a:t>Красны флаги такой схемы</a:t>
            </a:r>
          </a:p>
        </p:txBody>
      </p:sp>
      <p:sp>
        <p:nvSpPr>
          <p:cNvPr id="6" name="TextBox 5">
            <a:extLst>
              <a:ext uri="{FF2B5EF4-FFF2-40B4-BE49-F238E27FC236}">
                <a16:creationId xmlns:a16="http://schemas.microsoft.com/office/drawing/2014/main" id="{DC86BA0B-569A-4F84-8A6C-46F5B08FC6FE}"/>
              </a:ext>
            </a:extLst>
          </p:cNvPr>
          <p:cNvSpPr txBox="1"/>
          <p:nvPr/>
        </p:nvSpPr>
        <p:spPr>
          <a:xfrm>
            <a:off x="203947" y="1254404"/>
            <a:ext cx="11784106" cy="4708981"/>
          </a:xfrm>
          <a:prstGeom prst="rect">
            <a:avLst/>
          </a:prstGeom>
          <a:noFill/>
        </p:spPr>
        <p:txBody>
          <a:bodyPr wrap="square">
            <a:spAutoFit/>
          </a:bodyPr>
          <a:lstStyle/>
          <a:p>
            <a:pPr algn="just"/>
            <a:r>
              <a:rPr lang="ru-RU" sz="2000" b="1" i="0" dirty="0">
                <a:solidFill>
                  <a:srgbClr val="FF0000"/>
                </a:solidFill>
                <a:effectLst/>
                <a:latin typeface="YS Geo"/>
              </a:rPr>
              <a:t>Оплата «поддержк</a:t>
            </a:r>
            <a:r>
              <a:rPr lang="ru-RU" sz="2000" b="1" dirty="0">
                <a:solidFill>
                  <a:srgbClr val="FF0000"/>
                </a:solidFill>
                <a:latin typeface="YS Geo"/>
              </a:rPr>
              <a:t>и</a:t>
            </a:r>
            <a:r>
              <a:rPr lang="ru-RU" sz="2000" b="1" i="0" dirty="0">
                <a:solidFill>
                  <a:srgbClr val="FF0000"/>
                </a:solidFill>
                <a:effectLst/>
                <a:latin typeface="YS Geo"/>
              </a:rPr>
              <a:t>» или «доступа».</a:t>
            </a:r>
            <a:r>
              <a:rPr lang="ru-RU" sz="2000" b="0" i="0" dirty="0">
                <a:solidFill>
                  <a:srgbClr val="FF0000"/>
                </a:solidFill>
                <a:effectLst/>
                <a:latin typeface="YS Geo"/>
              </a:rPr>
              <a:t> </a:t>
            </a:r>
            <a:r>
              <a:rPr lang="ru-RU" sz="2000" b="0" i="0" dirty="0">
                <a:effectLst/>
                <a:latin typeface="YS Geo"/>
              </a:rPr>
              <a:t>Настоящий работодатель платит вам, а не наоборот. Любые платежи «за обучение», «за доступ», «за оформление» — признак мошенничества.</a:t>
            </a:r>
          </a:p>
          <a:p>
            <a:pPr algn="just">
              <a:buFont typeface="Arial" panose="020B0604020202020204" pitchFamily="34" charset="0"/>
              <a:buChar char="•"/>
            </a:pPr>
            <a:endParaRPr lang="ru-RU" sz="2000" b="0" i="0" dirty="0">
              <a:effectLst/>
              <a:latin typeface="YS Geo"/>
            </a:endParaRPr>
          </a:p>
          <a:p>
            <a:pPr algn="just"/>
            <a:r>
              <a:rPr lang="ru-RU" sz="2000" b="1" i="0" dirty="0">
                <a:solidFill>
                  <a:srgbClr val="FF0000"/>
                </a:solidFill>
                <a:effectLst/>
                <a:latin typeface="YS Geo"/>
              </a:rPr>
              <a:t>Отсутствие договора с юрлицом.</a:t>
            </a:r>
            <a:r>
              <a:rPr lang="ru-RU" sz="2000" b="0" i="0" dirty="0">
                <a:solidFill>
                  <a:srgbClr val="FF0000"/>
                </a:solidFill>
                <a:effectLst/>
                <a:latin typeface="YS Geo"/>
              </a:rPr>
              <a:t> </a:t>
            </a:r>
            <a:r>
              <a:rPr lang="ru-RU" sz="2000" b="0" i="0" dirty="0">
                <a:effectLst/>
                <a:latin typeface="YS Geo"/>
              </a:rPr>
              <a:t>Если деньги просят перевести на карту физлица, в криптовалюту или через сомнительные платежные ссылки — это риск.</a:t>
            </a:r>
          </a:p>
          <a:p>
            <a:pPr algn="just">
              <a:buFont typeface="Arial" panose="020B0604020202020204" pitchFamily="34" charset="0"/>
              <a:buChar char="•"/>
            </a:pPr>
            <a:endParaRPr lang="ru-RU" sz="2000" b="0" i="0" dirty="0">
              <a:effectLst/>
              <a:latin typeface="YS Geo"/>
            </a:endParaRPr>
          </a:p>
          <a:p>
            <a:pPr algn="just"/>
            <a:r>
              <a:rPr lang="ru-RU" sz="2000" b="1" i="0" dirty="0">
                <a:solidFill>
                  <a:srgbClr val="FF0000"/>
                </a:solidFill>
                <a:effectLst/>
                <a:latin typeface="YS Geo"/>
              </a:rPr>
              <a:t>Давление срочностью.</a:t>
            </a:r>
            <a:r>
              <a:rPr lang="ru-RU" sz="2000" b="0" i="0" dirty="0">
                <a:solidFill>
                  <a:srgbClr val="FF0000"/>
                </a:solidFill>
                <a:effectLst/>
                <a:latin typeface="YS Geo"/>
              </a:rPr>
              <a:t> </a:t>
            </a:r>
            <a:r>
              <a:rPr lang="ru-RU" sz="2000" b="0" i="0" dirty="0">
                <a:effectLst/>
                <a:latin typeface="YS Geo"/>
              </a:rPr>
              <a:t>Фразы «только сегодня скидка», «осталось 2 места», «успей до конца недели» — классический прием для отключения критического мышления.</a:t>
            </a:r>
          </a:p>
          <a:p>
            <a:pPr algn="just"/>
            <a:endParaRPr lang="ru-RU" sz="2000" b="0" i="0" dirty="0">
              <a:solidFill>
                <a:srgbClr val="FF0000"/>
              </a:solidFill>
              <a:effectLst/>
              <a:latin typeface="YS Geo"/>
            </a:endParaRPr>
          </a:p>
          <a:p>
            <a:pPr algn="just"/>
            <a:r>
              <a:rPr lang="ru-RU" sz="2000" b="1" i="0" dirty="0">
                <a:solidFill>
                  <a:srgbClr val="FF0000"/>
                </a:solidFill>
                <a:effectLst/>
                <a:latin typeface="YS Geo"/>
              </a:rPr>
              <a:t>Расплывчатые формулировки.</a:t>
            </a:r>
            <a:r>
              <a:rPr lang="ru-RU" sz="2000" b="0" i="0" dirty="0">
                <a:solidFill>
                  <a:srgbClr val="FF0000"/>
                </a:solidFill>
                <a:effectLst/>
                <a:latin typeface="YS Geo"/>
              </a:rPr>
              <a:t> </a:t>
            </a:r>
            <a:r>
              <a:rPr lang="ru-RU" sz="2000" b="0" i="0" dirty="0">
                <a:effectLst/>
                <a:latin typeface="YS Geo"/>
              </a:rPr>
              <a:t>«Постепенное обучение», «поддержка менеджера», «доступ к эксклюзивным инструментам» без четкого описания, чему именно научат и что дадут — способ скрыть отсутствие реального продукта.</a:t>
            </a:r>
          </a:p>
          <a:p>
            <a:pPr algn="just">
              <a:buFont typeface="Arial" panose="020B0604020202020204" pitchFamily="34" charset="0"/>
              <a:buChar char="•"/>
            </a:pPr>
            <a:endParaRPr lang="ru-RU" sz="2000" b="0" i="0" dirty="0">
              <a:effectLst/>
              <a:latin typeface="YS Geo"/>
            </a:endParaRPr>
          </a:p>
          <a:p>
            <a:pPr algn="just"/>
            <a:r>
              <a:rPr lang="ru-RU" sz="2000" b="1" i="0" dirty="0">
                <a:solidFill>
                  <a:srgbClr val="FF0000"/>
                </a:solidFill>
                <a:effectLst/>
                <a:latin typeface="YS Geo"/>
              </a:rPr>
              <a:t>Нет публичной оферты до оплаты.</a:t>
            </a:r>
            <a:r>
              <a:rPr lang="ru-RU" sz="2000" b="0" i="0" dirty="0">
                <a:solidFill>
                  <a:srgbClr val="FF0000"/>
                </a:solidFill>
                <a:effectLst/>
                <a:latin typeface="YS Geo"/>
              </a:rPr>
              <a:t> </a:t>
            </a:r>
            <a:r>
              <a:rPr lang="ru-RU" sz="2000" b="0" i="0" dirty="0">
                <a:effectLst/>
                <a:latin typeface="YS Geo"/>
              </a:rPr>
              <a:t>Если условия показывают только после перевода денег или «бронирования места», это нарушение прав потребителя .</a:t>
            </a:r>
          </a:p>
        </p:txBody>
      </p:sp>
      <p:sp>
        <p:nvSpPr>
          <p:cNvPr id="5" name="TextBox 4">
            <a:extLst>
              <a:ext uri="{FF2B5EF4-FFF2-40B4-BE49-F238E27FC236}">
                <a16:creationId xmlns:a16="http://schemas.microsoft.com/office/drawing/2014/main" id="{28C8D0AE-E1C7-4F91-A986-6593731F75F5}"/>
              </a:ext>
            </a:extLst>
          </p:cNvPr>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spTree>
    <p:extLst>
      <p:ext uri="{BB962C8B-B14F-4D97-AF65-F5344CB8AC3E}">
        <p14:creationId xmlns:p14="http://schemas.microsoft.com/office/powerpoint/2010/main" val="36555875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3947F614-D5C3-441E-8242-DB57BEB77DBA}"/>
              </a:ext>
            </a:extLst>
          </p:cNvPr>
          <p:cNvSpPr>
            <a:spLocks noGrp="1"/>
          </p:cNvSpPr>
          <p:nvPr>
            <p:ph type="sldNum" sz="quarter" idx="4"/>
          </p:nvPr>
        </p:nvSpPr>
        <p:spPr/>
        <p:txBody>
          <a:bodyPr/>
          <a:lstStyle/>
          <a:p>
            <a:fld id="{47847364-8ACB-4341-BF7A-F1165E5FBDDE}" type="slidenum">
              <a:rPr lang="ru-RU" smtClean="0"/>
              <a:pPr/>
              <a:t>7</a:t>
            </a:fld>
            <a:endParaRPr lang="ru-RU" dirty="0"/>
          </a:p>
        </p:txBody>
      </p:sp>
      <p:sp>
        <p:nvSpPr>
          <p:cNvPr id="4" name="TextBox 3">
            <a:extLst>
              <a:ext uri="{FF2B5EF4-FFF2-40B4-BE49-F238E27FC236}">
                <a16:creationId xmlns:a16="http://schemas.microsoft.com/office/drawing/2014/main" id="{71285D88-5857-408F-B765-CB169CF6262C}"/>
              </a:ext>
            </a:extLst>
          </p:cNvPr>
          <p:cNvSpPr txBox="1"/>
          <p:nvPr/>
        </p:nvSpPr>
        <p:spPr>
          <a:xfrm>
            <a:off x="1608932" y="41892"/>
            <a:ext cx="8698235" cy="769441"/>
          </a:xfrm>
          <a:prstGeom prst="rect">
            <a:avLst/>
          </a:prstGeom>
          <a:noFill/>
        </p:spPr>
        <p:txBody>
          <a:bodyPr wrap="square">
            <a:spAutoFit/>
          </a:bodyPr>
          <a:lstStyle/>
          <a:p>
            <a:pPr algn="ctr"/>
            <a:r>
              <a:rPr lang="ru-RU" sz="2000" b="1" dirty="0">
                <a:solidFill>
                  <a:schemeClr val="accent6">
                    <a:lumMod val="50000"/>
                  </a:schemeClr>
                </a:solidFill>
                <a:latin typeface="Arial" panose="020B0604020202020204" pitchFamily="34" charset="0"/>
                <a:ea typeface="+mj-ea"/>
                <a:cs typeface="Arial" panose="020B0604020202020204" pitchFamily="34" charset="0"/>
              </a:rPr>
              <a:t>Схема «Помогите продавцу маркетплейса» </a:t>
            </a:r>
          </a:p>
          <a:p>
            <a:pPr algn="ctr"/>
            <a:r>
              <a:rPr lang="ru-RU" sz="2400" b="1" dirty="0">
                <a:solidFill>
                  <a:srgbClr val="FF0000"/>
                </a:solidFill>
                <a:latin typeface="Arial" panose="020B0604020202020204" pitchFamily="34" charset="0"/>
                <a:ea typeface="+mj-ea"/>
                <a:cs typeface="Arial" panose="020B0604020202020204" pitchFamily="34" charset="0"/>
              </a:rPr>
              <a:t>ПАМЯТКА 1</a:t>
            </a:r>
          </a:p>
        </p:txBody>
      </p:sp>
      <p:sp>
        <p:nvSpPr>
          <p:cNvPr id="5" name="TextBox 4">
            <a:extLst>
              <a:ext uri="{FF2B5EF4-FFF2-40B4-BE49-F238E27FC236}">
                <a16:creationId xmlns:a16="http://schemas.microsoft.com/office/drawing/2014/main" id="{5BA6649E-A08E-4730-9751-DB408EC7CAD0}"/>
              </a:ext>
            </a:extLst>
          </p:cNvPr>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sp>
        <p:nvSpPr>
          <p:cNvPr id="7" name="TextBox 6">
            <a:extLst>
              <a:ext uri="{FF2B5EF4-FFF2-40B4-BE49-F238E27FC236}">
                <a16:creationId xmlns:a16="http://schemas.microsoft.com/office/drawing/2014/main" id="{4FC3A177-FEF0-4D76-A500-9F801EA702F4}"/>
              </a:ext>
            </a:extLst>
          </p:cNvPr>
          <p:cNvSpPr txBox="1"/>
          <p:nvPr/>
        </p:nvSpPr>
        <p:spPr>
          <a:xfrm>
            <a:off x="180297" y="893539"/>
            <a:ext cx="11555506" cy="5770811"/>
          </a:xfrm>
          <a:prstGeom prst="rect">
            <a:avLst/>
          </a:prstGeom>
          <a:noFill/>
        </p:spPr>
        <p:txBody>
          <a:bodyPr wrap="square">
            <a:spAutoFit/>
          </a:bodyPr>
          <a:lstStyle/>
          <a:p>
            <a:pPr algn="ctr"/>
            <a:r>
              <a:rPr lang="ru-RU" sz="2600" b="1" dirty="0">
                <a:solidFill>
                  <a:srgbClr val="FF0000"/>
                </a:solidFill>
              </a:rPr>
              <a:t>Правила</a:t>
            </a:r>
            <a:r>
              <a:rPr lang="ru-RU" sz="2600" b="1" dirty="0">
                <a:solidFill>
                  <a:srgbClr val="FF0000"/>
                </a:solidFill>
                <a:effectLst/>
              </a:rPr>
              <a:t> безопасности</a:t>
            </a:r>
          </a:p>
          <a:p>
            <a:pPr marL="342900" indent="-342900" algn="just">
              <a:buFont typeface="Wingdings" panose="05000000000000000000" pitchFamily="2" charset="2"/>
              <a:buChar char="Ø"/>
            </a:pPr>
            <a:r>
              <a:rPr lang="ru-RU" sz="2200" b="1" i="0" dirty="0">
                <a:effectLst/>
                <a:latin typeface="YS Geo"/>
              </a:rPr>
              <a:t>Проверяйте работодателя.</a:t>
            </a:r>
            <a:r>
              <a:rPr lang="ru-RU" sz="2200" b="0" i="0" dirty="0">
                <a:effectLst/>
                <a:latin typeface="YS Geo"/>
              </a:rPr>
              <a:t> Ищите ИНН, ОГРН, отзывы, наличие компании в реестрах. У крупных маркетплейсов есть списки официальных партнеров и обучающих программ — ориентируйтесь на них.</a:t>
            </a:r>
          </a:p>
          <a:p>
            <a:pPr marL="342900" indent="-342900" algn="just">
              <a:buFont typeface="Wingdings" panose="05000000000000000000" pitchFamily="2" charset="2"/>
              <a:buChar char="Ø"/>
            </a:pPr>
            <a:endParaRPr lang="ru-RU" sz="700" b="0" i="0" dirty="0">
              <a:effectLst/>
              <a:latin typeface="YS Geo"/>
            </a:endParaRPr>
          </a:p>
          <a:p>
            <a:pPr marL="342900" indent="-342900" algn="just">
              <a:buFont typeface="Wingdings" panose="05000000000000000000" pitchFamily="2" charset="2"/>
              <a:buChar char="Ø"/>
            </a:pPr>
            <a:r>
              <a:rPr lang="ru-RU" sz="2200" b="1" i="0" dirty="0">
                <a:effectLst/>
                <a:latin typeface="YS Geo"/>
              </a:rPr>
              <a:t>Не переводите деньги до подписания договора.</a:t>
            </a:r>
            <a:r>
              <a:rPr lang="ru-RU" sz="2200" b="0" i="0" dirty="0">
                <a:effectLst/>
                <a:latin typeface="YS Geo"/>
              </a:rPr>
              <a:t> В договоре должны быть прописаны предмет услуги, сроки, стоимость и порядок возврата.</a:t>
            </a:r>
          </a:p>
          <a:p>
            <a:pPr marL="342900" indent="-342900" algn="just">
              <a:buFont typeface="Wingdings" panose="05000000000000000000" pitchFamily="2" charset="2"/>
              <a:buChar char="Ø"/>
            </a:pPr>
            <a:endParaRPr lang="ru-RU" sz="700" b="0" i="0" dirty="0">
              <a:effectLst/>
              <a:latin typeface="YS Geo"/>
            </a:endParaRPr>
          </a:p>
          <a:p>
            <a:pPr marL="342900" indent="-342900" algn="just">
              <a:buFont typeface="Wingdings" panose="05000000000000000000" pitchFamily="2" charset="2"/>
              <a:buChar char="Ø"/>
            </a:pPr>
            <a:r>
              <a:rPr lang="ru-RU" sz="2200" b="1" i="0" dirty="0">
                <a:effectLst/>
                <a:latin typeface="YS Geo"/>
              </a:rPr>
              <a:t>Используйте бесплатные ресурсы.</a:t>
            </a:r>
            <a:r>
              <a:rPr lang="ru-RU" sz="2200" b="0" i="0" dirty="0">
                <a:effectLst/>
                <a:latin typeface="YS Geo"/>
              </a:rPr>
              <a:t> У </a:t>
            </a:r>
            <a:r>
              <a:rPr lang="ru-RU" sz="2200" b="0" i="0" dirty="0" err="1">
                <a:effectLst/>
                <a:latin typeface="YS Geo"/>
              </a:rPr>
              <a:t>Wildberries</a:t>
            </a:r>
            <a:r>
              <a:rPr lang="ru-RU" sz="2200" b="0" i="0" dirty="0">
                <a:effectLst/>
                <a:latin typeface="YS Geo"/>
              </a:rPr>
              <a:t>, </a:t>
            </a:r>
            <a:r>
              <a:rPr lang="ru-RU" sz="2200" b="0" i="0" dirty="0" err="1">
                <a:effectLst/>
                <a:latin typeface="YS Geo"/>
              </a:rPr>
              <a:t>Ozon</a:t>
            </a:r>
            <a:r>
              <a:rPr lang="ru-RU" sz="2200" b="0" i="0" dirty="0">
                <a:effectLst/>
                <a:latin typeface="YS Geo"/>
              </a:rPr>
              <a:t> и Яндекс Маркета есть собственные бесплатные курсы и базы знаний для продавцов и менеджеров.</a:t>
            </a:r>
          </a:p>
          <a:p>
            <a:pPr marL="342900" indent="-342900" algn="just">
              <a:buFont typeface="Wingdings" panose="05000000000000000000" pitchFamily="2" charset="2"/>
              <a:buChar char="Ø"/>
            </a:pPr>
            <a:endParaRPr lang="ru-RU" sz="700" b="0" i="0" dirty="0">
              <a:effectLst/>
              <a:latin typeface="YS Geo"/>
            </a:endParaRPr>
          </a:p>
          <a:p>
            <a:pPr marL="342900" indent="-342900" algn="just">
              <a:buFont typeface="Wingdings" panose="05000000000000000000" pitchFamily="2" charset="2"/>
              <a:buChar char="Ø"/>
            </a:pPr>
            <a:r>
              <a:rPr lang="ru-RU" sz="2200" b="1" i="0" dirty="0">
                <a:effectLst/>
                <a:latin typeface="YS Geo"/>
              </a:rPr>
              <a:t>Не соглашайтесь на «тестовые переводы» и «выкупы».</a:t>
            </a:r>
            <a:r>
              <a:rPr lang="ru-RU" sz="2200" b="0" i="0" dirty="0">
                <a:effectLst/>
                <a:latin typeface="YS Geo"/>
              </a:rPr>
              <a:t> Это почти всегда мошенничество или вовлечение в незаконную деятельность. </a:t>
            </a:r>
          </a:p>
          <a:p>
            <a:pPr marL="342900" indent="-342900" algn="just">
              <a:buFont typeface="Wingdings" panose="05000000000000000000" pitchFamily="2" charset="2"/>
              <a:buChar char="Ø"/>
            </a:pPr>
            <a:endParaRPr lang="ru-RU" sz="700" b="0" i="0" dirty="0">
              <a:effectLst/>
              <a:latin typeface="YS Geo"/>
            </a:endParaRPr>
          </a:p>
          <a:p>
            <a:pPr algn="ctr"/>
            <a:r>
              <a:rPr lang="ru-RU" sz="2200" b="1" i="0" dirty="0">
                <a:solidFill>
                  <a:srgbClr val="FF0000"/>
                </a:solidFill>
                <a:effectLst/>
                <a:latin typeface="YS Geo"/>
              </a:rPr>
              <a:t>Накрутка рейтинга </a:t>
            </a:r>
            <a:r>
              <a:rPr lang="ru-RU" sz="2200" b="1" i="0" dirty="0">
                <a:solidFill>
                  <a:srgbClr val="FF0000"/>
                </a:solidFill>
                <a:effectLst/>
              </a:rPr>
              <a:t>—</a:t>
            </a:r>
            <a:r>
              <a:rPr lang="ru-RU" sz="2200" b="1" i="0" dirty="0">
                <a:solidFill>
                  <a:srgbClr val="FF0000"/>
                </a:solidFill>
                <a:effectLst/>
                <a:latin typeface="YS Geo"/>
              </a:rPr>
              <a:t> это фейк</a:t>
            </a:r>
          </a:p>
          <a:p>
            <a:pPr algn="ctr"/>
            <a:endParaRPr lang="ru-RU" sz="700" b="0" i="0" dirty="0">
              <a:effectLst/>
              <a:latin typeface="YS Geo"/>
            </a:endParaRPr>
          </a:p>
          <a:p>
            <a:pPr algn="ctr"/>
            <a:r>
              <a:rPr lang="ru-RU" sz="2200" b="1" dirty="0">
                <a:solidFill>
                  <a:srgbClr val="00B050"/>
                </a:solidFill>
                <a:effectLst/>
                <a:latin typeface="YS Geo"/>
              </a:rPr>
              <a:t>Если вы уже столкнулись с подобной схемой и перевели деньги, сохраните все переписки, чеки и реквизиты получателя, а затем обратитесь с заявлением в полицию и в банк (для оспаривания операции) </a:t>
            </a:r>
          </a:p>
          <a:p>
            <a:pPr algn="ctr"/>
            <a:endParaRPr lang="ru-RU" sz="2200" b="1" dirty="0">
              <a:solidFill>
                <a:srgbClr val="FF0000"/>
              </a:solidFill>
            </a:endParaRPr>
          </a:p>
        </p:txBody>
      </p:sp>
    </p:spTree>
    <p:extLst>
      <p:ext uri="{BB962C8B-B14F-4D97-AF65-F5344CB8AC3E}">
        <p14:creationId xmlns:p14="http://schemas.microsoft.com/office/powerpoint/2010/main" val="19032277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3947F614-D5C3-441E-8242-DB57BEB77DBA}"/>
              </a:ext>
            </a:extLst>
          </p:cNvPr>
          <p:cNvSpPr>
            <a:spLocks noGrp="1"/>
          </p:cNvSpPr>
          <p:nvPr>
            <p:ph type="sldNum" sz="quarter" idx="4"/>
          </p:nvPr>
        </p:nvSpPr>
        <p:spPr/>
        <p:txBody>
          <a:bodyPr/>
          <a:lstStyle/>
          <a:p>
            <a:fld id="{47847364-8ACB-4341-BF7A-F1165E5FBDDE}" type="slidenum">
              <a:rPr lang="ru-RU" smtClean="0"/>
              <a:pPr/>
              <a:t>8</a:t>
            </a:fld>
            <a:endParaRPr lang="ru-RU" dirty="0"/>
          </a:p>
        </p:txBody>
      </p:sp>
      <p:sp>
        <p:nvSpPr>
          <p:cNvPr id="4" name="TextBox 3">
            <a:extLst>
              <a:ext uri="{FF2B5EF4-FFF2-40B4-BE49-F238E27FC236}">
                <a16:creationId xmlns:a16="http://schemas.microsoft.com/office/drawing/2014/main" id="{71285D88-5857-408F-B765-CB169CF6262C}"/>
              </a:ext>
            </a:extLst>
          </p:cNvPr>
          <p:cNvSpPr txBox="1"/>
          <p:nvPr/>
        </p:nvSpPr>
        <p:spPr>
          <a:xfrm>
            <a:off x="1721225" y="397027"/>
            <a:ext cx="7915836" cy="707886"/>
          </a:xfrm>
          <a:prstGeom prst="rect">
            <a:avLst/>
          </a:prstGeom>
          <a:noFill/>
        </p:spPr>
        <p:txBody>
          <a:bodyPr wrap="square">
            <a:spAutoFit/>
          </a:bodyPr>
          <a:lstStyle/>
          <a:p>
            <a:pPr algn="ctr"/>
            <a:r>
              <a:rPr lang="ru-RU" sz="2000" b="1" dirty="0">
                <a:solidFill>
                  <a:srgbClr val="066D55"/>
                </a:solidFill>
                <a:latin typeface="Arial" panose="020B0604020202020204" pitchFamily="34" charset="0"/>
                <a:cs typeface="Arial" panose="020B0604020202020204" pitchFamily="34" charset="0"/>
              </a:rPr>
              <a:t>Схема «Подтвердите данные для визита в больницу»</a:t>
            </a:r>
          </a:p>
          <a:p>
            <a:pPr algn="ctr"/>
            <a:r>
              <a:rPr lang="ru-RU" sz="2000" b="1" dirty="0">
                <a:solidFill>
                  <a:srgbClr val="066D55"/>
                </a:solidFill>
                <a:latin typeface="Arial" panose="020B0604020202020204" pitchFamily="34" charset="0"/>
                <a:cs typeface="Arial" panose="020B0604020202020204" pitchFamily="34" charset="0"/>
              </a:rPr>
              <a:t>В чем обман?</a:t>
            </a:r>
          </a:p>
        </p:txBody>
      </p:sp>
      <p:sp>
        <p:nvSpPr>
          <p:cNvPr id="6" name="TextBox 5">
            <a:extLst>
              <a:ext uri="{FF2B5EF4-FFF2-40B4-BE49-F238E27FC236}">
                <a16:creationId xmlns:a16="http://schemas.microsoft.com/office/drawing/2014/main" id="{DC86BA0B-569A-4F84-8A6C-46F5B08FC6FE}"/>
              </a:ext>
            </a:extLst>
          </p:cNvPr>
          <p:cNvSpPr txBox="1"/>
          <p:nvPr/>
        </p:nvSpPr>
        <p:spPr>
          <a:xfrm>
            <a:off x="254991" y="2015061"/>
            <a:ext cx="11682018" cy="1163139"/>
          </a:xfrm>
          <a:prstGeom prst="rect">
            <a:avLst/>
          </a:prstGeom>
          <a:noFill/>
        </p:spPr>
        <p:txBody>
          <a:bodyPr wrap="square">
            <a:spAutoFit/>
          </a:bodyPr>
          <a:lstStyle/>
          <a:p>
            <a:pPr algn="ctr">
              <a:lnSpc>
                <a:spcPct val="107000"/>
              </a:lnSpc>
              <a:spcAft>
                <a:spcPts val="800"/>
              </a:spcAft>
            </a:pPr>
            <a:r>
              <a:rPr lang="ru-RU" sz="2200" b="1" dirty="0">
                <a:solidFill>
                  <a:srgbClr val="C00000"/>
                </a:solidFill>
                <a:latin typeface="YS Geo"/>
              </a:rPr>
              <a:t>Фраза «Подтвердите данные для визита в больницу» нередко служит прикрытием для мошеннических схем — злоумышленники используют её, чтобы выманить у человека персональные сведения или коды из СМС.</a:t>
            </a:r>
          </a:p>
        </p:txBody>
      </p:sp>
      <p:sp>
        <p:nvSpPr>
          <p:cNvPr id="5" name="TextBox 4">
            <a:extLst>
              <a:ext uri="{FF2B5EF4-FFF2-40B4-BE49-F238E27FC236}">
                <a16:creationId xmlns:a16="http://schemas.microsoft.com/office/drawing/2014/main" id="{8AD363E6-A693-49E1-AE6A-7F5ED59D730E}"/>
              </a:ext>
            </a:extLst>
          </p:cNvPr>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spTree>
    <p:extLst>
      <p:ext uri="{BB962C8B-B14F-4D97-AF65-F5344CB8AC3E}">
        <p14:creationId xmlns:p14="http://schemas.microsoft.com/office/powerpoint/2010/main" val="19387961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3947F614-D5C3-441E-8242-DB57BEB77DBA}"/>
              </a:ext>
            </a:extLst>
          </p:cNvPr>
          <p:cNvSpPr>
            <a:spLocks noGrp="1"/>
          </p:cNvSpPr>
          <p:nvPr>
            <p:ph type="sldNum" sz="quarter" idx="4"/>
          </p:nvPr>
        </p:nvSpPr>
        <p:spPr/>
        <p:txBody>
          <a:bodyPr/>
          <a:lstStyle/>
          <a:p>
            <a:fld id="{47847364-8ACB-4341-BF7A-F1165E5FBDDE}" type="slidenum">
              <a:rPr lang="ru-RU" smtClean="0"/>
              <a:pPr/>
              <a:t>9</a:t>
            </a:fld>
            <a:endParaRPr lang="ru-RU" dirty="0"/>
          </a:p>
        </p:txBody>
      </p:sp>
      <p:sp>
        <p:nvSpPr>
          <p:cNvPr id="4" name="TextBox 3">
            <a:extLst>
              <a:ext uri="{FF2B5EF4-FFF2-40B4-BE49-F238E27FC236}">
                <a16:creationId xmlns:a16="http://schemas.microsoft.com/office/drawing/2014/main" id="{71285D88-5857-408F-B765-CB169CF6262C}"/>
              </a:ext>
            </a:extLst>
          </p:cNvPr>
          <p:cNvSpPr txBox="1"/>
          <p:nvPr/>
        </p:nvSpPr>
        <p:spPr>
          <a:xfrm>
            <a:off x="1954306" y="194629"/>
            <a:ext cx="7386918" cy="707886"/>
          </a:xfrm>
          <a:prstGeom prst="rect">
            <a:avLst/>
          </a:prstGeom>
          <a:noFill/>
        </p:spPr>
        <p:txBody>
          <a:bodyPr wrap="square">
            <a:spAutoFit/>
          </a:bodyPr>
          <a:lstStyle/>
          <a:p>
            <a:pPr algn="ctr"/>
            <a:r>
              <a:rPr lang="ru-RU" sz="2000" b="1" dirty="0">
                <a:solidFill>
                  <a:srgbClr val="066D55"/>
                </a:solidFill>
                <a:latin typeface="Arial" panose="020B0604020202020204" pitchFamily="34" charset="0"/>
                <a:cs typeface="Arial" panose="020B0604020202020204" pitchFamily="34" charset="0"/>
              </a:rPr>
              <a:t>Схема «Подтвердите данные для визита в больницу».</a:t>
            </a:r>
          </a:p>
          <a:p>
            <a:pPr algn="ctr"/>
            <a:r>
              <a:rPr lang="ru-RU" sz="2000" b="1" dirty="0">
                <a:solidFill>
                  <a:srgbClr val="066D55"/>
                </a:solidFill>
                <a:latin typeface="Arial" panose="020B0604020202020204" pitchFamily="34" charset="0"/>
                <a:cs typeface="Arial" panose="020B0604020202020204" pitchFamily="34" charset="0"/>
              </a:rPr>
              <a:t>Пошаговая схема действий аферистов</a:t>
            </a:r>
          </a:p>
        </p:txBody>
      </p:sp>
      <p:sp>
        <p:nvSpPr>
          <p:cNvPr id="6" name="TextBox 5">
            <a:extLst>
              <a:ext uri="{FF2B5EF4-FFF2-40B4-BE49-F238E27FC236}">
                <a16:creationId xmlns:a16="http://schemas.microsoft.com/office/drawing/2014/main" id="{DC86BA0B-569A-4F84-8A6C-46F5B08FC6FE}"/>
              </a:ext>
            </a:extLst>
          </p:cNvPr>
          <p:cNvSpPr txBox="1"/>
          <p:nvPr/>
        </p:nvSpPr>
        <p:spPr>
          <a:xfrm>
            <a:off x="252750" y="930031"/>
            <a:ext cx="11525136" cy="5078313"/>
          </a:xfrm>
          <a:prstGeom prst="rect">
            <a:avLst/>
          </a:prstGeom>
          <a:noFill/>
        </p:spPr>
        <p:txBody>
          <a:bodyPr wrap="square">
            <a:spAutoFit/>
          </a:bodyPr>
          <a:lstStyle/>
          <a:p>
            <a:pPr algn="just"/>
            <a:r>
              <a:rPr lang="ru-RU" b="1" i="0" dirty="0">
                <a:solidFill>
                  <a:srgbClr val="C00000"/>
                </a:solidFill>
                <a:effectLst/>
                <a:latin typeface="YS Geo"/>
              </a:rPr>
              <a:t>Шаг 1. Имитация официального обращения.</a:t>
            </a:r>
            <a:r>
              <a:rPr lang="ru-RU" b="0" i="0" dirty="0">
                <a:solidFill>
                  <a:srgbClr val="C00000"/>
                </a:solidFill>
                <a:effectLst/>
                <a:latin typeface="YS Geo"/>
              </a:rPr>
              <a:t> </a:t>
            </a:r>
            <a:r>
              <a:rPr lang="ru-RU" b="0" i="0" dirty="0">
                <a:effectLst/>
                <a:latin typeface="YS Geo"/>
              </a:rPr>
              <a:t>Мошенники рассылают сообщения (в мессенджерах, по SMS, на электронную почту) либо добавляют людей в фейковые чаты, стилизованные под поликлиники, ЕМИАС или страховые компании. В тексте обращения используют формулировки, похожие на официальные: «Подтвердите данные для визита», «Актуализируйте сведения для записи к врачу», «Подтвердите прикрепление к </a:t>
            </a:r>
            <a:r>
              <a:rPr lang="ru-RU" b="0" i="0" dirty="0" err="1">
                <a:effectLst/>
                <a:latin typeface="YS Geo"/>
              </a:rPr>
              <a:t>медорганизации</a:t>
            </a:r>
            <a:r>
              <a:rPr lang="ru-RU" b="0" i="0" dirty="0">
                <a:effectLst/>
                <a:latin typeface="YS Geo"/>
              </a:rPr>
              <a:t>». В сообщении могут быть указаны ФИО, дата рождения или другие сведения, которые человек считает доступными только официальным структурам. Это заставляет жертву поверить, что обращение действительно от медучреждения В тексте часто содержится предупреждение: «Если не подтвердите данные, запись к врачу будет недоступна», «Ваши данные будут удалены из системы», «Прикрепление к поликлинике аннулируется». Так мошенники давят на страх потери доступа к медуслугам.</a:t>
            </a:r>
          </a:p>
          <a:p>
            <a:pPr algn="just"/>
            <a:endParaRPr lang="ru-RU" b="0" i="0" dirty="0">
              <a:effectLst/>
              <a:latin typeface="YS Geo"/>
            </a:endParaRPr>
          </a:p>
          <a:p>
            <a:pPr algn="ctr"/>
            <a:r>
              <a:rPr lang="ru-RU" b="1" dirty="0">
                <a:solidFill>
                  <a:srgbClr val="FF0000"/>
                </a:solidFill>
                <a:latin typeface="YS Geo"/>
              </a:rPr>
              <a:t>Все эти ссылки ведут на фишинговые сайты или грузится вредоносное ПО</a:t>
            </a:r>
          </a:p>
          <a:p>
            <a:pPr algn="ctr"/>
            <a:endParaRPr lang="ru-RU" b="1" i="0" dirty="0">
              <a:solidFill>
                <a:srgbClr val="C00000"/>
              </a:solidFill>
              <a:effectLst/>
              <a:latin typeface="YS Geo"/>
            </a:endParaRPr>
          </a:p>
          <a:p>
            <a:pPr algn="just"/>
            <a:r>
              <a:rPr lang="ru-RU" b="1" i="0" dirty="0">
                <a:solidFill>
                  <a:srgbClr val="C00000"/>
                </a:solidFill>
                <a:effectLst/>
                <a:latin typeface="YS Geo"/>
              </a:rPr>
              <a:t>Шаг 2. Просьба передать конфиденциальную информацию.</a:t>
            </a:r>
            <a:r>
              <a:rPr lang="ru-RU" b="0" i="0" dirty="0">
                <a:solidFill>
                  <a:srgbClr val="C00000"/>
                </a:solidFill>
                <a:effectLst/>
                <a:latin typeface="YS Geo"/>
              </a:rPr>
              <a:t> </a:t>
            </a:r>
            <a:r>
              <a:rPr lang="ru-RU" b="0" i="0" dirty="0">
                <a:effectLst/>
                <a:latin typeface="YS Geo"/>
              </a:rPr>
              <a:t>Чаще всего злоумышленники просят сообщить код из СМС (якобы для подтверждения личности), продиктовать данные полиса ОМС, СНИЛС, паспортные данные. Иногда просят установить «официальное приложение» или перейти по ссылке для заполнения анкеты.</a:t>
            </a:r>
          </a:p>
          <a:p>
            <a:pPr algn="just"/>
            <a:endParaRPr lang="ru-RU" b="0" i="0" dirty="0">
              <a:effectLst/>
              <a:latin typeface="YS Geo"/>
            </a:endParaRPr>
          </a:p>
          <a:p>
            <a:pPr algn="just"/>
            <a:r>
              <a:rPr lang="ru-RU" b="1" dirty="0">
                <a:solidFill>
                  <a:srgbClr val="C00000"/>
                </a:solidFill>
                <a:latin typeface="YS Geo"/>
              </a:rPr>
              <a:t>Шаг 3. Раскрутка жертвы. </a:t>
            </a:r>
            <a:r>
              <a:rPr lang="ru-RU" dirty="0">
                <a:latin typeface="YS Geo"/>
              </a:rPr>
              <a:t>Если передали, то кража учетных записей, денег с карт, взятие кредита или дальнейшая раскрутка от службы безопасности</a:t>
            </a:r>
            <a:r>
              <a:rPr lang="ru-RU" b="0" i="0" dirty="0">
                <a:effectLst/>
                <a:latin typeface="YS Geo"/>
              </a:rPr>
              <a:t> банка, ФСБ…</a:t>
            </a:r>
          </a:p>
        </p:txBody>
      </p:sp>
      <p:sp>
        <p:nvSpPr>
          <p:cNvPr id="5" name="TextBox 4">
            <a:extLst>
              <a:ext uri="{FF2B5EF4-FFF2-40B4-BE49-F238E27FC236}">
                <a16:creationId xmlns:a16="http://schemas.microsoft.com/office/drawing/2014/main" id="{28C8D0AE-E1C7-4F91-A986-6593731F75F5}"/>
              </a:ext>
            </a:extLst>
          </p:cNvPr>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spTree>
    <p:extLst>
      <p:ext uri="{BB962C8B-B14F-4D97-AF65-F5344CB8AC3E}">
        <p14:creationId xmlns:p14="http://schemas.microsoft.com/office/powerpoint/2010/main" val="27630445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3947F614-D5C3-441E-8242-DB57BEB77DBA}"/>
              </a:ext>
            </a:extLst>
          </p:cNvPr>
          <p:cNvSpPr>
            <a:spLocks noGrp="1"/>
          </p:cNvSpPr>
          <p:nvPr>
            <p:ph type="sldNum" sz="quarter" idx="4"/>
          </p:nvPr>
        </p:nvSpPr>
        <p:spPr/>
        <p:txBody>
          <a:bodyPr/>
          <a:lstStyle/>
          <a:p>
            <a:fld id="{47847364-8ACB-4341-BF7A-F1165E5FBDDE}" type="slidenum">
              <a:rPr lang="ru-RU" smtClean="0"/>
              <a:pPr/>
              <a:t>10</a:t>
            </a:fld>
            <a:endParaRPr lang="ru-RU" dirty="0"/>
          </a:p>
        </p:txBody>
      </p:sp>
      <p:sp>
        <p:nvSpPr>
          <p:cNvPr id="4" name="TextBox 3">
            <a:extLst>
              <a:ext uri="{FF2B5EF4-FFF2-40B4-BE49-F238E27FC236}">
                <a16:creationId xmlns:a16="http://schemas.microsoft.com/office/drawing/2014/main" id="{71285D88-5857-408F-B765-CB169CF6262C}"/>
              </a:ext>
            </a:extLst>
          </p:cNvPr>
          <p:cNvSpPr txBox="1"/>
          <p:nvPr/>
        </p:nvSpPr>
        <p:spPr>
          <a:xfrm>
            <a:off x="766480" y="0"/>
            <a:ext cx="10049435" cy="923330"/>
          </a:xfrm>
          <a:prstGeom prst="rect">
            <a:avLst/>
          </a:prstGeom>
          <a:noFill/>
        </p:spPr>
        <p:txBody>
          <a:bodyPr wrap="square">
            <a:spAutoFit/>
          </a:bodyPr>
          <a:lstStyle/>
          <a:p>
            <a:pPr algn="ctr"/>
            <a:r>
              <a:rPr lang="ru-RU" sz="2000" b="1" dirty="0">
                <a:solidFill>
                  <a:srgbClr val="C00000"/>
                </a:solidFill>
                <a:latin typeface="Arial" panose="020B0604020202020204" pitchFamily="34" charset="0"/>
                <a:ea typeface="+mj-ea"/>
                <a:cs typeface="Arial" panose="020B0604020202020204" pitchFamily="34" charset="0"/>
              </a:rPr>
              <a:t>Схема «Подтвердите данные для визита в больницу»</a:t>
            </a:r>
          </a:p>
          <a:p>
            <a:pPr algn="ctr"/>
            <a:endParaRPr lang="ru-RU" sz="1000" b="1" dirty="0">
              <a:solidFill>
                <a:srgbClr val="FF0000"/>
              </a:solidFill>
              <a:latin typeface="Arial" panose="020B0604020202020204" pitchFamily="34" charset="0"/>
              <a:ea typeface="+mj-ea"/>
              <a:cs typeface="Arial" panose="020B0604020202020204" pitchFamily="34" charset="0"/>
            </a:endParaRPr>
          </a:p>
          <a:p>
            <a:pPr algn="ctr"/>
            <a:r>
              <a:rPr lang="ru-RU" sz="2400" b="1" dirty="0">
                <a:solidFill>
                  <a:srgbClr val="FF0000"/>
                </a:solidFill>
                <a:latin typeface="Arial" panose="020B0604020202020204" pitchFamily="34" charset="0"/>
                <a:ea typeface="+mj-ea"/>
                <a:cs typeface="Arial" panose="020B0604020202020204" pitchFamily="34" charset="0"/>
              </a:rPr>
              <a:t>ПАМЯТКА 2</a:t>
            </a:r>
          </a:p>
        </p:txBody>
      </p:sp>
      <p:sp>
        <p:nvSpPr>
          <p:cNvPr id="5" name="TextBox 4">
            <a:extLst>
              <a:ext uri="{FF2B5EF4-FFF2-40B4-BE49-F238E27FC236}">
                <a16:creationId xmlns:a16="http://schemas.microsoft.com/office/drawing/2014/main" id="{5BA6649E-A08E-4730-9751-DB408EC7CAD0}"/>
              </a:ext>
            </a:extLst>
          </p:cNvPr>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sp>
        <p:nvSpPr>
          <p:cNvPr id="8" name="TextBox 7">
            <a:extLst>
              <a:ext uri="{FF2B5EF4-FFF2-40B4-BE49-F238E27FC236}">
                <a16:creationId xmlns:a16="http://schemas.microsoft.com/office/drawing/2014/main" id="{283B804C-29F7-469A-9557-3ADFA473A2D3}"/>
              </a:ext>
            </a:extLst>
          </p:cNvPr>
          <p:cNvSpPr txBox="1"/>
          <p:nvPr/>
        </p:nvSpPr>
        <p:spPr>
          <a:xfrm>
            <a:off x="271182" y="941225"/>
            <a:ext cx="11649635" cy="4785926"/>
          </a:xfrm>
          <a:prstGeom prst="rect">
            <a:avLst/>
          </a:prstGeom>
          <a:noFill/>
        </p:spPr>
        <p:txBody>
          <a:bodyPr wrap="square">
            <a:spAutoFit/>
          </a:bodyPr>
          <a:lstStyle/>
          <a:p>
            <a:pPr algn="ctr"/>
            <a:r>
              <a:rPr lang="ru-RU" sz="2600" b="1" dirty="0">
                <a:solidFill>
                  <a:srgbClr val="FF0000"/>
                </a:solidFill>
              </a:rPr>
              <a:t>Правила</a:t>
            </a:r>
            <a:r>
              <a:rPr lang="ru-RU" sz="2600" b="1" dirty="0">
                <a:solidFill>
                  <a:srgbClr val="FF0000"/>
                </a:solidFill>
                <a:effectLst/>
              </a:rPr>
              <a:t> безопасности</a:t>
            </a:r>
          </a:p>
          <a:p>
            <a:pPr algn="just"/>
            <a:r>
              <a:rPr lang="ru-RU" sz="2000" b="1" i="0" dirty="0">
                <a:solidFill>
                  <a:srgbClr val="C00000"/>
                </a:solidFill>
                <a:effectLst/>
                <a:latin typeface="YS Geo"/>
              </a:rPr>
              <a:t>1. Никогда не сообщайте коды из СМС, пароли и личные данные по телефону, в чатах или по ссылкам из сообщений.</a:t>
            </a:r>
            <a:r>
              <a:rPr lang="ru-RU" sz="2000" b="0" i="0" dirty="0">
                <a:solidFill>
                  <a:srgbClr val="C00000"/>
                </a:solidFill>
                <a:effectLst/>
                <a:latin typeface="YS Geo"/>
              </a:rPr>
              <a:t> </a:t>
            </a:r>
            <a:r>
              <a:rPr lang="ru-RU" sz="2000" b="0" i="0" dirty="0">
                <a:effectLst/>
                <a:latin typeface="YS Geo"/>
              </a:rPr>
              <a:t>Сотрудники поликлиник, ЕМИАС и страховых компаний не запрашивают такие сведения таким образом!</a:t>
            </a:r>
          </a:p>
          <a:p>
            <a:pPr marL="457200" indent="-457200" algn="just">
              <a:buAutoNum type="arabicPeriod"/>
            </a:pPr>
            <a:endParaRPr lang="ru-RU" sz="700" b="0" i="0" dirty="0">
              <a:effectLst/>
              <a:latin typeface="YS Geo"/>
            </a:endParaRPr>
          </a:p>
          <a:p>
            <a:pPr algn="just"/>
            <a:r>
              <a:rPr lang="ru-RU" sz="2000" b="1" i="0" dirty="0">
                <a:solidFill>
                  <a:srgbClr val="C00000"/>
                </a:solidFill>
                <a:effectLst/>
                <a:latin typeface="YS Geo"/>
              </a:rPr>
              <a:t>2. Не переходите по ссылкам из подозрительных сообщений.</a:t>
            </a:r>
            <a:r>
              <a:rPr lang="ru-RU" sz="2000" b="0" i="0" dirty="0">
                <a:solidFill>
                  <a:srgbClr val="C00000"/>
                </a:solidFill>
                <a:effectLst/>
                <a:latin typeface="YS Geo"/>
              </a:rPr>
              <a:t> </a:t>
            </a:r>
          </a:p>
          <a:p>
            <a:pPr algn="just"/>
            <a:endParaRPr lang="ru-RU" sz="700" b="0" i="0" dirty="0">
              <a:solidFill>
                <a:srgbClr val="C00000"/>
              </a:solidFill>
              <a:effectLst/>
              <a:latin typeface="YS Geo"/>
            </a:endParaRPr>
          </a:p>
          <a:p>
            <a:pPr algn="just"/>
            <a:r>
              <a:rPr lang="ru-RU" sz="2000" b="1" i="0" dirty="0">
                <a:solidFill>
                  <a:srgbClr val="C00000"/>
                </a:solidFill>
                <a:effectLst/>
                <a:latin typeface="YS Geo"/>
              </a:rPr>
              <a:t>3. Проверяйте информацию через официальные каналы.</a:t>
            </a:r>
            <a:r>
              <a:rPr lang="ru-RU" sz="2000" b="0" i="0" dirty="0">
                <a:solidFill>
                  <a:srgbClr val="C00000"/>
                </a:solidFill>
                <a:effectLst/>
                <a:latin typeface="YS Geo"/>
              </a:rPr>
              <a:t> </a:t>
            </a:r>
            <a:r>
              <a:rPr lang="ru-RU" sz="2000" b="0" i="0" dirty="0">
                <a:effectLst/>
                <a:latin typeface="YS Geo"/>
              </a:rPr>
              <a:t>Статус прикрепления к поликлинике, запись к врачу и другие сведения уточняйте через портал Госуслуг, официальное мобильное приложение или по телефону регистратуры, который вы нашли на официальном сайте </a:t>
            </a:r>
            <a:r>
              <a:rPr lang="ru-RU" sz="2000" b="0" i="0" dirty="0" err="1">
                <a:effectLst/>
                <a:latin typeface="YS Geo"/>
              </a:rPr>
              <a:t>медорганизации</a:t>
            </a:r>
            <a:r>
              <a:rPr lang="ru-RU" sz="2000" b="0" i="0" dirty="0">
                <a:effectLst/>
                <a:latin typeface="YS Geo"/>
              </a:rPr>
              <a:t>.</a:t>
            </a:r>
          </a:p>
          <a:p>
            <a:pPr algn="just"/>
            <a:endParaRPr lang="ru-RU" sz="700" b="0" i="0" dirty="0">
              <a:effectLst/>
              <a:latin typeface="YS Geo"/>
            </a:endParaRPr>
          </a:p>
          <a:p>
            <a:pPr algn="just"/>
            <a:r>
              <a:rPr lang="ru-RU" sz="2000" b="1" i="0" dirty="0">
                <a:solidFill>
                  <a:srgbClr val="C00000"/>
                </a:solidFill>
                <a:effectLst/>
                <a:latin typeface="YS Geo"/>
              </a:rPr>
              <a:t>4. Не устанавливайте приложения по просьбе «сотрудников» из чатов или по ссылкам в сообщениях.</a:t>
            </a:r>
            <a:r>
              <a:rPr lang="ru-RU" sz="2000" b="0" i="0" dirty="0">
                <a:solidFill>
                  <a:srgbClr val="C00000"/>
                </a:solidFill>
                <a:effectLst/>
                <a:latin typeface="YS Geo"/>
              </a:rPr>
              <a:t> </a:t>
            </a:r>
            <a:r>
              <a:rPr lang="ru-RU" sz="2000" b="0" i="0" dirty="0">
                <a:effectLst/>
                <a:latin typeface="YS Geo"/>
              </a:rPr>
              <a:t>Все официальные приложения публикуются в проверенных магазинах (</a:t>
            </a:r>
            <a:r>
              <a:rPr lang="ru-RU" sz="2000" b="0" i="0" dirty="0" err="1">
                <a:effectLst/>
                <a:latin typeface="YS Geo"/>
              </a:rPr>
              <a:t>RuStore</a:t>
            </a:r>
            <a:r>
              <a:rPr lang="ru-RU" sz="2000" b="0" i="0" dirty="0">
                <a:effectLst/>
                <a:latin typeface="YS Geo"/>
              </a:rPr>
              <a:t>, Google Play, </a:t>
            </a:r>
            <a:r>
              <a:rPr lang="ru-RU" sz="2000" b="0" i="0" dirty="0" err="1">
                <a:effectLst/>
                <a:latin typeface="YS Geo"/>
              </a:rPr>
              <a:t>App</a:t>
            </a:r>
            <a:r>
              <a:rPr lang="ru-RU" sz="2000" b="0" i="0" dirty="0">
                <a:effectLst/>
                <a:latin typeface="YS Geo"/>
              </a:rPr>
              <a:t> Store) и имеют верифицированного разработчика .</a:t>
            </a:r>
          </a:p>
          <a:p>
            <a:pPr algn="ctr"/>
            <a:endParaRPr lang="ru-RU" sz="700" b="1" dirty="0">
              <a:solidFill>
                <a:srgbClr val="C00000"/>
              </a:solidFill>
              <a:effectLst/>
              <a:latin typeface="YS Geo"/>
              <a:ea typeface="Calibri" panose="020F0502020204030204" pitchFamily="34" charset="0"/>
              <a:cs typeface="Times New Roman" panose="02020603050405020304" pitchFamily="18" charset="0"/>
            </a:endParaRPr>
          </a:p>
          <a:p>
            <a:endParaRPr lang="ru-RU" sz="700" b="1" dirty="0">
              <a:solidFill>
                <a:srgbClr val="FF0000"/>
              </a:solidFill>
            </a:endParaRPr>
          </a:p>
          <a:p>
            <a:pPr algn="ctr"/>
            <a:r>
              <a:rPr lang="ru-RU" sz="2200" b="1" dirty="0">
                <a:solidFill>
                  <a:srgbClr val="00B050"/>
                </a:solidFill>
              </a:rPr>
              <a:t>Слышите/видите слово «подтвердите визит к врачу», «обновите данные медкарты» — </a:t>
            </a:r>
            <a:r>
              <a:rPr lang="ru-RU" sz="2200" b="0" i="0" dirty="0">
                <a:solidFill>
                  <a:srgbClr val="000000"/>
                </a:solidFill>
                <a:effectLst/>
              </a:rPr>
              <a:t> </a:t>
            </a:r>
            <a:r>
              <a:rPr lang="ru-RU" sz="2200" b="1" dirty="0">
                <a:solidFill>
                  <a:srgbClr val="00B050"/>
                </a:solidFill>
              </a:rPr>
              <a:t>КЛАДИТЕ ТРУБКУ/НЕ ПЕРЕХОДИТЕ ПО ССЫЛКЕ И САМИ ЗВОНИТЕ В МЕДУЧРЕЖДЕНИЕ</a:t>
            </a:r>
            <a:endParaRPr lang="ru-RU" sz="2200" b="1" i="0" dirty="0">
              <a:solidFill>
                <a:srgbClr val="00B050"/>
              </a:solidFill>
              <a:effectLst/>
            </a:endParaRPr>
          </a:p>
        </p:txBody>
      </p:sp>
    </p:spTree>
    <p:extLst>
      <p:ext uri="{BB962C8B-B14F-4D97-AF65-F5344CB8AC3E}">
        <p14:creationId xmlns:p14="http://schemas.microsoft.com/office/powerpoint/2010/main" val="25287092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3947F614-D5C3-441E-8242-DB57BEB77DBA}"/>
              </a:ext>
            </a:extLst>
          </p:cNvPr>
          <p:cNvSpPr>
            <a:spLocks noGrp="1"/>
          </p:cNvSpPr>
          <p:nvPr>
            <p:ph type="sldNum" sz="quarter" idx="4"/>
          </p:nvPr>
        </p:nvSpPr>
        <p:spPr/>
        <p:txBody>
          <a:bodyPr/>
          <a:lstStyle/>
          <a:p>
            <a:fld id="{47847364-8ACB-4341-BF7A-F1165E5FBDDE}" type="slidenum">
              <a:rPr lang="ru-RU" smtClean="0"/>
              <a:pPr/>
              <a:t>11</a:t>
            </a:fld>
            <a:endParaRPr lang="ru-RU" dirty="0"/>
          </a:p>
        </p:txBody>
      </p:sp>
      <p:sp>
        <p:nvSpPr>
          <p:cNvPr id="4" name="TextBox 3">
            <a:extLst>
              <a:ext uri="{FF2B5EF4-FFF2-40B4-BE49-F238E27FC236}">
                <a16:creationId xmlns:a16="http://schemas.microsoft.com/office/drawing/2014/main" id="{71285D88-5857-408F-B765-CB169CF6262C}"/>
              </a:ext>
            </a:extLst>
          </p:cNvPr>
          <p:cNvSpPr txBox="1"/>
          <p:nvPr/>
        </p:nvSpPr>
        <p:spPr>
          <a:xfrm>
            <a:off x="2647058" y="475459"/>
            <a:ext cx="6849035" cy="1015663"/>
          </a:xfrm>
          <a:prstGeom prst="rect">
            <a:avLst/>
          </a:prstGeom>
          <a:noFill/>
        </p:spPr>
        <p:txBody>
          <a:bodyPr wrap="square">
            <a:spAutoFit/>
          </a:bodyPr>
          <a:lstStyle/>
          <a:p>
            <a:pPr algn="ctr"/>
            <a:r>
              <a:rPr lang="ru-RU" sz="2000" b="1" dirty="0">
                <a:solidFill>
                  <a:srgbClr val="066D55"/>
                </a:solidFill>
                <a:latin typeface="Arial" panose="020B0604020202020204" pitchFamily="34" charset="0"/>
                <a:cs typeface="Arial" panose="020B0604020202020204" pitchFamily="34" charset="0"/>
              </a:rPr>
              <a:t>Схема «Установите приложение Центробанка»</a:t>
            </a:r>
          </a:p>
          <a:p>
            <a:pPr algn="ctr"/>
            <a:endParaRPr lang="ru-RU" sz="2000" b="1" dirty="0">
              <a:solidFill>
                <a:srgbClr val="066D55"/>
              </a:solidFill>
              <a:latin typeface="Arial" panose="020B0604020202020204" pitchFamily="34" charset="0"/>
              <a:cs typeface="Arial" panose="020B0604020202020204" pitchFamily="34" charset="0"/>
            </a:endParaRPr>
          </a:p>
          <a:p>
            <a:pPr algn="ctr"/>
            <a:r>
              <a:rPr lang="ru-RU" sz="2000" b="1" dirty="0">
                <a:solidFill>
                  <a:srgbClr val="066D55"/>
                </a:solidFill>
                <a:latin typeface="Arial" panose="020B0604020202020204" pitchFamily="34" charset="0"/>
                <a:cs typeface="Arial" panose="020B0604020202020204" pitchFamily="34" charset="0"/>
              </a:rPr>
              <a:t>В чем обман?</a:t>
            </a:r>
          </a:p>
        </p:txBody>
      </p:sp>
      <p:sp>
        <p:nvSpPr>
          <p:cNvPr id="6" name="TextBox 5">
            <a:extLst>
              <a:ext uri="{FF2B5EF4-FFF2-40B4-BE49-F238E27FC236}">
                <a16:creationId xmlns:a16="http://schemas.microsoft.com/office/drawing/2014/main" id="{DC86BA0B-569A-4F84-8A6C-46F5B08FC6FE}"/>
              </a:ext>
            </a:extLst>
          </p:cNvPr>
          <p:cNvSpPr txBox="1"/>
          <p:nvPr/>
        </p:nvSpPr>
        <p:spPr>
          <a:xfrm>
            <a:off x="293823" y="2151727"/>
            <a:ext cx="11555506" cy="2277547"/>
          </a:xfrm>
          <a:prstGeom prst="rect">
            <a:avLst/>
          </a:prstGeom>
          <a:noFill/>
        </p:spPr>
        <p:txBody>
          <a:bodyPr wrap="square">
            <a:spAutoFit/>
          </a:bodyPr>
          <a:lstStyle/>
          <a:p>
            <a:pPr algn="ctr"/>
            <a:r>
              <a:rPr lang="ru-RU" b="1" dirty="0">
                <a:solidFill>
                  <a:srgbClr val="C00000"/>
                </a:solidFill>
              </a:rPr>
              <a:t>Суть этой схемы — в обмане и попытке получить контроль над вашим телефоном, чтобы украсть деньги или личные данные</a:t>
            </a:r>
          </a:p>
          <a:p>
            <a:pPr algn="ctr"/>
            <a:endParaRPr lang="ru-RU" b="1" dirty="0">
              <a:solidFill>
                <a:srgbClr val="C00000"/>
              </a:solidFill>
            </a:endParaRPr>
          </a:p>
          <a:p>
            <a:pPr algn="just"/>
            <a:endParaRPr lang="ru-RU" sz="800" b="1" dirty="0">
              <a:solidFill>
                <a:srgbClr val="C00000"/>
              </a:solidFill>
              <a:effectLst/>
            </a:endParaRPr>
          </a:p>
          <a:p>
            <a:pPr algn="just"/>
            <a:endParaRPr lang="ru-RU" b="0" i="0" dirty="0">
              <a:solidFill>
                <a:srgbClr val="C00000"/>
              </a:solidFill>
              <a:effectLst/>
              <a:latin typeface="YS Geo"/>
            </a:endParaRPr>
          </a:p>
          <a:p>
            <a:pPr algn="l">
              <a:buFont typeface="+mj-lt"/>
              <a:buAutoNum type="arabicPeriod"/>
            </a:pPr>
            <a:endParaRPr lang="ru-RU" dirty="0">
              <a:latin typeface="YS Geo"/>
            </a:endParaRPr>
          </a:p>
          <a:p>
            <a:pPr algn="l">
              <a:buFont typeface="+mj-lt"/>
              <a:buAutoNum type="arabicPeriod"/>
            </a:pPr>
            <a:endParaRPr lang="ru-RU" b="0" i="0" dirty="0">
              <a:effectLst/>
              <a:latin typeface="YS Geo"/>
            </a:endParaRPr>
          </a:p>
          <a:p>
            <a:pPr algn="just">
              <a:buFont typeface="Arial" panose="020B0604020202020204" pitchFamily="34" charset="0"/>
              <a:buChar char="•"/>
            </a:pPr>
            <a:endParaRPr lang="ru-RU" sz="800" b="0" i="0" dirty="0">
              <a:solidFill>
                <a:srgbClr val="000000"/>
              </a:solidFill>
              <a:effectLst/>
            </a:endParaRPr>
          </a:p>
          <a:p>
            <a:pPr algn="ctr"/>
            <a:r>
              <a:rPr lang="ru-RU" b="1" dirty="0">
                <a:solidFill>
                  <a:srgbClr val="FF0000"/>
                </a:solidFill>
                <a:effectLst/>
              </a:rPr>
              <a:t>Ключевой прием:</a:t>
            </a:r>
            <a:r>
              <a:rPr lang="ru-RU" b="0" dirty="0">
                <a:solidFill>
                  <a:srgbClr val="FF0000"/>
                </a:solidFill>
                <a:effectLst/>
              </a:rPr>
              <a:t> ловят на крючок стресса, страха за свои сбережения</a:t>
            </a:r>
          </a:p>
        </p:txBody>
      </p:sp>
      <p:sp>
        <p:nvSpPr>
          <p:cNvPr id="5" name="TextBox 4">
            <a:extLst>
              <a:ext uri="{FF2B5EF4-FFF2-40B4-BE49-F238E27FC236}">
                <a16:creationId xmlns:a16="http://schemas.microsoft.com/office/drawing/2014/main" id="{8AD363E6-A693-49E1-AE6A-7F5ED59D730E}"/>
              </a:ext>
            </a:extLst>
          </p:cNvPr>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spTree>
    <p:extLst>
      <p:ext uri="{BB962C8B-B14F-4D97-AF65-F5344CB8AC3E}">
        <p14:creationId xmlns:p14="http://schemas.microsoft.com/office/powerpoint/2010/main" val="33798602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3947F614-D5C3-441E-8242-DB57BEB77DBA}"/>
              </a:ext>
            </a:extLst>
          </p:cNvPr>
          <p:cNvSpPr>
            <a:spLocks noGrp="1"/>
          </p:cNvSpPr>
          <p:nvPr>
            <p:ph type="sldNum" sz="quarter" idx="4"/>
          </p:nvPr>
        </p:nvSpPr>
        <p:spPr/>
        <p:txBody>
          <a:bodyPr/>
          <a:lstStyle/>
          <a:p>
            <a:fld id="{47847364-8ACB-4341-BF7A-F1165E5FBDDE}" type="slidenum">
              <a:rPr lang="ru-RU" smtClean="0"/>
              <a:pPr/>
              <a:t>12</a:t>
            </a:fld>
            <a:endParaRPr lang="ru-RU" dirty="0"/>
          </a:p>
        </p:txBody>
      </p:sp>
      <p:sp>
        <p:nvSpPr>
          <p:cNvPr id="4" name="TextBox 3">
            <a:extLst>
              <a:ext uri="{FF2B5EF4-FFF2-40B4-BE49-F238E27FC236}">
                <a16:creationId xmlns:a16="http://schemas.microsoft.com/office/drawing/2014/main" id="{71285D88-5857-408F-B765-CB169CF6262C}"/>
              </a:ext>
            </a:extLst>
          </p:cNvPr>
          <p:cNvSpPr txBox="1"/>
          <p:nvPr/>
        </p:nvSpPr>
        <p:spPr>
          <a:xfrm>
            <a:off x="1775012" y="273119"/>
            <a:ext cx="7978588" cy="1015663"/>
          </a:xfrm>
          <a:prstGeom prst="rect">
            <a:avLst/>
          </a:prstGeom>
          <a:noFill/>
        </p:spPr>
        <p:txBody>
          <a:bodyPr wrap="square">
            <a:spAutoFit/>
          </a:bodyPr>
          <a:lstStyle/>
          <a:p>
            <a:pPr algn="ctr"/>
            <a:r>
              <a:rPr lang="ru-RU" sz="2000" b="1" dirty="0">
                <a:solidFill>
                  <a:srgbClr val="066D55"/>
                </a:solidFill>
                <a:latin typeface="Arial" panose="020B0604020202020204" pitchFamily="34" charset="0"/>
                <a:cs typeface="Arial" panose="020B0604020202020204" pitchFamily="34" charset="0"/>
              </a:rPr>
              <a:t>Схема «Установите приложение Центробанка»</a:t>
            </a:r>
          </a:p>
          <a:p>
            <a:pPr algn="ctr"/>
            <a:endParaRPr lang="ru-RU" sz="2000" b="1" dirty="0">
              <a:solidFill>
                <a:srgbClr val="066D55"/>
              </a:solidFill>
              <a:latin typeface="Arial" panose="020B0604020202020204" pitchFamily="34" charset="0"/>
              <a:cs typeface="Arial" panose="020B0604020202020204" pitchFamily="34" charset="0"/>
            </a:endParaRPr>
          </a:p>
          <a:p>
            <a:pPr algn="ctr"/>
            <a:r>
              <a:rPr lang="ru-RU" sz="2000" b="1" dirty="0">
                <a:solidFill>
                  <a:srgbClr val="C00000"/>
                </a:solidFill>
                <a:latin typeface="Arial" panose="020B0604020202020204" pitchFamily="34" charset="0"/>
                <a:ea typeface="+mj-ea"/>
                <a:cs typeface="Arial" panose="020B0604020202020204" pitchFamily="34" charset="0"/>
              </a:rPr>
              <a:t>Пошаговая схема действий аферистов</a:t>
            </a:r>
          </a:p>
        </p:txBody>
      </p:sp>
      <p:sp>
        <p:nvSpPr>
          <p:cNvPr id="6" name="TextBox 5">
            <a:extLst>
              <a:ext uri="{FF2B5EF4-FFF2-40B4-BE49-F238E27FC236}">
                <a16:creationId xmlns:a16="http://schemas.microsoft.com/office/drawing/2014/main" id="{DC86BA0B-569A-4F84-8A6C-46F5B08FC6FE}"/>
              </a:ext>
            </a:extLst>
          </p:cNvPr>
          <p:cNvSpPr txBox="1"/>
          <p:nvPr/>
        </p:nvSpPr>
        <p:spPr>
          <a:xfrm>
            <a:off x="203947" y="1346302"/>
            <a:ext cx="11784106" cy="4278094"/>
          </a:xfrm>
          <a:prstGeom prst="rect">
            <a:avLst/>
          </a:prstGeom>
          <a:noFill/>
        </p:spPr>
        <p:txBody>
          <a:bodyPr wrap="square">
            <a:spAutoFit/>
          </a:bodyPr>
          <a:lstStyle/>
          <a:p>
            <a:pPr algn="l">
              <a:buFont typeface="+mj-lt"/>
              <a:buAutoNum type="arabicPeriod"/>
            </a:pPr>
            <a:r>
              <a:rPr lang="ru-RU" sz="1600" b="1" dirty="0">
                <a:solidFill>
                  <a:srgbClr val="C00000"/>
                </a:solidFill>
              </a:rPr>
              <a:t> К</a:t>
            </a:r>
            <a:r>
              <a:rPr lang="ru-RU" sz="1600" b="1" i="0" dirty="0">
                <a:solidFill>
                  <a:srgbClr val="C00000"/>
                </a:solidFill>
                <a:effectLst/>
              </a:rPr>
              <a:t>онтакт.</a:t>
            </a:r>
            <a:r>
              <a:rPr lang="ru-RU" sz="1600" b="0" i="0" dirty="0">
                <a:solidFill>
                  <a:srgbClr val="C00000"/>
                </a:solidFill>
                <a:effectLst/>
              </a:rPr>
              <a:t> </a:t>
            </a:r>
            <a:r>
              <a:rPr lang="ru-RU" sz="1600" b="0" i="0" dirty="0">
                <a:effectLst/>
                <a:latin typeface="YS Geo"/>
              </a:rPr>
              <a:t>Мошенники звонят или пишут (часто в мессенджерах), представляясь сотрудниками службы безопасности Банка России.</a:t>
            </a:r>
          </a:p>
          <a:p>
            <a:pPr algn="l">
              <a:buFont typeface="+mj-lt"/>
              <a:buAutoNum type="arabicPeriod"/>
            </a:pPr>
            <a:endParaRPr lang="ru-RU" sz="1600" b="0" i="0" dirty="0">
              <a:effectLst/>
              <a:latin typeface="YS Geo"/>
            </a:endParaRPr>
          </a:p>
          <a:p>
            <a:pPr algn="l">
              <a:buFont typeface="+mj-lt"/>
              <a:buAutoNum type="arabicPeriod"/>
            </a:pPr>
            <a:r>
              <a:rPr lang="ru-RU" sz="1600" b="1" dirty="0">
                <a:solidFill>
                  <a:srgbClr val="C00000"/>
                </a:solidFill>
                <a:latin typeface="YS Geo"/>
              </a:rPr>
              <a:t> Запугивание или новые возможности.</a:t>
            </a:r>
            <a:r>
              <a:rPr lang="ru-RU" sz="1600" b="1" i="0" dirty="0">
                <a:solidFill>
                  <a:srgbClr val="C00000"/>
                </a:solidFill>
                <a:effectLst/>
                <a:latin typeface="YS Geo"/>
              </a:rPr>
              <a:t> </a:t>
            </a:r>
            <a:r>
              <a:rPr lang="ru-RU" sz="1600" b="0" i="0" dirty="0">
                <a:effectLst/>
                <a:latin typeface="YS Geo"/>
              </a:rPr>
              <a:t>Они создают тревожную ситуацию: например, говорят, что прямо сейчас кто-то пытается украсть ваши деньги, и чтобы остановить это, нужно срочно установить специальное приложение. Иногда предлог другой — например, предлагают скачать программу, чтобы проверить подлинность новых банкнот</a:t>
            </a:r>
            <a:r>
              <a:rPr lang="ru-RU" sz="1600" b="1" i="0" dirty="0">
                <a:solidFill>
                  <a:srgbClr val="C00000"/>
                </a:solidFill>
                <a:effectLst/>
              </a:rPr>
              <a:t> .</a:t>
            </a:r>
          </a:p>
          <a:p>
            <a:pPr algn="l">
              <a:buFont typeface="+mj-lt"/>
              <a:buAutoNum type="arabicPeriod"/>
            </a:pPr>
            <a:endParaRPr lang="ru-RU" sz="1600" b="1" i="0" dirty="0">
              <a:solidFill>
                <a:srgbClr val="C00000"/>
              </a:solidFill>
              <a:effectLst/>
            </a:endParaRPr>
          </a:p>
          <a:p>
            <a:pPr algn="l">
              <a:buFont typeface="+mj-lt"/>
              <a:buAutoNum type="arabicPeriod"/>
            </a:pPr>
            <a:r>
              <a:rPr lang="ru-RU" sz="1600" b="1" dirty="0">
                <a:solidFill>
                  <a:srgbClr val="C00000"/>
                </a:solidFill>
              </a:rPr>
              <a:t> Установка программы самой жертвой на телефон, компьютер.</a:t>
            </a:r>
          </a:p>
          <a:p>
            <a:pPr algn="l">
              <a:buFont typeface="+mj-lt"/>
              <a:buAutoNum type="arabicPeriod"/>
            </a:pPr>
            <a:endParaRPr lang="ru-RU" sz="1600" b="1" dirty="0">
              <a:solidFill>
                <a:srgbClr val="C00000"/>
              </a:solidFill>
            </a:endParaRPr>
          </a:p>
          <a:p>
            <a:pPr algn="l">
              <a:buFont typeface="+mj-lt"/>
              <a:buAutoNum type="arabicPeriod"/>
            </a:pPr>
            <a:r>
              <a:rPr lang="ru-RU" sz="1600" b="1" i="0" dirty="0">
                <a:solidFill>
                  <a:srgbClr val="FF0000"/>
                </a:solidFill>
                <a:effectLst/>
              </a:rPr>
              <a:t>Перехват всей </a:t>
            </a:r>
            <a:r>
              <a:rPr lang="ru-RU" sz="1600" b="1" dirty="0">
                <a:solidFill>
                  <a:srgbClr val="FF0000"/>
                </a:solidFill>
              </a:rPr>
              <a:t>активности жертвы в телефоне (видит сайты, звонки); перехват </a:t>
            </a:r>
            <a:r>
              <a:rPr lang="ru-RU" sz="1600" b="1" i="0" dirty="0">
                <a:solidFill>
                  <a:srgbClr val="FF0000"/>
                </a:solidFill>
                <a:effectLst/>
              </a:rPr>
              <a:t>смс, логинов, паролей…</a:t>
            </a:r>
          </a:p>
          <a:p>
            <a:pPr algn="just"/>
            <a:r>
              <a:rPr lang="ru-RU" sz="1600" b="1" i="0" dirty="0">
                <a:solidFill>
                  <a:srgbClr val="FF0000"/>
                </a:solidFill>
                <a:effectLst/>
                <a:latin typeface="YS Geo"/>
              </a:rPr>
              <a:t>Может создавать «клон» платежной карты.</a:t>
            </a:r>
            <a:r>
              <a:rPr lang="ru-RU" sz="1600" b="0" i="0" dirty="0">
                <a:solidFill>
                  <a:srgbClr val="FF0000"/>
                </a:solidFill>
                <a:effectLst/>
                <a:latin typeface="YS Geo"/>
              </a:rPr>
              <a:t> В некоторых вариациях схемы вредоносное ПО (например, модификации вроде </a:t>
            </a:r>
            <a:r>
              <a:rPr lang="ru-RU" sz="1600" b="0" i="0" dirty="0" err="1">
                <a:solidFill>
                  <a:srgbClr val="FF0000"/>
                </a:solidFill>
                <a:effectLst/>
                <a:latin typeface="YS Geo"/>
              </a:rPr>
              <a:t>NFCGate</a:t>
            </a:r>
            <a:r>
              <a:rPr lang="ru-RU" sz="1600" b="0" i="0" dirty="0">
                <a:solidFill>
                  <a:srgbClr val="FF0000"/>
                </a:solidFill>
                <a:effectLst/>
                <a:latin typeface="YS Geo"/>
              </a:rPr>
              <a:t>) превращает смартфон в ретранслятор. Под предлогом «авторизации» жертву просят поднести карту к телефону и ввести PIN-код. В этот момент приложение может эмулировать карту мошенника, и банкомат с NFC воспримет это как перевод денег на счёт злоумышленника.</a:t>
            </a:r>
          </a:p>
          <a:p>
            <a:pPr algn="just"/>
            <a:endParaRPr lang="ru-RU" sz="1600" b="1" dirty="0">
              <a:solidFill>
                <a:srgbClr val="00B050"/>
              </a:solidFill>
              <a:latin typeface="YS Geo"/>
            </a:endParaRPr>
          </a:p>
          <a:p>
            <a:pPr algn="just"/>
            <a:r>
              <a:rPr lang="ru-RU" sz="1600" b="1" i="0" dirty="0">
                <a:solidFill>
                  <a:srgbClr val="C00000"/>
                </a:solidFill>
                <a:effectLst/>
                <a:latin typeface="YS Geo"/>
              </a:rPr>
              <a:t>5. </a:t>
            </a:r>
            <a:r>
              <a:rPr lang="ru-RU" sz="1600" b="1" i="0" dirty="0">
                <a:solidFill>
                  <a:srgbClr val="C00000"/>
                </a:solidFill>
                <a:effectLst/>
              </a:rPr>
              <a:t>Использование полученных данных: </a:t>
            </a:r>
          </a:p>
          <a:p>
            <a:pPr algn="just"/>
            <a:r>
              <a:rPr lang="ru-RU" sz="1600" b="0" i="0" dirty="0">
                <a:solidFill>
                  <a:srgbClr val="C00000"/>
                </a:solidFill>
                <a:effectLst/>
              </a:rPr>
              <a:t> Теперь у мошенников есть следующие варианты действий:</a:t>
            </a:r>
          </a:p>
          <a:p>
            <a:pPr marL="742950" lvl="1" indent="-285750" algn="l">
              <a:buFont typeface="Wingdings" panose="05000000000000000000" pitchFamily="2" charset="2"/>
              <a:buChar char="Ø"/>
            </a:pPr>
            <a:endParaRPr lang="ru-RU" sz="1600" b="0" i="0" dirty="0">
              <a:solidFill>
                <a:srgbClr val="C00000"/>
              </a:solidFill>
              <a:effectLst/>
            </a:endParaRPr>
          </a:p>
        </p:txBody>
      </p:sp>
      <p:sp>
        <p:nvSpPr>
          <p:cNvPr id="5" name="TextBox 4">
            <a:extLst>
              <a:ext uri="{FF2B5EF4-FFF2-40B4-BE49-F238E27FC236}">
                <a16:creationId xmlns:a16="http://schemas.microsoft.com/office/drawing/2014/main" id="{28C8D0AE-E1C7-4F91-A986-6593731F75F5}"/>
              </a:ext>
            </a:extLst>
          </p:cNvPr>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spTree>
    <p:extLst>
      <p:ext uri="{BB962C8B-B14F-4D97-AF65-F5344CB8AC3E}">
        <p14:creationId xmlns:p14="http://schemas.microsoft.com/office/powerpoint/2010/main" val="24831164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3947F614-D5C3-441E-8242-DB57BEB77DBA}"/>
              </a:ext>
            </a:extLst>
          </p:cNvPr>
          <p:cNvSpPr>
            <a:spLocks noGrp="1"/>
          </p:cNvSpPr>
          <p:nvPr>
            <p:ph type="sldNum" sz="quarter" idx="4"/>
          </p:nvPr>
        </p:nvSpPr>
        <p:spPr/>
        <p:txBody>
          <a:bodyPr/>
          <a:lstStyle/>
          <a:p>
            <a:fld id="{47847364-8ACB-4341-BF7A-F1165E5FBDDE}" type="slidenum">
              <a:rPr lang="ru-RU" smtClean="0"/>
              <a:pPr/>
              <a:t>13</a:t>
            </a:fld>
            <a:endParaRPr lang="ru-RU" dirty="0"/>
          </a:p>
        </p:txBody>
      </p:sp>
      <p:sp>
        <p:nvSpPr>
          <p:cNvPr id="4" name="TextBox 3">
            <a:extLst>
              <a:ext uri="{FF2B5EF4-FFF2-40B4-BE49-F238E27FC236}">
                <a16:creationId xmlns:a16="http://schemas.microsoft.com/office/drawing/2014/main" id="{71285D88-5857-408F-B765-CB169CF6262C}"/>
              </a:ext>
            </a:extLst>
          </p:cNvPr>
          <p:cNvSpPr txBox="1"/>
          <p:nvPr/>
        </p:nvSpPr>
        <p:spPr>
          <a:xfrm>
            <a:off x="1775012" y="273119"/>
            <a:ext cx="7978588" cy="1015663"/>
          </a:xfrm>
          <a:prstGeom prst="rect">
            <a:avLst/>
          </a:prstGeom>
          <a:noFill/>
        </p:spPr>
        <p:txBody>
          <a:bodyPr wrap="square">
            <a:spAutoFit/>
          </a:bodyPr>
          <a:lstStyle/>
          <a:p>
            <a:pPr algn="ctr"/>
            <a:r>
              <a:rPr lang="ru-RU" sz="2000" b="1" dirty="0">
                <a:solidFill>
                  <a:srgbClr val="066D55"/>
                </a:solidFill>
                <a:latin typeface="Arial" panose="020B0604020202020204" pitchFamily="34" charset="0"/>
                <a:cs typeface="Arial" panose="020B0604020202020204" pitchFamily="34" charset="0"/>
              </a:rPr>
              <a:t>Схема «Установите приложение Центробанка»</a:t>
            </a:r>
          </a:p>
          <a:p>
            <a:pPr algn="ctr"/>
            <a:endParaRPr lang="ru-RU" sz="2000" b="1" dirty="0">
              <a:solidFill>
                <a:srgbClr val="066D55"/>
              </a:solidFill>
              <a:latin typeface="Arial" panose="020B0604020202020204" pitchFamily="34" charset="0"/>
              <a:cs typeface="Arial" panose="020B0604020202020204" pitchFamily="34" charset="0"/>
            </a:endParaRPr>
          </a:p>
          <a:p>
            <a:pPr algn="ctr"/>
            <a:r>
              <a:rPr lang="ru-RU" sz="2000" b="1" dirty="0">
                <a:solidFill>
                  <a:srgbClr val="C00000"/>
                </a:solidFill>
                <a:latin typeface="Arial" panose="020B0604020202020204" pitchFamily="34" charset="0"/>
                <a:ea typeface="+mj-ea"/>
                <a:cs typeface="Arial" panose="020B0604020202020204" pitchFamily="34" charset="0"/>
              </a:rPr>
              <a:t>Как не попасться?</a:t>
            </a:r>
          </a:p>
        </p:txBody>
      </p:sp>
      <p:sp>
        <p:nvSpPr>
          <p:cNvPr id="6" name="TextBox 5">
            <a:extLst>
              <a:ext uri="{FF2B5EF4-FFF2-40B4-BE49-F238E27FC236}">
                <a16:creationId xmlns:a16="http://schemas.microsoft.com/office/drawing/2014/main" id="{DC86BA0B-569A-4F84-8A6C-46F5B08FC6FE}"/>
              </a:ext>
            </a:extLst>
          </p:cNvPr>
          <p:cNvSpPr txBox="1"/>
          <p:nvPr/>
        </p:nvSpPr>
        <p:spPr>
          <a:xfrm>
            <a:off x="203947" y="1861827"/>
            <a:ext cx="11784106" cy="1200329"/>
          </a:xfrm>
          <a:prstGeom prst="rect">
            <a:avLst/>
          </a:prstGeom>
          <a:noFill/>
        </p:spPr>
        <p:txBody>
          <a:bodyPr wrap="square">
            <a:spAutoFit/>
          </a:bodyPr>
          <a:lstStyle/>
          <a:p>
            <a:pPr marL="342900" indent="-342900" algn="l">
              <a:buFont typeface="+mj-lt"/>
              <a:buAutoNum type="arabicPeriod"/>
            </a:pPr>
            <a:endParaRPr lang="ru-RU" dirty="0"/>
          </a:p>
          <a:p>
            <a:pPr marL="342900" indent="-342900" algn="l">
              <a:buFont typeface="+mj-lt"/>
              <a:buAutoNum type="arabicPeriod"/>
            </a:pPr>
            <a:endParaRPr lang="ru-RU" b="0" i="0" dirty="0">
              <a:effectLst/>
            </a:endParaRPr>
          </a:p>
          <a:p>
            <a:pPr algn="ctr"/>
            <a:r>
              <a:rPr lang="ru-RU" sz="1800" b="1" dirty="0">
                <a:solidFill>
                  <a:srgbClr val="00B050"/>
                </a:solidFill>
                <a:latin typeface="YS Geo"/>
              </a:rPr>
              <a:t>Слышите/читаете словосочетание «</a:t>
            </a:r>
            <a:r>
              <a:rPr lang="ru-RU" b="1" dirty="0">
                <a:solidFill>
                  <a:srgbClr val="00B050"/>
                </a:solidFill>
                <a:latin typeface="YS Geo"/>
              </a:rPr>
              <a:t>приложение БАНКА РОССИИ</a:t>
            </a:r>
            <a:r>
              <a:rPr lang="ru-RU" sz="1800" b="1" dirty="0">
                <a:solidFill>
                  <a:srgbClr val="00B050"/>
                </a:solidFill>
                <a:latin typeface="YS Geo"/>
              </a:rPr>
              <a:t>»  — </a:t>
            </a:r>
            <a:r>
              <a:rPr lang="ru-RU" b="1" dirty="0">
                <a:solidFill>
                  <a:srgbClr val="00B050"/>
                </a:solidFill>
                <a:latin typeface="YS Geo"/>
              </a:rPr>
              <a:t> КЛАДИТЕ ТРУБКУ, НЕ РЕАГИРУЙТЕ НА СООБЩЕНИЯ И ПРОСТО УДАЛЯЙТЕ</a:t>
            </a:r>
          </a:p>
        </p:txBody>
      </p:sp>
      <p:sp>
        <p:nvSpPr>
          <p:cNvPr id="5" name="TextBox 4">
            <a:extLst>
              <a:ext uri="{FF2B5EF4-FFF2-40B4-BE49-F238E27FC236}">
                <a16:creationId xmlns:a16="http://schemas.microsoft.com/office/drawing/2014/main" id="{28C8D0AE-E1C7-4F91-A986-6593731F75F5}"/>
              </a:ext>
            </a:extLst>
          </p:cNvPr>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spTree>
    <p:extLst>
      <p:ext uri="{BB962C8B-B14F-4D97-AF65-F5344CB8AC3E}">
        <p14:creationId xmlns:p14="http://schemas.microsoft.com/office/powerpoint/2010/main" val="35064656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3947F614-D5C3-441E-8242-DB57BEB77DBA}"/>
              </a:ext>
            </a:extLst>
          </p:cNvPr>
          <p:cNvSpPr>
            <a:spLocks noGrp="1"/>
          </p:cNvSpPr>
          <p:nvPr>
            <p:ph type="sldNum" sz="quarter" idx="4"/>
          </p:nvPr>
        </p:nvSpPr>
        <p:spPr/>
        <p:txBody>
          <a:bodyPr/>
          <a:lstStyle/>
          <a:p>
            <a:fld id="{47847364-8ACB-4341-BF7A-F1165E5FBDDE}" type="slidenum">
              <a:rPr lang="ru-RU" smtClean="0"/>
              <a:pPr/>
              <a:t>14</a:t>
            </a:fld>
            <a:endParaRPr lang="ru-RU" dirty="0"/>
          </a:p>
        </p:txBody>
      </p:sp>
      <p:sp>
        <p:nvSpPr>
          <p:cNvPr id="4" name="TextBox 3">
            <a:extLst>
              <a:ext uri="{FF2B5EF4-FFF2-40B4-BE49-F238E27FC236}">
                <a16:creationId xmlns:a16="http://schemas.microsoft.com/office/drawing/2014/main" id="{71285D88-5857-408F-B765-CB169CF6262C}"/>
              </a:ext>
            </a:extLst>
          </p:cNvPr>
          <p:cNvSpPr txBox="1"/>
          <p:nvPr/>
        </p:nvSpPr>
        <p:spPr>
          <a:xfrm>
            <a:off x="927845" y="259976"/>
            <a:ext cx="10049435" cy="1077218"/>
          </a:xfrm>
          <a:prstGeom prst="rect">
            <a:avLst/>
          </a:prstGeom>
          <a:noFill/>
        </p:spPr>
        <p:txBody>
          <a:bodyPr wrap="square">
            <a:spAutoFit/>
          </a:bodyPr>
          <a:lstStyle/>
          <a:p>
            <a:pPr algn="ctr"/>
            <a:r>
              <a:rPr lang="ru-RU" sz="2000" b="1" dirty="0">
                <a:solidFill>
                  <a:srgbClr val="C00000"/>
                </a:solidFill>
                <a:latin typeface="Arial" panose="020B0604020202020204" pitchFamily="34" charset="0"/>
                <a:ea typeface="+mj-ea"/>
                <a:cs typeface="Arial" panose="020B0604020202020204" pitchFamily="34" charset="0"/>
              </a:rPr>
              <a:t>Схема «Установите приложение Центробанка»</a:t>
            </a:r>
          </a:p>
          <a:p>
            <a:pPr algn="ctr"/>
            <a:endParaRPr lang="ru-RU" sz="2000" b="1" dirty="0">
              <a:solidFill>
                <a:srgbClr val="C00000"/>
              </a:solidFill>
              <a:latin typeface="Arial" panose="020B0604020202020204" pitchFamily="34" charset="0"/>
              <a:ea typeface="+mj-ea"/>
              <a:cs typeface="Arial" panose="020B0604020202020204" pitchFamily="34" charset="0"/>
            </a:endParaRPr>
          </a:p>
          <a:p>
            <a:pPr algn="ctr"/>
            <a:r>
              <a:rPr lang="ru-RU" sz="2400" b="1" dirty="0">
                <a:solidFill>
                  <a:srgbClr val="FF0000"/>
                </a:solidFill>
                <a:latin typeface="Arial" panose="020B0604020202020204" pitchFamily="34" charset="0"/>
                <a:ea typeface="+mj-ea"/>
                <a:cs typeface="Arial" panose="020B0604020202020204" pitchFamily="34" charset="0"/>
              </a:rPr>
              <a:t>ПАМЯТКА 3</a:t>
            </a:r>
          </a:p>
        </p:txBody>
      </p:sp>
      <p:sp>
        <p:nvSpPr>
          <p:cNvPr id="5" name="TextBox 4">
            <a:extLst>
              <a:ext uri="{FF2B5EF4-FFF2-40B4-BE49-F238E27FC236}">
                <a16:creationId xmlns:a16="http://schemas.microsoft.com/office/drawing/2014/main" id="{5BA6649E-A08E-4730-9751-DB408EC7CAD0}"/>
              </a:ext>
            </a:extLst>
          </p:cNvPr>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sp>
        <p:nvSpPr>
          <p:cNvPr id="8" name="TextBox 7">
            <a:extLst>
              <a:ext uri="{FF2B5EF4-FFF2-40B4-BE49-F238E27FC236}">
                <a16:creationId xmlns:a16="http://schemas.microsoft.com/office/drawing/2014/main" id="{283B804C-29F7-469A-9557-3ADFA473A2D3}"/>
              </a:ext>
            </a:extLst>
          </p:cNvPr>
          <p:cNvSpPr txBox="1"/>
          <p:nvPr/>
        </p:nvSpPr>
        <p:spPr>
          <a:xfrm>
            <a:off x="271182" y="1701828"/>
            <a:ext cx="11649635" cy="3454344"/>
          </a:xfrm>
          <a:prstGeom prst="rect">
            <a:avLst/>
          </a:prstGeom>
          <a:noFill/>
        </p:spPr>
        <p:txBody>
          <a:bodyPr wrap="square">
            <a:spAutoFit/>
          </a:bodyPr>
          <a:lstStyle/>
          <a:p>
            <a:pPr algn="ctr"/>
            <a:r>
              <a:rPr lang="ru-RU" sz="2600" b="1" dirty="0">
                <a:solidFill>
                  <a:srgbClr val="FF0000"/>
                </a:solidFill>
              </a:rPr>
              <a:t>Правила</a:t>
            </a:r>
            <a:r>
              <a:rPr lang="ru-RU" sz="2600" b="1" dirty="0">
                <a:solidFill>
                  <a:srgbClr val="FF0000"/>
                </a:solidFill>
                <a:effectLst/>
              </a:rPr>
              <a:t> безопасности</a:t>
            </a:r>
          </a:p>
          <a:p>
            <a:pPr marL="342900" lvl="0" indent="-342900" algn="just">
              <a:lnSpc>
                <a:spcPct val="107000"/>
              </a:lnSpc>
              <a:spcAft>
                <a:spcPts val="800"/>
              </a:spcAft>
              <a:buSzPts val="1000"/>
              <a:buFont typeface="Symbol" panose="05050102010706020507" pitchFamily="18" charset="2"/>
              <a:buChar char=""/>
              <a:tabLst>
                <a:tab pos="457200" algn="l"/>
              </a:tabLst>
            </a:pPr>
            <a:r>
              <a:rPr lang="ru-RU"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Не устанавливайте приложения по просьбе неизвестных</a:t>
            </a:r>
            <a:r>
              <a:rPr lang="ru-RU"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ru-RU" sz="1800" dirty="0">
                <a:effectLst/>
                <a:latin typeface="Calibri" panose="020F0502020204030204" pitchFamily="34" charset="0"/>
                <a:ea typeface="Calibri" panose="020F0502020204030204" pitchFamily="34" charset="0"/>
                <a:cs typeface="Times New Roman" panose="02020603050405020304" pitchFamily="18" charset="0"/>
              </a:rPr>
              <a:t>даже если они представляются официальными лицами.</a:t>
            </a:r>
          </a:p>
          <a:p>
            <a:pPr marL="342900" lvl="0" indent="-342900">
              <a:lnSpc>
                <a:spcPct val="107000"/>
              </a:lnSpc>
              <a:spcAft>
                <a:spcPts val="800"/>
              </a:spcAft>
              <a:buSzPts val="1000"/>
              <a:buFont typeface="Symbol" panose="05050102010706020507" pitchFamily="18" charset="2"/>
              <a:buChar char=""/>
              <a:tabLst>
                <a:tab pos="457200" algn="l"/>
              </a:tabLst>
            </a:pPr>
            <a:r>
              <a:rPr lang="ru-RU"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Скачивайте программы только из официальных источников (Google Play, </a:t>
            </a:r>
            <a:r>
              <a:rPr lang="ru-RU" sz="1800" b="1"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RuStore</a:t>
            </a:r>
            <a:r>
              <a:rPr lang="ru-RU"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ru-RU" sz="1800" b="1"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App</a:t>
            </a:r>
            <a:r>
              <a:rPr lang="ru-RU"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Store) или напрямую с сайта организации.</a:t>
            </a:r>
          </a:p>
          <a:p>
            <a:pPr marL="342900" lvl="0" indent="-342900" algn="just">
              <a:lnSpc>
                <a:spcPct val="107000"/>
              </a:lnSpc>
              <a:spcAft>
                <a:spcPts val="800"/>
              </a:spcAft>
              <a:buSzPts val="1000"/>
              <a:buFont typeface="Symbol" panose="05050102010706020507" pitchFamily="18" charset="2"/>
              <a:buChar char=""/>
              <a:tabLst>
                <a:tab pos="457200" algn="l"/>
              </a:tabLst>
            </a:pPr>
            <a:r>
              <a:rPr lang="ru-RU"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Обращайте внимание на разрешения.</a:t>
            </a:r>
            <a:r>
              <a:rPr lang="ru-RU"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ru-RU" sz="1800" dirty="0">
                <a:effectLst/>
                <a:latin typeface="Calibri" panose="020F0502020204030204" pitchFamily="34" charset="0"/>
                <a:ea typeface="Calibri" panose="020F0502020204030204" pitchFamily="34" charset="0"/>
                <a:cs typeface="Times New Roman" panose="02020603050405020304" pitchFamily="18" charset="0"/>
              </a:rPr>
              <a:t>Если приложение, которое якобы нужно для проверки банкнот или «защиты от кражи», просит доступ к NFC, камере, микрофону или списку контактов — это обман. </a:t>
            </a:r>
          </a:p>
          <a:p>
            <a:pPr marL="342900" lvl="0" indent="-342900" algn="just">
              <a:lnSpc>
                <a:spcPct val="107000"/>
              </a:lnSpc>
              <a:spcAft>
                <a:spcPts val="800"/>
              </a:spcAft>
              <a:buSzPts val="1000"/>
              <a:buFont typeface="Symbol" panose="05050102010706020507" pitchFamily="18" charset="2"/>
              <a:buChar char=""/>
              <a:tabLst>
                <a:tab pos="457200" algn="l"/>
              </a:tabLst>
            </a:pPr>
            <a:r>
              <a:rPr lang="ru-RU" sz="1800" b="1" dirty="0">
                <a:effectLst/>
                <a:latin typeface="Calibri" panose="020F0502020204030204" pitchFamily="34" charset="0"/>
                <a:ea typeface="Calibri" panose="020F0502020204030204" pitchFamily="34" charset="0"/>
                <a:cs typeface="Times New Roman" panose="02020603050405020304" pitchFamily="18" charset="0"/>
              </a:rPr>
              <a:t>Не поддавайтесь на давление.</a:t>
            </a:r>
            <a:r>
              <a:rPr lang="ru-RU" sz="1800" dirty="0">
                <a:effectLst/>
                <a:latin typeface="Calibri" panose="020F0502020204030204" pitchFamily="34" charset="0"/>
                <a:ea typeface="Calibri" panose="020F0502020204030204" pitchFamily="34" charset="0"/>
                <a:cs typeface="Times New Roman" panose="02020603050405020304" pitchFamily="18" charset="0"/>
              </a:rPr>
              <a:t> Если собеседник торопит, пугает срочностью и пытается заставить действовать немедленно — это классический приём социальной инженерии. </a:t>
            </a:r>
            <a:r>
              <a:rPr lang="ru-RU"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В такой ситуации лучше положить трубку и самостоятельно связаться с организацией по официальному номеру. </a:t>
            </a:r>
          </a:p>
        </p:txBody>
      </p:sp>
    </p:spTree>
    <p:extLst>
      <p:ext uri="{BB962C8B-B14F-4D97-AF65-F5344CB8AC3E}">
        <p14:creationId xmlns:p14="http://schemas.microsoft.com/office/powerpoint/2010/main" val="24413828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Заголовок 1">
            <a:extLst>
              <a:ext uri="{FF2B5EF4-FFF2-40B4-BE49-F238E27FC236}">
                <a16:creationId xmlns:a16="http://schemas.microsoft.com/office/drawing/2014/main" id="{651F4F35-C455-438D-A110-3EB07914AF3C}"/>
              </a:ext>
            </a:extLst>
          </p:cNvPr>
          <p:cNvSpPr txBox="1">
            <a:spLocks/>
          </p:cNvSpPr>
          <p:nvPr/>
        </p:nvSpPr>
        <p:spPr>
          <a:xfrm>
            <a:off x="382656" y="6076018"/>
            <a:ext cx="5191539" cy="5360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ru-RU" sz="2200" dirty="0">
              <a:solidFill>
                <a:srgbClr val="066D55"/>
              </a:solidFill>
              <a:latin typeface="+mn-lt"/>
              <a:cs typeface="DIN Pro Bold" panose="020B0804020101020102" pitchFamily="34" charset="-52"/>
            </a:endParaRPr>
          </a:p>
        </p:txBody>
      </p:sp>
      <p:sp>
        <p:nvSpPr>
          <p:cNvPr id="2" name="Номер слайда 1"/>
          <p:cNvSpPr>
            <a:spLocks noGrp="1"/>
          </p:cNvSpPr>
          <p:nvPr>
            <p:ph type="sldNum" sz="quarter" idx="4"/>
          </p:nvPr>
        </p:nvSpPr>
        <p:spPr/>
        <p:txBody>
          <a:bodyPr/>
          <a:lstStyle/>
          <a:p>
            <a:fld id="{47847364-8ACB-4341-BF7A-F1165E5FBDDE}" type="slidenum">
              <a:rPr lang="ru-RU" smtClean="0"/>
              <a:pPr/>
              <a:t>15</a:t>
            </a:fld>
            <a:endParaRPr lang="ru-RU" dirty="0"/>
          </a:p>
        </p:txBody>
      </p:sp>
      <p:sp>
        <p:nvSpPr>
          <p:cNvPr id="11" name="TextBox 10"/>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sp>
        <p:nvSpPr>
          <p:cNvPr id="8" name="Заголовок 1">
            <a:extLst>
              <a:ext uri="{FF2B5EF4-FFF2-40B4-BE49-F238E27FC236}">
                <a16:creationId xmlns:a16="http://schemas.microsoft.com/office/drawing/2014/main" id="{7797DDC6-FB55-44B0-9119-DF10FECE3D66}"/>
              </a:ext>
            </a:extLst>
          </p:cNvPr>
          <p:cNvSpPr txBox="1">
            <a:spLocks/>
          </p:cNvSpPr>
          <p:nvPr/>
        </p:nvSpPr>
        <p:spPr>
          <a:xfrm>
            <a:off x="1745044" y="100769"/>
            <a:ext cx="7924457" cy="503238"/>
          </a:xfrm>
          <a:prstGeom prst="rect">
            <a:avLst/>
          </a:prstGeom>
        </p:spPr>
        <p:txBody>
          <a:bodyPr vert="horz" lIns="0" tIns="0" rIns="0" bIns="0" rtlCol="0" anchor="ctr" anchorCtr="0">
            <a:noAutofit/>
          </a:bodyPr>
          <a:lstStyle>
            <a:defPPr>
              <a:defRPr lang="ru-RU"/>
            </a:defPPr>
            <a:lvl1pPr>
              <a:lnSpc>
                <a:spcPct val="90000"/>
              </a:lnSpc>
              <a:spcBef>
                <a:spcPct val="0"/>
              </a:spcBef>
              <a:buNone/>
              <a:defRPr sz="2400" b="1" spc="0">
                <a:solidFill>
                  <a:srgbClr val="066D55"/>
                </a:solidFill>
                <a:latin typeface="+mj-lt"/>
                <a:ea typeface="+mj-ea"/>
                <a:cs typeface="DIN Pro Bold" panose="020B0804020101020102" pitchFamily="34" charset="-52"/>
              </a:defRPr>
            </a:lvl1pPr>
          </a:lstStyle>
          <a:p>
            <a:pPr algn="ctr">
              <a:lnSpc>
                <a:spcPct val="100000"/>
              </a:lnSpc>
              <a:defRPr/>
            </a:pPr>
            <a:r>
              <a:rPr lang="ru-RU" dirty="0">
                <a:latin typeface="Arial" panose="020B0604020202020204" pitchFamily="34" charset="0"/>
                <a:cs typeface="Arial" panose="020B0604020202020204" pitchFamily="34" charset="0"/>
              </a:rPr>
              <a:t>ПОЛЕЗНЫЕ ССЫЛКИ</a:t>
            </a:r>
          </a:p>
        </p:txBody>
      </p:sp>
      <p:sp>
        <p:nvSpPr>
          <p:cNvPr id="5" name="Прямоугольник 4"/>
          <p:cNvSpPr/>
          <p:nvPr/>
        </p:nvSpPr>
        <p:spPr>
          <a:xfrm>
            <a:off x="132500" y="680940"/>
            <a:ext cx="11926999" cy="5663089"/>
          </a:xfrm>
          <a:prstGeom prst="rect">
            <a:avLst/>
          </a:prstGeom>
        </p:spPr>
        <p:txBody>
          <a:bodyPr wrap="square">
            <a:spAutoFit/>
          </a:bodyPr>
          <a:lstStyle/>
          <a:p>
            <a:pPr algn="ctr"/>
            <a:r>
              <a:rPr lang="ru-RU" sz="2000" b="1" i="0" dirty="0">
                <a:solidFill>
                  <a:srgbClr val="C00000"/>
                </a:solidFill>
                <a:effectLst/>
              </a:rPr>
              <a:t>Как защититься от мошенников? </a:t>
            </a:r>
            <a:r>
              <a:rPr lang="en-US" sz="2000" b="1" i="0" dirty="0">
                <a:solidFill>
                  <a:srgbClr val="2D2D2D"/>
                </a:solidFill>
                <a:effectLst/>
                <a:hlinkClick r:id="rId2"/>
              </a:rPr>
              <a:t>https://sam.mos.ru/info</a:t>
            </a:r>
            <a:r>
              <a:rPr lang="ru-RU" sz="2000" b="1" dirty="0">
                <a:solidFill>
                  <a:srgbClr val="2D2D2D"/>
                </a:solidFill>
              </a:rPr>
              <a:t> </a:t>
            </a:r>
            <a:endParaRPr lang="ru-RU" sz="2000" b="1" i="0" dirty="0">
              <a:solidFill>
                <a:srgbClr val="2D2D2D"/>
              </a:solidFill>
              <a:effectLst/>
            </a:endParaRPr>
          </a:p>
          <a:p>
            <a:pPr algn="l"/>
            <a:endParaRPr lang="ru-RU" b="1" dirty="0">
              <a:solidFill>
                <a:srgbClr val="00B050"/>
              </a:solidFill>
            </a:endParaRPr>
          </a:p>
          <a:p>
            <a:r>
              <a:rPr lang="ru-RU" b="1" dirty="0">
                <a:solidFill>
                  <a:srgbClr val="00B050"/>
                </a:solidFill>
              </a:rPr>
              <a:t>Курсы обучения на менеджера по продажам на маркетплейсах: обман или реальные знания? </a:t>
            </a:r>
            <a:r>
              <a:rPr lang="en-US" b="1" dirty="0">
                <a:solidFill>
                  <a:srgbClr val="00B050"/>
                </a:solidFill>
                <a:hlinkClick r:id="rId3"/>
              </a:rPr>
              <a:t>https://rskrf.ru/tips/eksperty-obyasnyayut/fake-education/</a:t>
            </a:r>
            <a:r>
              <a:rPr lang="ru-RU" b="1" dirty="0">
                <a:solidFill>
                  <a:srgbClr val="00B050"/>
                </a:solidFill>
              </a:rPr>
              <a:t> </a:t>
            </a:r>
          </a:p>
          <a:p>
            <a:endParaRPr lang="ru-RU" b="1" dirty="0">
              <a:solidFill>
                <a:srgbClr val="00B050"/>
              </a:solidFill>
            </a:endParaRPr>
          </a:p>
          <a:p>
            <a:endParaRPr lang="ru-RU" b="1" dirty="0">
              <a:solidFill>
                <a:srgbClr val="00B050"/>
              </a:solidFill>
            </a:endParaRPr>
          </a:p>
          <a:p>
            <a:r>
              <a:rPr lang="ru-RU" b="1" dirty="0">
                <a:solidFill>
                  <a:srgbClr val="00B050"/>
                </a:solidFill>
              </a:rPr>
              <a:t>Фейковые чаты ЕМИАС: старый развод на новый лад — раньше мошенники так же притворялись «Жилищником»: </a:t>
            </a:r>
            <a:r>
              <a:rPr lang="en-US" b="1" dirty="0">
                <a:solidFill>
                  <a:srgbClr val="00B050"/>
                </a:solidFill>
                <a:hlinkClick r:id="rId4"/>
              </a:rPr>
              <a:t>https://www.zelenograd.ru/news/61561/</a:t>
            </a:r>
            <a:endParaRPr lang="ru-RU" b="1" dirty="0">
              <a:solidFill>
                <a:srgbClr val="00B050"/>
              </a:solidFill>
            </a:endParaRPr>
          </a:p>
          <a:p>
            <a:r>
              <a:rPr lang="ru-RU" b="1" dirty="0">
                <a:solidFill>
                  <a:srgbClr val="00B050"/>
                </a:solidFill>
              </a:rPr>
              <a:t>Новая мошенническая «схема» — фишинг через раздел «Мое здоровье» на Госуслугах» </a:t>
            </a:r>
            <a:r>
              <a:rPr lang="en-US" b="1" dirty="0">
                <a:solidFill>
                  <a:srgbClr val="00B050"/>
                </a:solidFill>
                <a:hlinkClick r:id="rId5"/>
              </a:rPr>
              <a:t>https://www.konakovoregion.ru/ru/node/5994</a:t>
            </a:r>
            <a:endParaRPr lang="ru-RU" b="1" dirty="0">
              <a:solidFill>
                <a:srgbClr val="00B050"/>
              </a:solidFill>
            </a:endParaRPr>
          </a:p>
          <a:p>
            <a:endParaRPr lang="en-US" b="1" dirty="0">
              <a:solidFill>
                <a:srgbClr val="00B050"/>
              </a:solidFill>
            </a:endParaRPr>
          </a:p>
          <a:p>
            <a:endParaRPr lang="en-US" b="1" dirty="0">
              <a:solidFill>
                <a:srgbClr val="00B050"/>
              </a:solidFill>
            </a:endParaRPr>
          </a:p>
          <a:p>
            <a:r>
              <a:rPr lang="ru-RU" b="1" dirty="0">
                <a:solidFill>
                  <a:srgbClr val="00B050"/>
                </a:solidFill>
              </a:rPr>
              <a:t>Банк России рассказал про мошенническую схему со своим фальшивым приложением</a:t>
            </a:r>
          </a:p>
          <a:p>
            <a:r>
              <a:rPr lang="en-US" b="1" dirty="0">
                <a:solidFill>
                  <a:srgbClr val="00B050"/>
                </a:solidFill>
                <a:hlinkClick r:id="rId6"/>
              </a:rPr>
              <a:t>https://www.ntv.ru/novosti/2803655/</a:t>
            </a:r>
            <a:endParaRPr lang="ru-RU" b="1" dirty="0">
              <a:solidFill>
                <a:srgbClr val="00B050"/>
              </a:solidFill>
            </a:endParaRPr>
          </a:p>
          <a:p>
            <a:r>
              <a:rPr lang="en-US" b="1" dirty="0">
                <a:solidFill>
                  <a:srgbClr val="00B050"/>
                </a:solidFill>
                <a:hlinkClick r:id="rId7"/>
              </a:rPr>
              <a:t>https://ria.ru/20241011/moshennichestvo-1977602149.html</a:t>
            </a:r>
            <a:r>
              <a:rPr lang="ru-RU" b="1" dirty="0">
                <a:solidFill>
                  <a:srgbClr val="00B050"/>
                </a:solidFill>
              </a:rPr>
              <a:t>   </a:t>
            </a:r>
          </a:p>
          <a:p>
            <a:r>
              <a:rPr lang="en-US" b="1" dirty="0">
                <a:solidFill>
                  <a:srgbClr val="00B050"/>
                </a:solidFill>
                <a:hlinkClick r:id="rId8"/>
              </a:rPr>
              <a:t>https://www.sberbank.ru/ru/person/kibrary/articles/poddelnoe-prilozhenie-centrobanka-dlya-proverki-obnovlennykh-banknot</a:t>
            </a:r>
            <a:endParaRPr lang="ru-RU" b="1" dirty="0">
              <a:solidFill>
                <a:srgbClr val="00B050"/>
              </a:solidFill>
            </a:endParaRPr>
          </a:p>
          <a:p>
            <a:r>
              <a:rPr lang="ru-RU" b="1" dirty="0">
                <a:solidFill>
                  <a:srgbClr val="00B050"/>
                </a:solidFill>
              </a:rPr>
              <a:t>Фейковое приложение Банка России крадёт деньги через NFC: как работает схема, и почему это важно знать </a:t>
            </a:r>
            <a:r>
              <a:rPr lang="en-US" b="1" dirty="0">
                <a:solidFill>
                  <a:srgbClr val="00B050"/>
                </a:solidFill>
                <a:hlinkClick r:id="rId9"/>
              </a:rPr>
              <a:t>https://dzen.ru/a/af26mlF-On7bfbuP</a:t>
            </a:r>
            <a:endParaRPr lang="ru-RU" b="1" dirty="0">
              <a:solidFill>
                <a:srgbClr val="00B050"/>
              </a:solidFill>
            </a:endParaRPr>
          </a:p>
          <a:p>
            <a:endParaRPr lang="ru-RU" b="1" dirty="0">
              <a:solidFill>
                <a:srgbClr val="00B050"/>
              </a:solidFill>
            </a:endParaRPr>
          </a:p>
        </p:txBody>
      </p:sp>
    </p:spTree>
    <p:extLst>
      <p:ext uri="{BB962C8B-B14F-4D97-AF65-F5344CB8AC3E}">
        <p14:creationId xmlns:p14="http://schemas.microsoft.com/office/powerpoint/2010/main" val="21108291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3947F614-D5C3-441E-8242-DB57BEB77DBA}"/>
              </a:ext>
            </a:extLst>
          </p:cNvPr>
          <p:cNvSpPr>
            <a:spLocks noGrp="1"/>
          </p:cNvSpPr>
          <p:nvPr>
            <p:ph type="sldNum" sz="quarter" idx="4"/>
          </p:nvPr>
        </p:nvSpPr>
        <p:spPr/>
        <p:txBody>
          <a:bodyPr/>
          <a:lstStyle/>
          <a:p>
            <a:fld id="{47847364-8ACB-4341-BF7A-F1165E5FBDDE}" type="slidenum">
              <a:rPr lang="ru-RU" smtClean="0"/>
              <a:pPr/>
              <a:t>16</a:t>
            </a:fld>
            <a:endParaRPr lang="ru-RU" dirty="0"/>
          </a:p>
        </p:txBody>
      </p:sp>
      <p:sp>
        <p:nvSpPr>
          <p:cNvPr id="4" name="TextBox 3">
            <a:extLst>
              <a:ext uri="{FF2B5EF4-FFF2-40B4-BE49-F238E27FC236}">
                <a16:creationId xmlns:a16="http://schemas.microsoft.com/office/drawing/2014/main" id="{71285D88-5857-408F-B765-CB169CF6262C}"/>
              </a:ext>
            </a:extLst>
          </p:cNvPr>
          <p:cNvSpPr txBox="1"/>
          <p:nvPr/>
        </p:nvSpPr>
        <p:spPr>
          <a:xfrm>
            <a:off x="115535" y="159820"/>
            <a:ext cx="11779624" cy="400110"/>
          </a:xfrm>
          <a:prstGeom prst="rect">
            <a:avLst/>
          </a:prstGeom>
          <a:noFill/>
        </p:spPr>
        <p:txBody>
          <a:bodyPr wrap="square">
            <a:spAutoFit/>
          </a:bodyPr>
          <a:lstStyle/>
          <a:p>
            <a:pPr algn="ctr"/>
            <a:r>
              <a:rPr lang="ru-RU" sz="2000" b="1" dirty="0">
                <a:solidFill>
                  <a:srgbClr val="C00000"/>
                </a:solidFill>
                <a:latin typeface="Arial" panose="020B0604020202020204" pitchFamily="34" charset="0"/>
                <a:ea typeface="+mj-ea"/>
                <a:cs typeface="Arial" panose="020B0604020202020204" pitchFamily="34" charset="0"/>
              </a:rPr>
              <a:t>Чек-лист лекции</a:t>
            </a:r>
            <a:endParaRPr lang="ru-RU" sz="2600" b="1" dirty="0">
              <a:solidFill>
                <a:srgbClr val="FF0000"/>
              </a:solidFill>
            </a:endParaRPr>
          </a:p>
        </p:txBody>
      </p:sp>
      <p:sp>
        <p:nvSpPr>
          <p:cNvPr id="5" name="TextBox 4">
            <a:extLst>
              <a:ext uri="{FF2B5EF4-FFF2-40B4-BE49-F238E27FC236}">
                <a16:creationId xmlns:a16="http://schemas.microsoft.com/office/drawing/2014/main" id="{5BA6649E-A08E-4730-9751-DB408EC7CAD0}"/>
              </a:ext>
            </a:extLst>
          </p:cNvPr>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pic>
        <p:nvPicPr>
          <p:cNvPr id="7" name="Рисунок 6">
            <a:extLst>
              <a:ext uri="{FF2B5EF4-FFF2-40B4-BE49-F238E27FC236}">
                <a16:creationId xmlns:a16="http://schemas.microsoft.com/office/drawing/2014/main" id="{C2EC281A-F856-49E9-ACF4-42E6DA319D58}"/>
              </a:ext>
            </a:extLst>
          </p:cNvPr>
          <p:cNvPicPr>
            <a:picLocks noChangeAspect="1"/>
          </p:cNvPicPr>
          <p:nvPr/>
        </p:nvPicPr>
        <p:blipFill>
          <a:blip r:embed="rId2"/>
          <a:stretch>
            <a:fillRect/>
          </a:stretch>
        </p:blipFill>
        <p:spPr>
          <a:xfrm>
            <a:off x="2723679" y="1018838"/>
            <a:ext cx="6744641" cy="4820323"/>
          </a:xfrm>
          <a:prstGeom prst="rect">
            <a:avLst/>
          </a:prstGeom>
        </p:spPr>
      </p:pic>
    </p:spTree>
    <p:extLst>
      <p:ext uri="{BB962C8B-B14F-4D97-AF65-F5344CB8AC3E}">
        <p14:creationId xmlns:p14="http://schemas.microsoft.com/office/powerpoint/2010/main" val="26426488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Заголовок 1">
            <a:extLst>
              <a:ext uri="{FF2B5EF4-FFF2-40B4-BE49-F238E27FC236}">
                <a16:creationId xmlns:a16="http://schemas.microsoft.com/office/drawing/2014/main" id="{651F4F35-C455-438D-A110-3EB07914AF3C}"/>
              </a:ext>
            </a:extLst>
          </p:cNvPr>
          <p:cNvSpPr txBox="1">
            <a:spLocks/>
          </p:cNvSpPr>
          <p:nvPr/>
        </p:nvSpPr>
        <p:spPr>
          <a:xfrm>
            <a:off x="382656" y="6076018"/>
            <a:ext cx="5191539" cy="5360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ru-RU" sz="2200" dirty="0">
              <a:solidFill>
                <a:srgbClr val="066D55"/>
              </a:solidFill>
              <a:latin typeface="+mn-lt"/>
              <a:cs typeface="DIN Pro Bold" panose="020B0804020101020102" pitchFamily="34" charset="-52"/>
            </a:endParaRPr>
          </a:p>
        </p:txBody>
      </p:sp>
      <p:sp>
        <p:nvSpPr>
          <p:cNvPr id="2" name="Номер слайда 1"/>
          <p:cNvSpPr>
            <a:spLocks noGrp="1"/>
          </p:cNvSpPr>
          <p:nvPr>
            <p:ph type="sldNum" sz="quarter" idx="4"/>
          </p:nvPr>
        </p:nvSpPr>
        <p:spPr/>
        <p:txBody>
          <a:bodyPr/>
          <a:lstStyle/>
          <a:p>
            <a:fld id="{47847364-8ACB-4341-BF7A-F1165E5FBDDE}" type="slidenum">
              <a:rPr lang="ru-RU" smtClean="0"/>
              <a:pPr/>
              <a:t>17</a:t>
            </a:fld>
            <a:endParaRPr lang="ru-RU" dirty="0"/>
          </a:p>
        </p:txBody>
      </p:sp>
      <p:sp>
        <p:nvSpPr>
          <p:cNvPr id="9" name="Заголовок 1">
            <a:extLst>
              <a:ext uri="{FF2B5EF4-FFF2-40B4-BE49-F238E27FC236}">
                <a16:creationId xmlns:a16="http://schemas.microsoft.com/office/drawing/2014/main" id="{7797DDC6-FB55-44B0-9119-DF10FECE3D66}"/>
              </a:ext>
            </a:extLst>
          </p:cNvPr>
          <p:cNvSpPr txBox="1">
            <a:spLocks/>
          </p:cNvSpPr>
          <p:nvPr/>
        </p:nvSpPr>
        <p:spPr>
          <a:xfrm>
            <a:off x="3112966" y="229468"/>
            <a:ext cx="7392022" cy="503238"/>
          </a:xfrm>
          <a:prstGeom prst="rect">
            <a:avLst/>
          </a:prstGeom>
        </p:spPr>
        <p:txBody>
          <a:bodyPr vert="horz" lIns="0" tIns="0" rIns="0" bIns="0" rtlCol="0" anchor="ctr" anchorCtr="0">
            <a:noAutofit/>
          </a:bodyPr>
          <a:lstStyle>
            <a:defPPr>
              <a:defRPr lang="ru-RU"/>
            </a:defPPr>
            <a:lvl1pPr>
              <a:lnSpc>
                <a:spcPct val="90000"/>
              </a:lnSpc>
              <a:spcBef>
                <a:spcPct val="0"/>
              </a:spcBef>
              <a:buNone/>
              <a:defRPr sz="2400" b="1" spc="0">
                <a:solidFill>
                  <a:srgbClr val="066D55"/>
                </a:solidFill>
                <a:latin typeface="+mj-lt"/>
                <a:ea typeface="+mj-ea"/>
                <a:cs typeface="DIN Pro Bold" panose="020B0804020101020102" pitchFamily="34" charset="-52"/>
              </a:defRPr>
            </a:lvl1pPr>
          </a:lstStyle>
          <a:p>
            <a:pPr algn="just">
              <a:lnSpc>
                <a:spcPct val="100000"/>
              </a:lnSpc>
              <a:defRPr/>
            </a:pPr>
            <a:r>
              <a:rPr lang="ru-RU" altLang="ru-RU" dirty="0">
                <a:latin typeface="Arial" panose="020B0604020202020204" pitchFamily="34" charset="0"/>
                <a:cs typeface="Arial" panose="020B0604020202020204" pitchFamily="34" charset="0"/>
              </a:rPr>
              <a:t>КАК АКТУАЛИЗИРОВАТЬ ЗНАНИЯ?</a:t>
            </a:r>
          </a:p>
        </p:txBody>
      </p:sp>
      <p:sp>
        <p:nvSpPr>
          <p:cNvPr id="11" name="TextBox 10"/>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sp>
        <p:nvSpPr>
          <p:cNvPr id="6" name="Прямоугольник 5"/>
          <p:cNvSpPr/>
          <p:nvPr/>
        </p:nvSpPr>
        <p:spPr>
          <a:xfrm>
            <a:off x="1299097" y="754496"/>
            <a:ext cx="9327471" cy="492443"/>
          </a:xfrm>
          <a:prstGeom prst="rect">
            <a:avLst/>
          </a:prstGeom>
        </p:spPr>
        <p:txBody>
          <a:bodyPr wrap="square">
            <a:spAutoFit/>
          </a:bodyPr>
          <a:lstStyle/>
          <a:p>
            <a:pPr algn="ctr"/>
            <a:r>
              <a:rPr lang="en-US" sz="2600" b="1" dirty="0">
                <a:hlinkClick r:id="rId2"/>
              </a:rPr>
              <a:t>https://educenter.ru/press-center/finliternews/</a:t>
            </a:r>
            <a:r>
              <a:rPr lang="ru-RU" sz="2600" b="1" dirty="0"/>
              <a:t>   </a:t>
            </a:r>
          </a:p>
        </p:txBody>
      </p:sp>
      <p:pic>
        <p:nvPicPr>
          <p:cNvPr id="5" name="Рисунок 4">
            <a:extLst>
              <a:ext uri="{FF2B5EF4-FFF2-40B4-BE49-F238E27FC236}">
                <a16:creationId xmlns:a16="http://schemas.microsoft.com/office/drawing/2014/main" id="{77430C61-D462-4B5B-BCE0-E84E829CBBFE}"/>
              </a:ext>
            </a:extLst>
          </p:cNvPr>
          <p:cNvPicPr>
            <a:picLocks noChangeAspect="1"/>
          </p:cNvPicPr>
          <p:nvPr/>
        </p:nvPicPr>
        <p:blipFill>
          <a:blip r:embed="rId3"/>
          <a:stretch>
            <a:fillRect/>
          </a:stretch>
        </p:blipFill>
        <p:spPr>
          <a:xfrm>
            <a:off x="2158378" y="1301346"/>
            <a:ext cx="7406965" cy="4802158"/>
          </a:xfrm>
          <a:prstGeom prst="rect">
            <a:avLst/>
          </a:prstGeom>
        </p:spPr>
        <p:style>
          <a:lnRef idx="2">
            <a:schemeClr val="accent6"/>
          </a:lnRef>
          <a:fillRef idx="1">
            <a:schemeClr val="lt1"/>
          </a:fillRef>
          <a:effectRef idx="0">
            <a:schemeClr val="accent6"/>
          </a:effectRef>
          <a:fontRef idx="minor">
            <a:schemeClr val="dk1"/>
          </a:fontRef>
        </p:style>
      </p:pic>
    </p:spTree>
    <p:extLst>
      <p:ext uri="{BB962C8B-B14F-4D97-AF65-F5344CB8AC3E}">
        <p14:creationId xmlns:p14="http://schemas.microsoft.com/office/powerpoint/2010/main" val="59326304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6670c954-0c68-471d-a2bf-75bd606184ae" xsi:nil="true"/>
  </documentManagement>
</p:properties>
</file>

<file path=customXml/item3.xml><?xml version="1.0" encoding="utf-8"?>
<ct:contentTypeSchema xmlns:ct="http://schemas.microsoft.com/office/2006/metadata/contentType" xmlns:ma="http://schemas.microsoft.com/office/2006/metadata/properties/metaAttributes" ct:_="" ma:_="" ma:contentTypeName="Документ" ma:contentTypeID="0x0101009B891705425B744E99E2898F048CAD5C" ma:contentTypeVersion="13" ma:contentTypeDescription="Создание документа." ma:contentTypeScope="" ma:versionID="b0a38f50a03a33936c2e395e65d9f87f">
  <xsd:schema xmlns:xsd="http://www.w3.org/2001/XMLSchema" xmlns:xs="http://www.w3.org/2001/XMLSchema" xmlns:p="http://schemas.microsoft.com/office/2006/metadata/properties" xmlns:ns3="6670c954-0c68-471d-a2bf-75bd606184ae" targetNamespace="http://schemas.microsoft.com/office/2006/metadata/properties" ma:root="true" ma:fieldsID="65ef49082f7266b3153fd07e2d9c8fa3" ns3:_="">
    <xsd:import namespace="6670c954-0c68-471d-a2bf-75bd606184ae"/>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Location" minOccurs="0"/>
                <xsd:element ref="ns3:MediaServiceGenerationTime" minOccurs="0"/>
                <xsd:element ref="ns3:MediaServiceEventHashCode" minOccurs="0"/>
                <xsd:element ref="ns3:MediaServiceAutoTags" minOccurs="0"/>
                <xsd:element ref="ns3:MediaServiceOCR" minOccurs="0"/>
                <xsd:element ref="ns3:MediaLengthInSeconds"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670c954-0c68-471d-a2bf-75bd606184a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Location" ma:index="11" nillable="true" ma:displayName="Location" ma:internalName="MediaServiceLocatio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LengthInSeconds" ma:index="16" nillable="true" ma:displayName="MediaLengthInSeconds" ma:hidden="true" ma:internalName="MediaLengthInSeconds" ma:readOnly="true">
      <xsd:simpleType>
        <xsd:restriction base="dms:Unknown"/>
      </xsd:simpleType>
    </xsd:element>
    <xsd:element name="_activity" ma:index="17" nillable="true" ma:displayName="_activity" ma:hidden="true" ma:internalName="_activity">
      <xsd:simpleType>
        <xsd:restriction base="dms:Note"/>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ystemTags" ma:index="19" nillable="true" ma:displayName="MediaServiceSystemTags" ma:hidden="true" ma:internalName="MediaServiceSystemTags" ma:readOnly="true">
      <xsd:simpleType>
        <xsd:restriction base="dms:Note"/>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6C6D12A-ED27-44B9-BCA3-264D2447527A}">
  <ds:schemaRefs>
    <ds:schemaRef ds:uri="http://schemas.microsoft.com/sharepoint/v3/contenttype/forms"/>
  </ds:schemaRefs>
</ds:datastoreItem>
</file>

<file path=customXml/itemProps2.xml><?xml version="1.0" encoding="utf-8"?>
<ds:datastoreItem xmlns:ds="http://schemas.openxmlformats.org/officeDocument/2006/customXml" ds:itemID="{C4C9B9A1-A1A4-4DC0-B173-E50F7B56B0D1}">
  <ds:schemaRefs>
    <ds:schemaRef ds:uri="http://schemas.openxmlformats.org/package/2006/metadata/core-properties"/>
    <ds:schemaRef ds:uri="http://schemas.microsoft.com/office/2006/metadata/properties"/>
    <ds:schemaRef ds:uri="http://www.w3.org/XML/1998/namespace"/>
    <ds:schemaRef ds:uri="6670c954-0c68-471d-a2bf-75bd606184ae"/>
    <ds:schemaRef ds:uri="http://schemas.microsoft.com/office/2006/documentManagement/types"/>
    <ds:schemaRef ds:uri="http://purl.org/dc/elements/1.1/"/>
    <ds:schemaRef ds:uri="http://purl.org/dc/dcmitype/"/>
    <ds:schemaRef ds:uri="http://schemas.microsoft.com/office/infopath/2007/PartnerControls"/>
    <ds:schemaRef ds:uri="http://purl.org/dc/terms/"/>
  </ds:schemaRefs>
</ds:datastoreItem>
</file>

<file path=customXml/itemProps3.xml><?xml version="1.0" encoding="utf-8"?>
<ds:datastoreItem xmlns:ds="http://schemas.openxmlformats.org/officeDocument/2006/customXml" ds:itemID="{D6183F6E-20F1-46F8-AB8C-44A787B96F2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670c954-0c68-471d-a2bf-75bd606184a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20948</TotalTime>
  <Words>2083</Words>
  <Application>Microsoft Office PowerPoint</Application>
  <PresentationFormat>Широкоэкранный</PresentationFormat>
  <Paragraphs>170</Paragraphs>
  <Slides>17</Slides>
  <Notes>0</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17</vt:i4>
      </vt:variant>
    </vt:vector>
  </HeadingPairs>
  <TitlesOfParts>
    <vt:vector size="26" baseType="lpstr">
      <vt:lpstr>Arial</vt:lpstr>
      <vt:lpstr>Calibri</vt:lpstr>
      <vt:lpstr>Calibri Light</vt:lpstr>
      <vt:lpstr>DIN Pro Regular</vt:lpstr>
      <vt:lpstr>DINPro-Medium</vt:lpstr>
      <vt:lpstr>Symbol</vt:lpstr>
      <vt:lpstr>Wingdings</vt:lpstr>
      <vt:lpstr>YS Geo</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MixMix</dc:creator>
  <cp:lastModifiedBy>Евгений Григорьев</cp:lastModifiedBy>
  <cp:revision>622</cp:revision>
  <dcterms:created xsi:type="dcterms:W3CDTF">2018-05-06T11:33:25Z</dcterms:created>
  <dcterms:modified xsi:type="dcterms:W3CDTF">2026-07-01T09:47:13Z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0x0101009B891705425B744E99E2898F048CAD5C</vt:lpwstr>
  </property>
</Properties>
</file>