
<file path=[Content_Types].xml><?xml version="1.0" encoding="utf-8"?>
<Types xmlns="http://schemas.openxmlformats.org/package/2006/content-types">
  <Default Extension="png" ContentType="image/png"/>
  <Default Extension="21290FF0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sldIdLst>
    <p:sldId id="257" r:id="rId5"/>
    <p:sldId id="260" r:id="rId6"/>
    <p:sldId id="256" r:id="rId7"/>
    <p:sldId id="305" r:id="rId8"/>
    <p:sldId id="259" r:id="rId9"/>
    <p:sldId id="304" r:id="rId10"/>
    <p:sldId id="296" r:id="rId11"/>
    <p:sldId id="297" r:id="rId12"/>
    <p:sldId id="328" r:id="rId13"/>
    <p:sldId id="329" r:id="rId14"/>
    <p:sldId id="298" r:id="rId15"/>
    <p:sldId id="299" r:id="rId16"/>
    <p:sldId id="308" r:id="rId17"/>
    <p:sldId id="307" r:id="rId18"/>
    <p:sldId id="317" r:id="rId19"/>
    <p:sldId id="323" r:id="rId20"/>
    <p:sldId id="300" r:id="rId21"/>
    <p:sldId id="310" r:id="rId22"/>
    <p:sldId id="316" r:id="rId23"/>
    <p:sldId id="314" r:id="rId24"/>
    <p:sldId id="315" r:id="rId25"/>
    <p:sldId id="312" r:id="rId26"/>
    <p:sldId id="313" r:id="rId27"/>
    <p:sldId id="318" r:id="rId28"/>
    <p:sldId id="301" r:id="rId29"/>
    <p:sldId id="325" r:id="rId30"/>
    <p:sldId id="321" r:id="rId31"/>
    <p:sldId id="333" r:id="rId32"/>
    <p:sldId id="334" r:id="rId33"/>
    <p:sldId id="331" r:id="rId34"/>
    <p:sldId id="335" r:id="rId35"/>
    <p:sldId id="309" r:id="rId36"/>
    <p:sldId id="336" r:id="rId37"/>
    <p:sldId id="337" r:id="rId38"/>
    <p:sldId id="338" r:id="rId39"/>
    <p:sldId id="339" r:id="rId40"/>
    <p:sldId id="340" r:id="rId41"/>
    <p:sldId id="341" r:id="rId42"/>
    <p:sldId id="345" r:id="rId43"/>
    <p:sldId id="342" r:id="rId44"/>
    <p:sldId id="343" r:id="rId45"/>
    <p:sldId id="344" r:id="rId46"/>
    <p:sldId id="346" r:id="rId47"/>
  </p:sldIdLst>
  <p:sldSz cx="12192000" cy="6858000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Verdana" panose="020B0604030504040204" pitchFamily="34" charset="0"/>
      <p:regular r:id="rId52"/>
      <p:bold r:id="rId53"/>
      <p:italic r:id="rId54"/>
      <p:boldItalic r:id="rId5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73"/>
  </p:normalViewPr>
  <p:slideViewPr>
    <p:cSldViewPr snapToGrid="0">
      <p:cViewPr varScale="1">
        <p:scale>
          <a:sx n="91" d="100"/>
          <a:sy n="91" d="100"/>
        </p:scale>
        <p:origin x="5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6.fntdata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1.fntdata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font" Target="fonts/font4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2.fntdata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1FFDB-9082-9F47-E942-EAE44C4E3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AA1F24-08C3-276B-C58D-449B074A4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5100D8-A13A-F4B5-08E5-CE3382835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07.11.2024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61DCE7-22DE-3DA7-C20A-9465009C4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12227A-29DD-C618-846E-B1D6DC241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98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B4BEB-88B8-3401-C5ED-49E1F725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24F80E-6C89-A8F1-AAFD-DDB62F57F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97D212-7007-30F8-3F18-7E5FCF96C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07.11.2024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5D2B27-8A05-4C5F-5271-DF0FD909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92F53D-893D-D924-32B6-37F9DABC5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91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66E542-29E2-9C8F-E4FD-1DF74151F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E124B5-CE8B-D8CF-BA7B-572F596E0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BE4262-F0D5-366D-7AE9-1A46FE994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07.11.2024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7A93DE-D91A-640D-D466-26692C313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99EB7D-469C-82B4-0F4C-AC16057E6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77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09435-AB8E-415C-59C1-2CBA49F09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F17F1D-CF8E-D19C-ED38-25BCF18FE6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5D7BE5-633C-D194-9EB5-60BE06C03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7A4574-7B91-C995-351F-442505E8A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07.11.2024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4B668D-B321-7938-A165-1A0DE4973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6BF1F-CCBF-CF20-1ED7-3F5A06D2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262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7EFC7-F98D-77D5-48D4-5DEFCE581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3C11F7-372B-03B9-363B-8620DD139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7CCE12-3251-1585-DE69-77E26CC45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1CA411-0224-9123-15C8-8ED6F8198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48568B4-82E3-ECBF-42A6-94CC998A73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639147-AC45-B793-F3A1-9BFB71648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07.11.2024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7B377FD-CD6D-10F2-B755-CC0DC546E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D1B1FD-A1D8-54B1-A39C-329F7202F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10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1DF5C-E705-6C1E-1B04-039CDBD53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081BCA-7841-C913-7146-5FEBBB9E1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07.11.2024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0917D9-CD37-A961-9335-DED09248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765895-CA7A-BDD6-FF96-D59A206C7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87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21CFB37-5D54-ABF4-49B6-2698662BF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07.11.2024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FED4565-3FB5-7FDA-848C-B29D4249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E66C6A-58B1-4CFB-E7D1-CF1366200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16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5257B-77CA-FEBA-E003-CCE52074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D5EF64-DDBE-B974-2348-292AAEBDD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774D9E-B279-48E8-DA70-83C44EEA7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F2D079-9976-7B62-522C-953DD9671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07.11.2024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36EC4C-DFBC-B445-B778-6339E8C15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206B11-92D6-E425-E7F7-1D9CECC64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92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358685-579A-C6FE-16B6-54DBC789E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5ABB4EF-DD77-F9B6-C2FC-850527B010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A4003A-7E22-E6CD-0B03-9E78D3387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304F3F-0375-AE31-9F5B-7F4519B56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07.11.2024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ADF625-1C6B-3B58-C3E7-36962D085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0A048-478D-C6B5-BF41-8FB0F5C2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86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8FD5F-4719-5F70-3D7F-CC5D754E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5B932C-E6F6-7EA4-BFA0-B107E58F5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E44DB8-E7A1-6873-A958-85CB4B809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07.11.2024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614F85-9BB2-9D5E-A0F9-D62B92D0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84F524-EB59-157C-83CB-B3A5E2E9A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628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F7E0E42-7219-3C93-9AEE-22875DCBE0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994CA2-60CD-4386-56D4-DDCC0C9BFB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6A6501-F568-F75C-363A-1908D8070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07.11.2024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F8A74C-C37D-9519-7A22-2F1F18827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1E2AF2-0190-EAC9-E41D-F67F57EA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927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162A65-D666-0F35-C757-C9C6B7821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D5967C-6884-E5D9-1DF4-CD8D5C8BC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481718-59E1-3B11-647D-974048AD4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06AAAD-AAF3-524E-9B8B-A456ECAEE256}" type="datetimeFigureOut">
              <a:rPr lang="ru-RU" smtClean="0"/>
              <a:t>07.11.2024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804C59-19F0-C051-9790-507489AD3C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5C0100-7D10-A856-0B75-9E4F66CD4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820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ducenter.ru/" TargetMode="External"/><Relationship Id="rId5" Type="http://schemas.openxmlformats.org/officeDocument/2006/relationships/hyperlink" Target="mailto:evgenyg@educenter.ru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obyasnayemrf/19053" TargetMode="External"/><Relationship Id="rId5" Type="http://schemas.openxmlformats.org/officeDocument/2006/relationships/hyperlink" Target="https://www.cbr.ru/information_security/pmp/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base.garant.ru/71823288/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s://cbr.ru/statistics/information_security/cyber_portrait/" TargetMode="Externa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hyperlink" Target="https://cbr.ru/statistics/information_security/cyber_portrait/" TargetMode="Externa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hyperlink" Target="https://t.me/ligainternet/6010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fincult_info/2111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aspersky.ru/resource-center/definitions/what-is-social-engineering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journal.tinkoff.ru/social-engineering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berbank.ru/ru/person/kibrary/vocabulary/socialnaya_inzheneriya" TargetMode="External"/><Relationship Id="rId5" Type="http://schemas.openxmlformats.org/officeDocument/2006/relationships/image" Target="../media/image17.png"/><Relationship Id="rId10" Type="http://schemas.openxmlformats.org/officeDocument/2006/relationships/hyperlink" Target="https://fincubator.ru/upload/iblock/db9/9d85r435u1pl9i74mrnkqp3d79e2s2wz.pdf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fincult.info/article/sotsialnaya-inzheneriya-pochemu-lyudi-sami-otdayut-moshennikam-dengi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dnevnikyurist/1886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hyperlink" Target="https://ria.ru/20241025/mvd-1979989302.html" TargetMode="Externa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hyperlink" Target="https://iz.ru/1779820/2024-10-25/bolee-60-oprosennyh-rossian-stolknulis-s-raznymi-vidami-kibermosennicestva" TargetMode="Externa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hyperlink" Target="https://t.me/cyberpolice_rus/2289" TargetMode="Externa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trends.rbc.ru/trends/industry/602e9fe79a7947a4bd611504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fincult.info/article/fishing-chto-eto-takoe-i-kak-ot-nego-zashchititsya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berbank.ru/ru/person/kibrary/vocabulary/fishing" TargetMode="External"/><Relationship Id="rId5" Type="http://schemas.openxmlformats.org/officeDocument/2006/relationships/hyperlink" Target="https://journal.tinkoff.ru/phishing/" TargetMode="Externa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tb.ru/" TargetMode="Externa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rspectr/9395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berbank.ru/ru/person/kibrary/articles/deepfake-kak-raspoznat-i-kak-zashchititsya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cbr.ru/information_security/pmp/15082024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hyperlink" Target="https://www.kommersant.ru/doc/7215286" TargetMode="External"/><Relationship Id="rId10" Type="http://schemas.openxmlformats.org/officeDocument/2006/relationships/hyperlink" Target="https://www.kaspersky.ru/resource-center/threats/protect-yourself-from-deep-fake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journal.tinkoff.ru/deepfake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hyperlink" Target="https://iz.ru/1661846/mariia-frolova/pod-video-druga-moshenniki-stali-poddelyvat-kruzhochki-v-telegram" TargetMode="Externa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hyperlink" Target="https://www.banki.ru/news/daytheme/?id=11007801" TargetMode="Externa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br.ru/press/event/?id=14525" TargetMode="Externa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yakemenko/16142" TargetMode="External"/><Relationship Id="rId5" Type="http://schemas.openxmlformats.org/officeDocument/2006/relationships/hyperlink" Target="https://tek.fm/news/188555" TargetMode="Externa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iz.ru/tag/moshennichestvo" TargetMode="External"/><Relationship Id="rId13" Type="http://schemas.openxmlformats.org/officeDocument/2006/relationships/hyperlink" Target="https://www.sravni.ru/text/telefonnoe-moshennichestvo-s-pensionerami-kak-zashhititsya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sberbank.ru/ru/person/kibrary" TargetMode="External"/><Relationship Id="rId12" Type="http://schemas.openxmlformats.org/officeDocument/2006/relationships/hyperlink" Target="https://www.sberbank.ru/ru/person/kibrary/articles/kak_pensioneru_zashchititsya_ot_moshennikov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kasperskylab_ru" TargetMode="External"/><Relationship Id="rId11" Type="http://schemas.openxmlformats.org/officeDocument/2006/relationships/hyperlink" Target="https://journal.tinkoff.ru/retiree-fraud/" TargetMode="External"/><Relationship Id="rId5" Type="http://schemas.openxmlformats.org/officeDocument/2006/relationships/hyperlink" Target="https://t.me/cyberpolice_rus" TargetMode="External"/><Relationship Id="rId10" Type="http://schemas.openxmlformats.org/officeDocument/2006/relationships/hyperlink" Target="https://journal.tinkoff.ru/razvod-babushek/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mos.ru/news/item/70969073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0.21290FF0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s/ligainternet" TargetMode="External"/><Relationship Id="rId5" Type="http://schemas.openxmlformats.org/officeDocument/2006/relationships/hyperlink" Target="https://ligainternet.ru/" TargetMode="Externa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nki.ru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&#1084;&#1086;&#1080;&#1092;&#1080;&#1085;&#1072;&#1085;&#1089;&#1099;.&#1088;&#1092;/" TargetMode="External"/><Relationship Id="rId12" Type="http://schemas.openxmlformats.org/officeDocument/2006/relationships/hyperlink" Target="https://t.me/t_uchebnik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anki.ru/wikibank/?source=submenu_wikibank" TargetMode="External"/><Relationship Id="rId11" Type="http://schemas.openxmlformats.org/officeDocument/2006/relationships/hyperlink" Target="https://journal.tinkoff.ru/" TargetMode="External"/><Relationship Id="rId5" Type="http://schemas.openxmlformats.org/officeDocument/2006/relationships/hyperlink" Target="https://fincult.info/" TargetMode="External"/><Relationship Id="rId10" Type="http://schemas.openxmlformats.org/officeDocument/2006/relationships/hyperlink" Target="https://www.sravni.ru/mag/?showContentWidget=1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sravni.ru/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zapravazaemschikov.onf.ru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rkn.gov.ru/treatments/ask-question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inombudsman.ru/" TargetMode="External"/><Relationship Id="rId11" Type="http://schemas.openxmlformats.org/officeDocument/2006/relationships/hyperlink" Target="https://www.gosuslugi.ru/help/faq/fraud/23050" TargetMode="External"/><Relationship Id="rId5" Type="http://schemas.openxmlformats.org/officeDocument/2006/relationships/hyperlink" Target="https://cbr.ru/reception/" TargetMode="External"/><Relationship Id="rId10" Type="http://schemas.openxmlformats.org/officeDocument/2006/relationships/hyperlink" Target="https://4people.grfc.ru/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&#1084;&#1074;&#1076;.&#1088;&#1092;/mvd/structure1/Upravlenija/&#1091;&#1073;&#1082;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cyberpolice_rus/2416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t.me/cyberpolice_rus/2407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cyberpolice_rus/2404" TargetMode="External"/><Relationship Id="rId11" Type="http://schemas.openxmlformats.org/officeDocument/2006/relationships/hyperlink" Target="https://vk.com/wall-200144947_33789" TargetMode="External"/><Relationship Id="rId5" Type="http://schemas.openxmlformats.org/officeDocument/2006/relationships/hyperlink" Target="https://t.me/F_A_C_C_T/3381" TargetMode="External"/><Relationship Id="rId10" Type="http://schemas.openxmlformats.org/officeDocument/2006/relationships/hyperlink" Target="https://t.me/cyberpolice_rus/2426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ok.ru/group/70000001729857/topic/157031510463809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moshelovka.onf.ru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zapravazaemschikov.ru/links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zapravazaemschikov.ru/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5.png"/><Relationship Id="rId9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BA218F8-D4D7-AEF4-5336-5D9D9DCCB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4522573"/>
            <a:ext cx="8307898" cy="1281627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dirty="0" smtClean="0">
                <a:solidFill>
                  <a:srgbClr val="192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Мошенничество</a:t>
            </a:r>
            <a:br>
              <a:rPr lang="ru-RU" sz="4000" b="1" dirty="0" smtClean="0">
                <a:solidFill>
                  <a:srgbClr val="192D8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 smtClean="0">
                <a:solidFill>
                  <a:srgbClr val="192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Методы социальной инженерии</a:t>
            </a:r>
            <a:endParaRPr lang="ru-RU" sz="4000" b="1" dirty="0">
              <a:solidFill>
                <a:srgbClr val="192D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37FC61AD-7436-012B-BA6C-AE498580E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804199"/>
            <a:ext cx="10519954" cy="735937"/>
          </a:xfrm>
        </p:spPr>
        <p:txBody>
          <a:bodyPr>
            <a:normAutofit/>
          </a:bodyPr>
          <a:lstStyle/>
          <a:p>
            <a:pPr algn="l"/>
            <a:r>
              <a:rPr lang="ru-RU" b="1" i="1" dirty="0" smtClean="0">
                <a:solidFill>
                  <a:srgbClr val="192D8C"/>
                </a:solidFill>
              </a:rPr>
              <a:t>06 ноября 2024 г.</a:t>
            </a:r>
            <a:endParaRPr lang="ru-RU" b="1" i="1" dirty="0">
              <a:solidFill>
                <a:srgbClr val="192D8C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DDFAC-D6BD-B121-BBC8-90D50D581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137" y="503790"/>
            <a:ext cx="8612854" cy="46595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359" y="2479645"/>
            <a:ext cx="6217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92D8C"/>
                </a:solidFill>
              </a:rPr>
              <a:t>Академия финансовой культуры для неработающих пенсионеров ОАО «РЖД»</a:t>
            </a:r>
          </a:p>
        </p:txBody>
      </p:sp>
    </p:spTree>
    <p:extLst>
      <p:ext uri="{BB962C8B-B14F-4D97-AF65-F5344CB8AC3E}">
        <p14:creationId xmlns:p14="http://schemas.microsoft.com/office/powerpoint/2010/main" val="42447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F1BDD9A-857A-6B66-59F8-C8C60156B6E9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916D964-7C24-883D-7346-E6B8B188C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4" name="Рисунок 3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77C6A0E8-8AEE-EFF0-21F2-9B648218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06665"/>
            <a:ext cx="764471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авторе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18D0B2-A1A7-6E1C-52C1-2C9B0777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7955" y="4221204"/>
            <a:ext cx="2574045" cy="25148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074545-86AB-43ED-8435-8A8214B82FDD}"/>
              </a:ext>
            </a:extLst>
          </p:cNvPr>
          <p:cNvSpPr txBox="1"/>
          <p:nvPr/>
        </p:nvSpPr>
        <p:spPr>
          <a:xfrm>
            <a:off x="486033" y="2041109"/>
            <a:ext cx="8669542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Евгений Александрович </a:t>
            </a:r>
            <a:r>
              <a:rPr lang="ru-RU" b="1" dirty="0" smtClean="0"/>
              <a:t>Григорьев</a:t>
            </a:r>
          </a:p>
          <a:p>
            <a:pPr>
              <a:lnSpc>
                <a:spcPct val="150000"/>
              </a:lnSpc>
            </a:pPr>
            <a:endParaRPr lang="ru-RU" b="1" dirty="0"/>
          </a:p>
          <a:p>
            <a:r>
              <a:rPr lang="ru-RU" b="1" dirty="0"/>
              <a:t>Ведущий преподаватель по финансовой грамотности АНО «ИДПО МФЦ», эксперт </a:t>
            </a:r>
            <a:r>
              <a:rPr lang="ru-RU" b="1" dirty="0" smtClean="0"/>
              <a:t>АРФГ,</a:t>
            </a:r>
          </a:p>
          <a:p>
            <a:r>
              <a:rPr lang="ru-RU" b="1" dirty="0"/>
              <a:t>л</a:t>
            </a:r>
            <a:r>
              <a:rPr lang="ru-RU" b="1" dirty="0" smtClean="0"/>
              <a:t>ектор РОЗ</a:t>
            </a:r>
          </a:p>
          <a:p>
            <a:endParaRPr lang="en-US" b="1" dirty="0"/>
          </a:p>
          <a:p>
            <a:r>
              <a:rPr lang="ru-RU" b="1" dirty="0" smtClean="0"/>
              <a:t>Тел.: +7 </a:t>
            </a:r>
            <a:r>
              <a:rPr lang="ru-RU" b="1" dirty="0"/>
              <a:t>985 922 </a:t>
            </a:r>
            <a:r>
              <a:rPr lang="ru-RU" b="1" dirty="0" smtClean="0"/>
              <a:t>2867</a:t>
            </a:r>
          </a:p>
          <a:p>
            <a:r>
              <a:rPr lang="ru-RU" b="1" dirty="0" smtClean="0"/>
              <a:t>Эл. почта: </a:t>
            </a:r>
            <a:r>
              <a:rPr lang="en-US" b="1" dirty="0" smtClean="0">
                <a:hlinkClick r:id="rId5"/>
              </a:rPr>
              <a:t>evgenyg@educenter.ru</a:t>
            </a:r>
            <a:endParaRPr lang="en-US" b="1" dirty="0"/>
          </a:p>
          <a:p>
            <a:r>
              <a:rPr lang="ru-RU" b="1" dirty="0" smtClean="0"/>
              <a:t>Сайт: </a:t>
            </a:r>
            <a:r>
              <a:rPr lang="en-US" b="1" dirty="0" smtClean="0">
                <a:hlinkClick r:id="rId6"/>
              </a:rPr>
              <a:t>https</a:t>
            </a:r>
            <a:r>
              <a:rPr lang="en-US" b="1" dirty="0">
                <a:hlinkClick r:id="rId6"/>
              </a:rPr>
              <a:t>://</a:t>
            </a:r>
            <a:r>
              <a:rPr lang="en-US" b="1" dirty="0" smtClean="0">
                <a:hlinkClick r:id="rId6"/>
              </a:rPr>
              <a:t>www.educenter.ru/</a:t>
            </a:r>
            <a:endParaRPr lang="en-US" b="1" dirty="0"/>
          </a:p>
          <a:p>
            <a:pPr marL="457200" indent="-457200">
              <a:lnSpc>
                <a:spcPct val="150000"/>
              </a:lnSpc>
              <a:buAutoNum type="arabicPeriod"/>
            </a:pPr>
            <a:endParaRPr lang="ru-RU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8897" y="1946940"/>
            <a:ext cx="2449225" cy="2104264"/>
          </a:xfrm>
          <a:prstGeom prst="rect">
            <a:avLst/>
          </a:prstGeom>
          <a:ln>
            <a:solidFill>
              <a:srgbClr val="192D8C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2049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F1BDD9A-857A-6B66-59F8-C8C60156B6E9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916D964-7C24-883D-7346-E6B8B188C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4" name="Рисунок 3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77C6A0E8-8AEE-EFF0-21F2-9B648218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06665"/>
            <a:ext cx="764471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18D0B2-A1A7-6E1C-52C1-2C9B0777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167" y="4377814"/>
            <a:ext cx="2438833" cy="2382720"/>
          </a:xfrm>
          <a:prstGeom prst="rect">
            <a:avLst/>
          </a:prstGeom>
        </p:spPr>
      </p:pic>
      <p:sp>
        <p:nvSpPr>
          <p:cNvPr id="8" name="TextBox 19">
            <a:extLst>
              <a:ext uri="{FF2B5EF4-FFF2-40B4-BE49-F238E27FC236}">
                <a16:creationId xmlns:a16="http://schemas.microsoft.com/office/drawing/2014/main" id="{639359B1-3311-488A-BD62-13F7B94E23EE}"/>
              </a:ext>
            </a:extLst>
          </p:cNvPr>
          <p:cNvSpPr txBox="1"/>
          <p:nvPr/>
        </p:nvSpPr>
        <p:spPr>
          <a:xfrm>
            <a:off x="486033" y="1600027"/>
            <a:ext cx="11287956" cy="52629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ru-RU" b="1" dirty="0" smtClean="0"/>
              <a:t>Законодательство. Что такое мошенничество? </a:t>
            </a:r>
          </a:p>
          <a:p>
            <a:pPr marL="457200" indent="-457200">
              <a:buAutoNum type="arabicPeriod"/>
            </a:pPr>
            <a:endParaRPr lang="ru-RU" b="1" dirty="0" smtClean="0"/>
          </a:p>
          <a:p>
            <a:pPr marL="457200" indent="-457200">
              <a:buAutoNum type="arabicPeriod"/>
            </a:pPr>
            <a:r>
              <a:rPr lang="ru-RU" b="1" dirty="0" smtClean="0"/>
              <a:t>Виды мошенничеств. Психология жертв и мошенников.</a:t>
            </a:r>
            <a:endParaRPr lang="ru-RU" dirty="0" smtClean="0"/>
          </a:p>
          <a:p>
            <a:pPr marL="457200" indent="-457200">
              <a:buAutoNum type="arabicPeriod"/>
            </a:pPr>
            <a:endParaRPr lang="ru-RU" dirty="0" smtClean="0"/>
          </a:p>
          <a:p>
            <a:pPr marL="457200" indent="-457200">
              <a:buAutoNum type="arabicPeriod"/>
            </a:pPr>
            <a:r>
              <a:rPr lang="ru-RU" b="1" dirty="0" smtClean="0"/>
              <a:t>Социальная инженерия – что это такое? Цифровая среда </a:t>
            </a:r>
            <a:endParaRPr lang="ru-RU" dirty="0" smtClean="0"/>
          </a:p>
          <a:p>
            <a:pPr marL="457200" indent="-457200">
              <a:buAutoNum type="arabicPeriod"/>
            </a:pPr>
            <a:endParaRPr lang="ru-RU" dirty="0" smtClean="0"/>
          </a:p>
          <a:p>
            <a:pPr marL="457200" indent="-457200">
              <a:buAutoNum type="arabicPeriod"/>
            </a:pPr>
            <a:r>
              <a:rPr lang="ru-RU" b="1" dirty="0" smtClean="0"/>
              <a:t>Примеры и сценарии мошенничеств.</a:t>
            </a:r>
          </a:p>
          <a:p>
            <a:pPr marL="457200" indent="-457200">
              <a:buAutoNum type="arabicPeriod"/>
            </a:pPr>
            <a:endParaRPr lang="ru-RU" b="1" dirty="0" smtClean="0"/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FF0000"/>
                </a:solidFill>
              </a:rPr>
              <a:t>Профилактика и безопасное поведение в мире, где риски мошенничеств высоки. </a:t>
            </a:r>
          </a:p>
          <a:p>
            <a:pPr marL="342900" indent="-342900">
              <a:buAutoNum type="arabicPeriod" startAt="4"/>
            </a:pPr>
            <a:endParaRPr lang="ru-RU" b="1" dirty="0" smtClean="0"/>
          </a:p>
          <a:p>
            <a:r>
              <a:rPr lang="ru-RU" b="1" dirty="0" smtClean="0">
                <a:solidFill>
                  <a:srgbClr val="00B050"/>
                </a:solidFill>
              </a:rPr>
              <a:t>Полезные ссылки</a:t>
            </a:r>
          </a:p>
          <a:p>
            <a:endParaRPr lang="ru-RU" b="1" dirty="0">
              <a:solidFill>
                <a:srgbClr val="00B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Противодействие мошенническим практикам: </a:t>
            </a:r>
            <a:endParaRPr lang="ru-RU" b="1" dirty="0" smtClean="0"/>
          </a:p>
          <a:p>
            <a:r>
              <a:rPr lang="ru-RU" b="1" u="sng" dirty="0" smtClean="0">
                <a:hlinkClick r:id="rId5"/>
              </a:rPr>
              <a:t>https</a:t>
            </a:r>
            <a:r>
              <a:rPr lang="ru-RU" b="1" u="sng" dirty="0">
                <a:hlinkClick r:id="rId5"/>
              </a:rPr>
              <a:t>://www.cbr.ru/information_security/pmp</a:t>
            </a:r>
            <a:r>
              <a:rPr lang="ru-RU" b="1" u="sng" dirty="0" smtClean="0">
                <a:hlinkClick r:id="rId5"/>
              </a:rPr>
              <a:t>/</a:t>
            </a:r>
            <a:endParaRPr lang="ru-RU" b="1" u="sng" dirty="0" smtClean="0"/>
          </a:p>
          <a:p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/>
              <a:t>Виды </a:t>
            </a:r>
            <a:r>
              <a:rPr lang="ru-RU" b="1" dirty="0" smtClean="0"/>
              <a:t>автоподстав: </a:t>
            </a:r>
            <a:r>
              <a:rPr lang="ru-RU" b="1" u="sng" dirty="0">
                <a:hlinkClick r:id="rId6"/>
              </a:rPr>
              <a:t>https://t.me/obyasnayemrf/19053</a:t>
            </a:r>
            <a:endParaRPr lang="ru-RU" dirty="0"/>
          </a:p>
          <a:p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67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Законодательство. Что такое мошенничество?</a:t>
            </a:r>
            <a:endParaRPr lang="ru-RU" sz="18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Объект 3">
            <a:extLst>
              <a:ext uri="{FF2B5EF4-FFF2-40B4-BE49-F238E27FC236}">
                <a16:creationId xmlns:a16="http://schemas.microsoft.com/office/drawing/2014/main" id="{B5AEDA40-40D0-418A-93D9-FD44C67ACDC3}"/>
              </a:ext>
            </a:extLst>
          </p:cNvPr>
          <p:cNvSpPr txBox="1">
            <a:spLocks/>
          </p:cNvSpPr>
          <p:nvPr/>
        </p:nvSpPr>
        <p:spPr>
          <a:xfrm>
            <a:off x="1989777" y="1400690"/>
            <a:ext cx="8212444" cy="52014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2" spcCol="18000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b="1" dirty="0" smtClean="0"/>
              <a:t>Ст. 159 УК. Мошенничество</a:t>
            </a:r>
            <a:r>
              <a:rPr lang="ru-RU" sz="1600" b="1" dirty="0" smtClean="0">
                <a:solidFill>
                  <a:srgbClr val="C00000"/>
                </a:solidFill>
              </a:rPr>
              <a:t>*</a:t>
            </a:r>
            <a:r>
              <a:rPr lang="ru-RU" sz="1600" b="1" dirty="0" smtClean="0"/>
              <a:t> </a:t>
            </a:r>
            <a:r>
              <a:rPr lang="ru-RU" sz="1600" i="1" dirty="0" smtClean="0"/>
              <a:t>— хищение   </a:t>
            </a:r>
            <a:r>
              <a:rPr lang="ru-RU" sz="1600" dirty="0" smtClean="0"/>
              <a:t>чужого имущества или приобретение права на чужое имущество путем обмана или злоупотребления доверием</a:t>
            </a:r>
            <a:r>
              <a:rPr lang="ru-RU" sz="1600" dirty="0" smtClean="0">
                <a:solidFill>
                  <a:srgbClr val="C00000"/>
                </a:solidFill>
              </a:rPr>
              <a:t>*</a:t>
            </a:r>
          </a:p>
          <a:p>
            <a:pPr algn="just"/>
            <a:r>
              <a:rPr lang="ru-RU" sz="1600" u="sng" dirty="0" smtClean="0"/>
              <a:t>Выделяют: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1600" b="1" dirty="0" smtClean="0"/>
              <a:t>159.1</a:t>
            </a:r>
            <a:r>
              <a:rPr lang="ru-RU" sz="1600" dirty="0" smtClean="0"/>
              <a:t> </a:t>
            </a:r>
            <a:r>
              <a:rPr lang="ru-RU" sz="1600" b="1" dirty="0" smtClean="0"/>
              <a:t>Мошенничество в сфере кредитования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1600" b="1" dirty="0" smtClean="0"/>
              <a:t>159.2 Мошенничество в сфере выплат</a:t>
            </a:r>
            <a:endParaRPr lang="ru-RU" sz="160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1600" b="1" dirty="0" smtClean="0"/>
              <a:t>159.3</a:t>
            </a:r>
            <a:r>
              <a:rPr lang="ru-RU" sz="1600" dirty="0" smtClean="0"/>
              <a:t> </a:t>
            </a:r>
            <a:r>
              <a:rPr lang="ru-RU" sz="1600" b="1" dirty="0" smtClean="0"/>
              <a:t>Мошенничество с использованием эл. средств платежа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1600" b="1" dirty="0" smtClean="0"/>
              <a:t>159.5 Мошенничество в сфере страхования</a:t>
            </a:r>
          </a:p>
          <a:p>
            <a:pPr algn="just"/>
            <a:r>
              <a:rPr lang="ru-RU" sz="1600" dirty="0" smtClean="0"/>
              <a:t>Под </a:t>
            </a:r>
            <a:r>
              <a:rPr lang="ru-RU" sz="1600" b="1" dirty="0" smtClean="0"/>
              <a:t>Хищением (Прим. 1 ст. 158 УК)</a:t>
            </a:r>
            <a:r>
              <a:rPr lang="ru-RU" sz="1600" dirty="0" smtClean="0"/>
              <a:t> понимаются противоправные действия совершенные с корыстной целью безвозмездное изъятие и (или) обращение чужого имущества в пользу виновного или других лиц, причинившие ущерб собственнику или иному владельцу этого имущества</a:t>
            </a:r>
          </a:p>
          <a:p>
            <a:pPr algn="just"/>
            <a:r>
              <a:rPr lang="ru-RU" sz="1600" b="1" dirty="0" smtClean="0"/>
              <a:t>Ст. 3 ФЗ-161 О НПС Электронное средство платежа </a:t>
            </a:r>
            <a:r>
              <a:rPr lang="ru-RU" sz="1600" i="1" dirty="0" smtClean="0"/>
              <a:t>—</a:t>
            </a:r>
            <a:r>
              <a:rPr lang="ru-RU" sz="1600" dirty="0" smtClean="0"/>
              <a:t> средство и (или) способ, позволяющие клиенту оператора по переводу денежных средств составлять, удостоверять и передавать распоряжения в целях осуществления перевода денежных средств в рамках применяемых форм безналичных расчетов с использованием информационно-коммуникационных технологий, электронных носителей информации, в том числе платежных карт, а также иных технических устройств.</a:t>
            </a:r>
          </a:p>
          <a:p>
            <a:pPr algn="just"/>
            <a:endParaRPr lang="ru-RU" sz="1600" dirty="0" smtClean="0"/>
          </a:p>
          <a:p>
            <a:r>
              <a:rPr lang="ru-RU" sz="1600" b="1" dirty="0" smtClean="0">
                <a:solidFill>
                  <a:srgbClr val="C00000"/>
                </a:solidFill>
              </a:rPr>
              <a:t>* Постановление Верховного суда о мошенничестве </a:t>
            </a:r>
            <a:r>
              <a:rPr lang="en-US" sz="1600" b="1" dirty="0" smtClean="0">
                <a:hlinkClick r:id="rId5"/>
              </a:rPr>
              <a:t>https://base.garant.ru/71823288/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27904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Законодательство. Знание законов, которые помогут профилактики мошенничеств</a:t>
            </a:r>
            <a:endParaRPr lang="ru-RU" sz="18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TextBox 13">
            <a:extLst>
              <a:ext uri="{FF2B5EF4-FFF2-40B4-BE49-F238E27FC236}">
                <a16:creationId xmlns:a16="http://schemas.microsoft.com/office/drawing/2014/main" id="{B94C0300-D5A0-4B14-B67E-1EA11088476C}"/>
              </a:ext>
            </a:extLst>
          </p:cNvPr>
          <p:cNvSpPr txBox="1"/>
          <p:nvPr/>
        </p:nvSpPr>
        <p:spPr>
          <a:xfrm>
            <a:off x="867337" y="1450696"/>
            <a:ext cx="9961515" cy="46166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i="1" dirty="0" smtClean="0"/>
              <a:t>Закон </a:t>
            </a:r>
            <a:r>
              <a:rPr lang="ru-RU" sz="2000" i="1" dirty="0"/>
              <a:t>от 07.02.1992 N </a:t>
            </a:r>
            <a:r>
              <a:rPr lang="ru-RU" sz="2000" i="1" dirty="0" smtClean="0"/>
              <a:t>2300-1 «О </a:t>
            </a:r>
            <a:r>
              <a:rPr lang="ru-RU" sz="2000" i="1" dirty="0"/>
              <a:t>защите прав </a:t>
            </a:r>
            <a:r>
              <a:rPr lang="ru-RU" sz="2000" i="1" dirty="0" smtClean="0"/>
              <a:t>потребителей»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000" i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i="1" dirty="0"/>
              <a:t>Федеральный закон </a:t>
            </a:r>
            <a:r>
              <a:rPr lang="ru-RU" sz="2000" i="1" dirty="0" smtClean="0"/>
              <a:t>«О </a:t>
            </a:r>
            <a:r>
              <a:rPr lang="ru-RU" sz="2000" i="1" dirty="0"/>
              <a:t>персональных </a:t>
            </a:r>
            <a:r>
              <a:rPr lang="ru-RU" sz="2000" i="1" dirty="0" smtClean="0"/>
              <a:t>данных» </a:t>
            </a:r>
            <a:r>
              <a:rPr lang="ru-RU" sz="2000" i="1" dirty="0"/>
              <a:t>от 27.07.2006 N </a:t>
            </a:r>
            <a:r>
              <a:rPr lang="ru-RU" sz="2000" i="1" dirty="0" smtClean="0"/>
              <a:t>152-ФЗ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000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i="1" dirty="0" smtClean="0"/>
              <a:t>Федеральный </a:t>
            </a:r>
            <a:r>
              <a:rPr lang="ru-RU" sz="2000" i="1" dirty="0"/>
              <a:t>закон </a:t>
            </a:r>
            <a:r>
              <a:rPr lang="ru-RU" sz="2000" i="1" dirty="0" smtClean="0"/>
              <a:t>«Об </a:t>
            </a:r>
            <a:r>
              <a:rPr lang="ru-RU" sz="2000" i="1" dirty="0"/>
              <a:t>уполномоченном по правам потребителей финансовых </a:t>
            </a:r>
            <a:r>
              <a:rPr lang="ru-RU" sz="2000" i="1" dirty="0" smtClean="0"/>
              <a:t>услуг» </a:t>
            </a:r>
            <a:r>
              <a:rPr lang="ru-RU" sz="2000" i="1" dirty="0"/>
              <a:t>от 04.06.2018 N </a:t>
            </a:r>
            <a:r>
              <a:rPr lang="ru-RU" sz="2000" i="1" dirty="0" smtClean="0"/>
              <a:t>123-ФЗ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000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i="1" dirty="0"/>
              <a:t>Федеральный закон от 29.12.2022 N 572-ФЗ </a:t>
            </a:r>
            <a:r>
              <a:rPr lang="ru-RU" sz="2000" i="1" dirty="0" smtClean="0"/>
              <a:t>«Об </a:t>
            </a:r>
            <a:r>
              <a:rPr lang="ru-RU" sz="2000" i="1" dirty="0"/>
              <a:t>осуществлении идентификации и (или) аутентификации физических лиц с использованием биометрических персональных </a:t>
            </a:r>
            <a:r>
              <a:rPr lang="ru-RU" sz="2000" i="1" dirty="0" smtClean="0"/>
              <a:t>данных…»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000" i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i="1" dirty="0"/>
              <a:t>Федеральный закон </a:t>
            </a:r>
            <a:r>
              <a:rPr lang="ru-RU" sz="2000" i="1" dirty="0" smtClean="0"/>
              <a:t>«Об </a:t>
            </a:r>
            <a:r>
              <a:rPr lang="ru-RU" sz="2000" i="1" dirty="0"/>
              <a:t>электронной </a:t>
            </a:r>
            <a:r>
              <a:rPr lang="ru-RU" sz="2000" i="1" dirty="0" smtClean="0"/>
              <a:t>подписи» </a:t>
            </a:r>
            <a:r>
              <a:rPr lang="ru-RU" sz="2000" i="1" dirty="0"/>
              <a:t>от 06.04.2011 N </a:t>
            </a:r>
            <a:r>
              <a:rPr lang="ru-RU" sz="2000" i="1" dirty="0" smtClean="0"/>
              <a:t>63-ФЗ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000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i="1" dirty="0" smtClean="0"/>
              <a:t>Федеральный </a:t>
            </a:r>
            <a:r>
              <a:rPr lang="ru-RU" sz="2000" i="1" dirty="0"/>
              <a:t>закон </a:t>
            </a:r>
            <a:r>
              <a:rPr lang="ru-RU" sz="2000" i="1" dirty="0" smtClean="0"/>
              <a:t>«Об </a:t>
            </a:r>
            <a:r>
              <a:rPr lang="ru-RU" sz="2000" i="1" dirty="0"/>
              <a:t>информации, информационных технологиях и о защите </a:t>
            </a:r>
            <a:r>
              <a:rPr lang="ru-RU" sz="2000" i="1" dirty="0" smtClean="0"/>
              <a:t>информации» </a:t>
            </a:r>
            <a:r>
              <a:rPr lang="ru-RU" sz="2000" i="1" dirty="0"/>
              <a:t>от 27.07.2006 N </a:t>
            </a:r>
            <a:r>
              <a:rPr lang="ru-RU" sz="2000" i="1" dirty="0" smtClean="0"/>
              <a:t>149-ФЗ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394215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мошенничеств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020" y="1784694"/>
            <a:ext cx="10253958" cy="40712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6791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Психология </a:t>
            </a:r>
            <a:r>
              <a:rPr lang="ru-RU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жертв и </a:t>
            </a:r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мошенников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49801" y="1173164"/>
            <a:ext cx="8117748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b="1" dirty="0" smtClean="0">
                <a:solidFill>
                  <a:srgbClr val="C00000"/>
                </a:solidFill>
              </a:rPr>
              <a:t>Кибермошенничество</a:t>
            </a:r>
            <a:r>
              <a:rPr lang="ru-RU" b="1" dirty="0">
                <a:solidFill>
                  <a:srgbClr val="C00000"/>
                </a:solidFill>
              </a:rPr>
              <a:t>. Портрет пострадавшего. Банк России. 2023 г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lnSpc>
                <a:spcPts val="1600"/>
              </a:lnSpc>
            </a:pPr>
            <a:r>
              <a:rPr lang="en-US" b="1" dirty="0" smtClean="0">
                <a:hlinkClick r:id="rId5"/>
              </a:rPr>
              <a:t>https</a:t>
            </a:r>
            <a:r>
              <a:rPr lang="en-US" b="1" dirty="0">
                <a:hlinkClick r:id="rId5"/>
              </a:rPr>
              <a:t>://cbr.ru/statistics/information_security/cyber_portrait</a:t>
            </a:r>
            <a:r>
              <a:rPr lang="en-US" b="1" dirty="0" smtClean="0">
                <a:hlinkClick r:id="rId5"/>
              </a:rPr>
              <a:t>/</a:t>
            </a:r>
            <a:endParaRPr lang="ru-RU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92" y="1816682"/>
            <a:ext cx="6477149" cy="47943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0641" y="3525831"/>
            <a:ext cx="4870527" cy="99389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7831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Психология </a:t>
            </a:r>
            <a:r>
              <a:rPr lang="ru-RU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жертв и </a:t>
            </a:r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мошенников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5685" y="1299422"/>
            <a:ext cx="8117748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b="1" dirty="0" smtClean="0">
                <a:solidFill>
                  <a:srgbClr val="C00000"/>
                </a:solidFill>
              </a:rPr>
              <a:t>Кибермошенничество</a:t>
            </a:r>
            <a:r>
              <a:rPr lang="ru-RU" b="1" dirty="0">
                <a:solidFill>
                  <a:srgbClr val="C00000"/>
                </a:solidFill>
              </a:rPr>
              <a:t>. Портрет пострадавшего. Банк России. 2023 г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lnSpc>
                <a:spcPts val="1600"/>
              </a:lnSpc>
            </a:pPr>
            <a:r>
              <a:rPr lang="en-US" b="1" dirty="0" smtClean="0">
                <a:hlinkClick r:id="rId5"/>
              </a:rPr>
              <a:t>https</a:t>
            </a:r>
            <a:r>
              <a:rPr lang="en-US" b="1" dirty="0">
                <a:hlinkClick r:id="rId5"/>
              </a:rPr>
              <a:t>://cbr.ru/statistics/information_security/cyber_portrait</a:t>
            </a:r>
            <a:r>
              <a:rPr lang="en-US" b="1" dirty="0" smtClean="0">
                <a:hlinkClick r:id="rId5"/>
              </a:rPr>
              <a:t>/</a:t>
            </a:r>
            <a:endParaRPr lang="ru-RU" b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6954" y="2110692"/>
            <a:ext cx="7741689" cy="433144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83867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Психология </a:t>
            </a:r>
            <a:r>
              <a:rPr lang="ru-RU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жертв и </a:t>
            </a:r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мошенников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32" y="1350182"/>
            <a:ext cx="5389692" cy="523509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0" name="Прямоугольник 9"/>
          <p:cNvSpPr/>
          <p:nvPr/>
        </p:nvSpPr>
        <p:spPr>
          <a:xfrm>
            <a:off x="6576089" y="1525089"/>
            <a:ext cx="4337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Какие бывают ловушки мышления?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2821" y="2270634"/>
            <a:ext cx="5939802" cy="380091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2975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Психология </a:t>
            </a:r>
            <a:r>
              <a:rPr lang="ru-RU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жертв и </a:t>
            </a:r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мошенников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109" y="2667721"/>
            <a:ext cx="5368512" cy="29907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0595" y="2667721"/>
            <a:ext cx="4046560" cy="30275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148071" y="1658754"/>
            <a:ext cx="6143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На чем чаще всего спекулируют мошенники?</a:t>
            </a:r>
          </a:p>
        </p:txBody>
      </p:sp>
    </p:spTree>
    <p:extLst>
      <p:ext uri="{BB962C8B-B14F-4D97-AF65-F5344CB8AC3E}">
        <p14:creationId xmlns:p14="http://schemas.microsoft.com/office/powerpoint/2010/main" val="415962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Психология </a:t>
            </a:r>
            <a:r>
              <a:rPr lang="ru-RU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жертв и </a:t>
            </a:r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мошенников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32" y="1663721"/>
            <a:ext cx="6179005" cy="44503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6741105" y="1325180"/>
            <a:ext cx="5334511" cy="685059"/>
          </a:xfrm>
          <a:prstGeom prst="rect">
            <a:avLst/>
          </a:prstGeom>
          <a:ln>
            <a:solidFill>
              <a:srgbClr val="192D8C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</a:rPr>
              <a:t>Как быстро вычислить, что перед Вами мошенник </a:t>
            </a:r>
            <a:r>
              <a:rPr lang="ru-RU" b="1" dirty="0">
                <a:hlinkClick r:id="rId6"/>
              </a:rPr>
              <a:t>https://t.me/fincult_info/2111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41105" y="2065736"/>
            <a:ext cx="5334511" cy="68505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</a:rPr>
              <a:t>Популярные уловки мошенников </a:t>
            </a:r>
            <a:r>
              <a:rPr lang="ru-RU" b="1" dirty="0">
                <a:hlinkClick r:id="rId7"/>
              </a:rPr>
              <a:t>https://t.me/ligainternet/6010</a:t>
            </a:r>
            <a:endParaRPr lang="ru-RU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0875" y="2806292"/>
            <a:ext cx="4685438" cy="3593763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63005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инженерия – что это такое?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8160" y="1311529"/>
            <a:ext cx="6283632" cy="2236259"/>
          </a:xfrm>
          <a:prstGeom prst="rect">
            <a:avLst/>
          </a:prstGeom>
          <a:ln>
            <a:solidFill>
              <a:srgbClr val="192D8C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647084" y="3584856"/>
            <a:ext cx="1089782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C00000"/>
                </a:solidFill>
              </a:rPr>
              <a:t>Кибрарий: </a:t>
            </a:r>
            <a:r>
              <a:rPr lang="en-US" b="1" dirty="0" smtClean="0">
                <a:hlinkClick r:id="rId6"/>
              </a:rPr>
              <a:t>https</a:t>
            </a:r>
            <a:r>
              <a:rPr lang="en-US" b="1" dirty="0">
                <a:hlinkClick r:id="rId6"/>
              </a:rPr>
              <a:t>://</a:t>
            </a:r>
            <a:r>
              <a:rPr lang="en-US" b="1" dirty="0" smtClean="0">
                <a:hlinkClick r:id="rId6"/>
              </a:rPr>
              <a:t>www.sberbank.ru/ru/person/kibrary/vocabulary/socialnaya_inzheneriya</a:t>
            </a: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C00000"/>
                </a:solidFill>
              </a:rPr>
              <a:t>Журнал «Т – Ж»: </a:t>
            </a:r>
            <a:r>
              <a:rPr lang="en-US" b="1" dirty="0" smtClean="0">
                <a:hlinkClick r:id="rId7"/>
              </a:rPr>
              <a:t>https</a:t>
            </a:r>
            <a:r>
              <a:rPr lang="en-US" b="1" dirty="0">
                <a:hlinkClick r:id="rId7"/>
              </a:rPr>
              <a:t>://journal.tinkoff.ru/social-engineering</a:t>
            </a:r>
            <a:r>
              <a:rPr lang="en-US" b="1" dirty="0" smtClean="0">
                <a:hlinkClick r:id="rId7"/>
              </a:rPr>
              <a:t>/</a:t>
            </a: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C00000"/>
                </a:solidFill>
              </a:rPr>
              <a:t>Касперский: </a:t>
            </a:r>
            <a:r>
              <a:rPr lang="en-US" b="1" dirty="0" smtClean="0">
                <a:hlinkClick r:id="rId8"/>
              </a:rPr>
              <a:t>https</a:t>
            </a:r>
            <a:r>
              <a:rPr lang="en-US" b="1" dirty="0">
                <a:hlinkClick r:id="rId8"/>
              </a:rPr>
              <a:t>://</a:t>
            </a:r>
            <a:r>
              <a:rPr lang="en-US" b="1" dirty="0" smtClean="0">
                <a:hlinkClick r:id="rId8"/>
              </a:rPr>
              <a:t>www.kaspersky.ru/resource-center/definitions/what-is-social-engineering</a:t>
            </a: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C00000"/>
                </a:solidFill>
              </a:rPr>
              <a:t>Фин. культура: </a:t>
            </a:r>
            <a:r>
              <a:rPr lang="en-US" b="1" dirty="0" smtClean="0">
                <a:hlinkClick r:id="rId9"/>
              </a:rPr>
              <a:t>https</a:t>
            </a:r>
            <a:r>
              <a:rPr lang="en-US" b="1" dirty="0">
                <a:hlinkClick r:id="rId9"/>
              </a:rPr>
              <a:t>://fincult.info/article/sotsialnaya-inzheneriya-pochemu-lyudi-sami-otdayut-moshennikam-dengi</a:t>
            </a:r>
            <a:r>
              <a:rPr lang="en-US" b="1" dirty="0" smtClean="0">
                <a:hlinkClick r:id="rId9"/>
              </a:rPr>
              <a:t>/</a:t>
            </a:r>
            <a:endParaRPr lang="ru-RU" b="1" dirty="0"/>
          </a:p>
          <a:p>
            <a:endParaRPr lang="ru-RU" dirty="0" smtClean="0"/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Презентация </a:t>
            </a:r>
            <a:r>
              <a:rPr lang="ru-RU" b="1" dirty="0" smtClean="0">
                <a:solidFill>
                  <a:srgbClr val="C00000"/>
                </a:solidFill>
              </a:rPr>
              <a:t>АРФГ </a:t>
            </a:r>
            <a:r>
              <a:rPr lang="en-US" b="1" dirty="0">
                <a:hlinkClick r:id="rId10"/>
              </a:rPr>
              <a:t>https://</a:t>
            </a:r>
            <a:r>
              <a:rPr lang="en-US" b="1" dirty="0" smtClean="0">
                <a:hlinkClick r:id="rId10"/>
              </a:rPr>
              <a:t>fincubator.ru/upload/iblock/db9/9d85r435u1pl9i74mrnkqp3d79e2s2wz.pdf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3066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Цифровая среда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0824" y="1515045"/>
            <a:ext cx="8890350" cy="3901411"/>
          </a:xfrm>
          <a:prstGeom prst="rect">
            <a:avLst/>
          </a:prstGeom>
          <a:ln w="28575">
            <a:solidFill>
              <a:srgbClr val="192D8C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347386" y="5679200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ru-RU" b="1" dirty="0">
                <a:solidFill>
                  <a:srgbClr val="C00000"/>
                </a:solidFill>
              </a:rPr>
              <a:t>Что делать если украли </a:t>
            </a:r>
            <a:r>
              <a:rPr lang="ru-RU" b="1" dirty="0" smtClean="0">
                <a:solidFill>
                  <a:srgbClr val="C00000"/>
                </a:solidFill>
              </a:rPr>
              <a:t>телефон </a:t>
            </a:r>
            <a:r>
              <a:rPr lang="ru-RU" b="1" dirty="0">
                <a:solidFill>
                  <a:srgbClr val="C00000"/>
                </a:solidFill>
                <a:hlinkClick r:id="rId6"/>
              </a:rPr>
              <a:t>https://t.me/dnevnikyurist/1886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46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и сценарии мошенничеств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408" y="1537907"/>
            <a:ext cx="8345984" cy="47498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TextBox 10"/>
          <p:cNvSpPr txBox="1"/>
          <p:nvPr/>
        </p:nvSpPr>
        <p:spPr>
          <a:xfrm>
            <a:off x="8800834" y="2481652"/>
            <a:ext cx="3036953" cy="2862322"/>
          </a:xfrm>
          <a:prstGeom prst="rect">
            <a:avLst/>
          </a:prstGeom>
          <a:noFill/>
          <a:ln>
            <a:solidFill>
              <a:srgbClr val="192D8C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00000"/>
                </a:solidFill>
              </a:rPr>
              <a:t>QR – </a:t>
            </a:r>
            <a:r>
              <a:rPr lang="ru-RU" b="1" dirty="0">
                <a:solidFill>
                  <a:srgbClr val="C00000"/>
                </a:solidFill>
              </a:rPr>
              <a:t>коды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C00000"/>
                </a:solidFill>
              </a:rPr>
              <a:t>Фотографии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C00000"/>
                </a:solidFill>
              </a:rPr>
              <a:t>Поддельные приложения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C00000"/>
                </a:solidFill>
              </a:rPr>
              <a:t>Вредоносное ПО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C00000"/>
                </a:solidFill>
              </a:rPr>
              <a:t>Ссылки вредоносные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63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</a:t>
            </a:r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сценарии мошенничеств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420386" y="3287829"/>
            <a:ext cx="4293660" cy="127778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</a:rPr>
              <a:t>Насчитали более 150 видов сценариев </a:t>
            </a:r>
            <a:r>
              <a:rPr lang="ru-RU" b="1" dirty="0" smtClean="0">
                <a:solidFill>
                  <a:srgbClr val="C00000"/>
                </a:solidFill>
              </a:rPr>
              <a:t>мошенничеств                      </a:t>
            </a:r>
            <a:r>
              <a:rPr lang="ru-RU" b="1" dirty="0">
                <a:solidFill>
                  <a:srgbClr val="C00000"/>
                </a:solidFill>
                <a:hlinkClick r:id="rId5"/>
              </a:rPr>
              <a:t>https://</a:t>
            </a:r>
            <a:r>
              <a:rPr lang="ru-RU" b="1" dirty="0" smtClean="0">
                <a:solidFill>
                  <a:srgbClr val="C00000"/>
                </a:solidFill>
                <a:hlinkClick r:id="rId5"/>
              </a:rPr>
              <a:t>ria.ru/20241025/mvd-1979989302.html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02421" y="2782951"/>
            <a:ext cx="10273717" cy="367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032" y="1466952"/>
            <a:ext cx="6737806" cy="48528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5199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</a:t>
            </a:r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сценарии мошенничеств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57074" y="1182386"/>
            <a:ext cx="10477849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C00000"/>
                </a:solidFill>
              </a:rPr>
              <a:t>Более </a:t>
            </a:r>
            <a:r>
              <a:rPr lang="ru-RU" b="1" dirty="0">
                <a:solidFill>
                  <a:srgbClr val="C00000"/>
                </a:solidFill>
              </a:rPr>
              <a:t>60% опрошенных россиян столкнулись с разными видами </a:t>
            </a:r>
            <a:r>
              <a:rPr lang="ru-RU" b="1" dirty="0" smtClean="0">
                <a:solidFill>
                  <a:srgbClr val="C00000"/>
                </a:solidFill>
              </a:rPr>
              <a:t>кибермошенничества </a:t>
            </a:r>
            <a:r>
              <a:rPr lang="ru-RU" b="1" dirty="0">
                <a:solidFill>
                  <a:srgbClr val="C00000"/>
                </a:solidFill>
                <a:hlinkClick r:id="rId5"/>
              </a:rPr>
              <a:t>https://iz.ru/1779820/2024-10-25/bolee-60-oprosennyh-rossian-stolknulis-s-raznymi-vidami-kibermosennicestva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02421" y="2782951"/>
            <a:ext cx="10273717" cy="367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6762" y="2394541"/>
            <a:ext cx="8850393" cy="339060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0326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</a:t>
            </a:r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сценарии мошенничеств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061206" y="1356125"/>
            <a:ext cx="10273717" cy="663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</a:rPr>
              <a:t>Мошеннические схемы, которые применяют </a:t>
            </a:r>
            <a:r>
              <a:rPr lang="ru-RU" b="1" dirty="0" smtClean="0">
                <a:solidFill>
                  <a:srgbClr val="C00000"/>
                </a:solidFill>
              </a:rPr>
              <a:t>кол-центры </a:t>
            </a:r>
            <a:r>
              <a:rPr lang="ru-RU" b="1" dirty="0">
                <a:solidFill>
                  <a:srgbClr val="C00000"/>
                </a:solidFill>
                <a:hlinkClick r:id="rId5"/>
              </a:rPr>
              <a:t>https://t.me/cyberpolice_rus/2289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8967" y="2198083"/>
            <a:ext cx="4135827" cy="4265283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57591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и сценарии мошенничеств. Фишинг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86032" y="2006312"/>
            <a:ext cx="11529118" cy="42780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dirty="0">
                <a:solidFill>
                  <a:srgbClr val="C00000"/>
                </a:solidFill>
              </a:rPr>
              <a:t>Что такое фишинг и как его </a:t>
            </a:r>
            <a:r>
              <a:rPr lang="ru-RU" sz="2500" b="1" dirty="0" smtClean="0">
                <a:solidFill>
                  <a:srgbClr val="C00000"/>
                </a:solidFill>
              </a:rPr>
              <a:t>распознать:</a:t>
            </a:r>
          </a:p>
          <a:p>
            <a:endParaRPr lang="ru-RU" sz="2500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C00000"/>
                </a:solidFill>
                <a:hlinkClick r:id="rId5"/>
              </a:rPr>
              <a:t>https://journal.tinkoff.ru/phishing</a:t>
            </a:r>
            <a:r>
              <a:rPr lang="en-US" sz="2400" b="1" dirty="0" smtClean="0">
                <a:solidFill>
                  <a:srgbClr val="C00000"/>
                </a:solidFill>
                <a:hlinkClick r:id="rId5"/>
              </a:rPr>
              <a:t>/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C00000"/>
                </a:solidFill>
                <a:hlinkClick r:id="rId6"/>
              </a:rPr>
              <a:t>https://</a:t>
            </a:r>
            <a:r>
              <a:rPr lang="en-US" sz="2400" b="1" dirty="0" smtClean="0">
                <a:solidFill>
                  <a:srgbClr val="C00000"/>
                </a:solidFill>
                <a:hlinkClick r:id="rId6"/>
              </a:rPr>
              <a:t>www.sberbank.ru/ru/person/kibrary/vocabulary/fishing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C00000"/>
                </a:solidFill>
                <a:hlinkClick r:id="rId7"/>
              </a:rPr>
              <a:t>https://fincult.info/article/fishing-chto-eto-takoe-i-kak-ot-nego-zashchititsya</a:t>
            </a:r>
            <a:r>
              <a:rPr lang="en-US" sz="2400" b="1" dirty="0" smtClean="0">
                <a:solidFill>
                  <a:srgbClr val="C00000"/>
                </a:solidFill>
                <a:hlinkClick r:id="rId7"/>
              </a:rPr>
              <a:t>/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C00000"/>
                </a:solidFill>
                <a:hlinkClick r:id="rId8"/>
              </a:rPr>
              <a:t>https://trends.rbc.ru/trends/industry/602e9fe79a7947a4bd611504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</a:p>
          <a:p>
            <a:endParaRPr lang="ru-RU" b="1" dirty="0" smtClean="0">
              <a:solidFill>
                <a:srgbClr val="000000"/>
              </a:solidFill>
            </a:endParaRPr>
          </a:p>
          <a:p>
            <a:endParaRPr lang="ru-RU" b="1" dirty="0" smtClean="0">
              <a:solidFill>
                <a:srgbClr val="000000"/>
              </a:solidFill>
            </a:endParaRPr>
          </a:p>
          <a:p>
            <a:endParaRPr lang="ru-RU" b="1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649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и сценарии мошенничеств. Фишинг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440" y="2016649"/>
            <a:ext cx="10210800" cy="380486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5397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и сценарии мошенничеств. Фишинг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6888" y="1343877"/>
            <a:ext cx="8827604" cy="49530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3874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и сценарии мошенничеств. Фишинг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0151" y="1298757"/>
            <a:ext cx="11111696" cy="49398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500" b="1" dirty="0">
                <a:solidFill>
                  <a:srgbClr val="C00000"/>
                </a:solidFill>
              </a:rPr>
              <a:t>Если в адресной строке браузера после </a:t>
            </a:r>
            <a:r>
              <a:rPr lang="ru-RU" sz="4500" b="1" dirty="0">
                <a:solidFill>
                  <a:srgbClr val="00B050"/>
                </a:solidFill>
              </a:rPr>
              <a:t>зеленого замочка </a:t>
            </a:r>
            <a:r>
              <a:rPr lang="ru-RU" sz="4500" b="1" dirty="0">
                <a:solidFill>
                  <a:srgbClr val="C00000"/>
                </a:solidFill>
              </a:rPr>
              <a:t>следует адрес сайта </a:t>
            </a:r>
            <a:r>
              <a:rPr lang="en-US" sz="4500" b="1" dirty="0" smtClean="0">
                <a:solidFill>
                  <a:srgbClr val="C00000"/>
                </a:solidFill>
                <a:hlinkClick r:id="rId5"/>
              </a:rPr>
              <a:t>httpS</a:t>
            </a:r>
            <a:r>
              <a:rPr lang="en-US" sz="4500" b="1" dirty="0">
                <a:solidFill>
                  <a:srgbClr val="C00000"/>
                </a:solidFill>
                <a:hlinkClick r:id="rId5"/>
              </a:rPr>
              <a:t>:</a:t>
            </a:r>
            <a:r>
              <a:rPr lang="ru-RU" sz="4500" b="1" dirty="0">
                <a:solidFill>
                  <a:srgbClr val="C00000"/>
                </a:solidFill>
                <a:hlinkClick r:id="rId5"/>
              </a:rPr>
              <a:t>//</a:t>
            </a:r>
            <a:r>
              <a:rPr lang="en-US" sz="4500" b="1" dirty="0" smtClean="0">
                <a:solidFill>
                  <a:srgbClr val="C00000"/>
                </a:solidFill>
                <a:hlinkClick r:id="rId5"/>
              </a:rPr>
              <a:t>vtb.ru</a:t>
            </a:r>
            <a:endParaRPr lang="ru-RU" sz="4500" b="1" dirty="0" smtClean="0">
              <a:solidFill>
                <a:srgbClr val="C00000"/>
              </a:solidFill>
            </a:endParaRPr>
          </a:p>
          <a:p>
            <a:pPr algn="ctr"/>
            <a:endParaRPr lang="ru-RU" sz="45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500" b="1" dirty="0" smtClean="0">
                <a:solidFill>
                  <a:schemeClr val="tx1"/>
                </a:solidFill>
              </a:rPr>
              <a:t>Сайт официальный</a:t>
            </a:r>
            <a:r>
              <a:rPr lang="ru-RU" sz="4500" b="1" dirty="0" smtClean="0">
                <a:solidFill>
                  <a:schemeClr val="tx1"/>
                </a:solidFill>
              </a:rPr>
              <a:t>? </a:t>
            </a:r>
          </a:p>
          <a:p>
            <a:pPr algn="ctr"/>
            <a:r>
              <a:rPr lang="ru-RU" sz="4500" b="1" dirty="0" smtClean="0">
                <a:solidFill>
                  <a:schemeClr val="tx1"/>
                </a:solidFill>
              </a:rPr>
              <a:t>Ответ: </a:t>
            </a:r>
            <a:r>
              <a:rPr lang="ru-RU" sz="4500" b="1" dirty="0" smtClean="0">
                <a:solidFill>
                  <a:srgbClr val="FF0000"/>
                </a:solidFill>
              </a:rPr>
              <a:t>НЕТ, так как в </a:t>
            </a:r>
            <a:r>
              <a:rPr lang="ru-RU" sz="4500" b="1" dirty="0" err="1" smtClean="0">
                <a:solidFill>
                  <a:srgbClr val="FF0000"/>
                </a:solidFill>
              </a:rPr>
              <a:t>постояной</a:t>
            </a:r>
            <a:r>
              <a:rPr lang="ru-RU" sz="4500" b="1" dirty="0" smtClean="0">
                <a:solidFill>
                  <a:srgbClr val="FF0000"/>
                </a:solidFill>
              </a:rPr>
              <a:t> части адреса есть </a:t>
            </a:r>
            <a:r>
              <a:rPr lang="ru-RU" sz="4500" b="1" dirty="0" smtClean="0">
                <a:solidFill>
                  <a:srgbClr val="FF0000"/>
                </a:solidFill>
              </a:rPr>
              <a:t>заглавная «</a:t>
            </a:r>
            <a:r>
              <a:rPr lang="en-US" sz="4500" b="1" dirty="0" smtClean="0">
                <a:solidFill>
                  <a:srgbClr val="FF0000"/>
                </a:solidFill>
              </a:rPr>
              <a:t>S</a:t>
            </a:r>
            <a:r>
              <a:rPr lang="ru-RU" sz="4500" b="1" dirty="0" smtClean="0">
                <a:solidFill>
                  <a:srgbClr val="FF0000"/>
                </a:solidFill>
              </a:rPr>
              <a:t>»</a:t>
            </a:r>
            <a:r>
              <a:rPr lang="ru-RU" sz="4500" b="1" dirty="0" smtClean="0">
                <a:solidFill>
                  <a:srgbClr val="FF0000"/>
                </a:solidFill>
              </a:rPr>
              <a:t> </a:t>
            </a:r>
            <a:endParaRPr lang="en-US" sz="4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10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</a:t>
            </a:r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сценарии </a:t>
            </a:r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мошенничеств. Фишинг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751" y="2003697"/>
            <a:ext cx="4030014" cy="443761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1213650" y="1274890"/>
            <a:ext cx="94460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«Антифишинг» отчитался о работе в третьем </a:t>
            </a:r>
            <a:r>
              <a:rPr lang="ru-RU" b="1" dirty="0" smtClean="0">
                <a:solidFill>
                  <a:srgbClr val="C00000"/>
                </a:solidFill>
              </a:rPr>
              <a:t>квартале </a:t>
            </a:r>
            <a:r>
              <a:rPr lang="en-US" b="1" dirty="0" smtClean="0">
                <a:solidFill>
                  <a:srgbClr val="C00000"/>
                </a:solidFill>
                <a:hlinkClick r:id="rId6"/>
              </a:rPr>
              <a:t>https</a:t>
            </a:r>
            <a:r>
              <a:rPr lang="en-US" b="1" dirty="0">
                <a:solidFill>
                  <a:srgbClr val="C00000"/>
                </a:solidFill>
                <a:hlinkClick r:id="rId6"/>
              </a:rPr>
              <a:t>://t.me/rspectr/9395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5743" y="2262745"/>
            <a:ext cx="4046216" cy="384126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7110" y="3643281"/>
            <a:ext cx="4395050" cy="169264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1512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</a:t>
            </a:r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сценарии </a:t>
            </a:r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мошенничеств. Дипфейк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54931" y="1232288"/>
            <a:ext cx="70821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Число атак с использованием дипфейков выросло в 24 г. </a:t>
            </a:r>
            <a:r>
              <a:rPr lang="ru-RU" b="1" dirty="0">
                <a:solidFill>
                  <a:srgbClr val="C00000"/>
                </a:solidFill>
                <a:hlinkClick r:id="rId5"/>
              </a:rPr>
              <a:t>https://</a:t>
            </a:r>
            <a:r>
              <a:rPr lang="ru-RU" b="1" dirty="0" smtClean="0">
                <a:solidFill>
                  <a:srgbClr val="C00000"/>
                </a:solidFill>
                <a:hlinkClick r:id="rId5"/>
              </a:rPr>
              <a:t>www.kommersant.ru/doc/7215286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C00000"/>
                </a:solidFill>
              </a:rPr>
              <a:t>Голос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C00000"/>
                </a:solidFill>
              </a:rPr>
              <a:t>В</a:t>
            </a:r>
            <a:r>
              <a:rPr lang="ru-RU" b="1" dirty="0" smtClean="0">
                <a:solidFill>
                  <a:srgbClr val="C00000"/>
                </a:solidFill>
              </a:rPr>
              <a:t>идео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692" y="2653076"/>
            <a:ext cx="5552752" cy="341632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6284167" y="2653076"/>
            <a:ext cx="5602146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Мошенники обманывают людей с помощью </a:t>
            </a:r>
            <a:r>
              <a:rPr lang="ru-RU" b="1" dirty="0" smtClean="0">
                <a:solidFill>
                  <a:srgbClr val="C00000"/>
                </a:solidFill>
              </a:rPr>
              <a:t>дипфейков</a:t>
            </a:r>
          </a:p>
          <a:p>
            <a:pPr algn="ctr"/>
            <a:r>
              <a:rPr lang="en-US" b="1" dirty="0">
                <a:solidFill>
                  <a:srgbClr val="C00000"/>
                </a:solidFill>
                <a:hlinkClick r:id="rId7"/>
              </a:rPr>
              <a:t>https://cbr.ru/information_security/pmp/15082024</a:t>
            </a:r>
            <a:r>
              <a:rPr lang="en-US" b="1" dirty="0" smtClean="0">
                <a:solidFill>
                  <a:srgbClr val="C00000"/>
                </a:solidFill>
                <a:hlinkClick r:id="rId7"/>
              </a:rPr>
              <a:t>/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00000"/>
                </a:solidFill>
                <a:hlinkClick r:id="rId8"/>
              </a:rPr>
              <a:t>https://</a:t>
            </a:r>
            <a:r>
              <a:rPr lang="en-US" b="1" dirty="0" smtClean="0">
                <a:solidFill>
                  <a:srgbClr val="C00000"/>
                </a:solidFill>
                <a:hlinkClick r:id="rId8"/>
              </a:rPr>
              <a:t>www.sberbank.ru/ru/person/kibrary/articles/deepfake-kak-raspoznat-i-kak-zashchititsya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00000"/>
                </a:solidFill>
                <a:hlinkClick r:id="rId9"/>
              </a:rPr>
              <a:t>https://journal.tinkoff.ru/deepfake</a:t>
            </a:r>
            <a:r>
              <a:rPr lang="en-US" b="1" dirty="0" smtClean="0">
                <a:solidFill>
                  <a:srgbClr val="C00000"/>
                </a:solidFill>
                <a:hlinkClick r:id="rId9"/>
              </a:rPr>
              <a:t>/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00000"/>
                </a:solidFill>
                <a:hlinkClick r:id="rId10"/>
              </a:rPr>
              <a:t>https://</a:t>
            </a:r>
            <a:r>
              <a:rPr lang="en-US" b="1" dirty="0" smtClean="0">
                <a:solidFill>
                  <a:srgbClr val="C00000"/>
                </a:solidFill>
                <a:hlinkClick r:id="rId10"/>
              </a:rPr>
              <a:t>www.kaspersky.ru/resource-center/threats/protect-yourself-from-deep-fake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49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</a:t>
            </a:r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сценарии </a:t>
            </a:r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мошенничеств. Дипфейк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061011" y="1243863"/>
            <a:ext cx="10069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Под видео друга: мошенники стали подделывать «кружочки» в Telegram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hlinkClick r:id="rId5"/>
              </a:rPr>
              <a:t>https://</a:t>
            </a:r>
            <a:r>
              <a:rPr lang="en-US" sz="2000" b="1" dirty="0" smtClean="0">
                <a:solidFill>
                  <a:srgbClr val="C00000"/>
                </a:solidFill>
                <a:hlinkClick r:id="rId5"/>
              </a:rPr>
              <a:t>iz.ru/1661846/mariia-frolova/pod-video-druga-moshenniki-stali-poddelyvat-kruzhochki-v-telegram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5849" y="2279574"/>
            <a:ext cx="4590991" cy="406592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2484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мошенники в рамках социальной инженерии хотят у Вас получить?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2387" y="1617157"/>
            <a:ext cx="107859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Деньги</a:t>
            </a:r>
          </a:p>
          <a:p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dirty="0">
                <a:solidFill>
                  <a:srgbClr val="C00000"/>
                </a:solidFill>
              </a:rPr>
              <a:t>Доступ к экрану гаджета</a:t>
            </a:r>
          </a:p>
          <a:p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dirty="0">
                <a:solidFill>
                  <a:srgbClr val="C00000"/>
                </a:solidFill>
              </a:rPr>
              <a:t>Критически важные данные: </a:t>
            </a:r>
            <a:endParaRPr lang="ru-RU" sz="2800" b="1" dirty="0" smtClean="0">
              <a:solidFill>
                <a:srgbClr val="C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C00000"/>
                </a:solidFill>
              </a:rPr>
              <a:t>перс</a:t>
            </a:r>
            <a:r>
              <a:rPr lang="ru-RU" sz="2800" b="1" dirty="0">
                <a:solidFill>
                  <a:srgbClr val="C00000"/>
                </a:solidFill>
              </a:rPr>
              <a:t>. данные, </a:t>
            </a:r>
            <a:endParaRPr lang="ru-RU" sz="2800" b="1" dirty="0" smtClean="0">
              <a:solidFill>
                <a:srgbClr val="C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C00000"/>
                </a:solidFill>
              </a:rPr>
              <a:t>логины</a:t>
            </a:r>
            <a:r>
              <a:rPr lang="ru-RU" sz="2800" b="1" dirty="0">
                <a:solidFill>
                  <a:srgbClr val="C00000"/>
                </a:solidFill>
              </a:rPr>
              <a:t>, пароли, коды </a:t>
            </a:r>
            <a:r>
              <a:rPr lang="ru-RU" sz="2800" b="1" dirty="0" smtClean="0">
                <a:solidFill>
                  <a:srgbClr val="C00000"/>
                </a:solidFill>
              </a:rPr>
              <a:t>двухфакторной </a:t>
            </a:r>
            <a:r>
              <a:rPr lang="ru-RU" sz="2800" b="1" dirty="0">
                <a:solidFill>
                  <a:srgbClr val="C00000"/>
                </a:solidFill>
              </a:rPr>
              <a:t>аутентификации в Вашу почту, в Госуслуги, в Ваши приложения</a:t>
            </a:r>
          </a:p>
        </p:txBody>
      </p:sp>
    </p:spTree>
    <p:extLst>
      <p:ext uri="{BB962C8B-B14F-4D97-AF65-F5344CB8AC3E}">
        <p14:creationId xmlns:p14="http://schemas.microsoft.com/office/powerpoint/2010/main" val="28104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мошенники в рамках социальной инженерии хотят у Вас получить?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26448" y="1148876"/>
            <a:ext cx="7855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Что могут сделать мошенники, зная номер банковской карты? </a:t>
            </a:r>
            <a:r>
              <a:rPr lang="ru-RU" b="1" dirty="0" smtClean="0">
                <a:solidFill>
                  <a:srgbClr val="C00000"/>
                </a:solidFill>
                <a:hlinkClick r:id="rId5"/>
              </a:rPr>
              <a:t>https</a:t>
            </a:r>
            <a:r>
              <a:rPr lang="ru-RU" b="1" dirty="0">
                <a:solidFill>
                  <a:srgbClr val="C00000"/>
                </a:solidFill>
                <a:hlinkClick r:id="rId5"/>
              </a:rPr>
              <a:t>://www.banki.ru/news/daytheme/?</a:t>
            </a:r>
            <a:r>
              <a:rPr lang="ru-RU" b="1" dirty="0" smtClean="0">
                <a:solidFill>
                  <a:srgbClr val="C00000"/>
                </a:solidFill>
                <a:hlinkClick r:id="rId5"/>
              </a:rPr>
              <a:t>id=11007801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436" y="1869045"/>
            <a:ext cx="5485375" cy="475320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8032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безопасное поведение в мире, где риски мошенничеств 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высоки. Цифровая гигиена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99355" y="1251289"/>
            <a:ext cx="5793287" cy="4924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СФОРМИРУЙ ПРИВЫЧКУ</a:t>
            </a:r>
            <a:endParaRPr lang="ru-RU" sz="2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823" y="1846145"/>
            <a:ext cx="1152849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i="1" dirty="0" smtClean="0"/>
              <a:t>Внутренне с подозрением относиться к любому ВХОДЯЩЕМУ звонку, смс, эл. сообщению, виртуальному поздравлению, сообщению в соц. сетях и рабочих сетках от любого человека: родственника, коллеги, начальника, вашего банка, любой организации</a:t>
            </a:r>
          </a:p>
          <a:p>
            <a:pPr algn="ctr"/>
            <a:endParaRPr lang="ru-RU" sz="26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 smtClean="0">
                <a:solidFill>
                  <a:srgbClr val="FF0000"/>
                </a:solidFill>
              </a:rPr>
              <a:t>(!) Помните никто из «официалов» никогда не запрашивает ничего, что приходит на Ваш телефон: коды, пароли, логины…</a:t>
            </a:r>
          </a:p>
          <a:p>
            <a:pPr algn="ctr"/>
            <a:endParaRPr lang="ru-RU" sz="26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 smtClean="0">
                <a:solidFill>
                  <a:srgbClr val="FF0000"/>
                </a:solidFill>
              </a:rPr>
              <a:t>(!) Помните никто из «официалов» не пугает никого о блокировке номера телефона, номера карты, банковского счета…</a:t>
            </a:r>
          </a:p>
        </p:txBody>
      </p:sp>
    </p:spTree>
    <p:extLst>
      <p:ext uri="{BB962C8B-B14F-4D97-AF65-F5344CB8AC3E}">
        <p14:creationId xmlns:p14="http://schemas.microsoft.com/office/powerpoint/2010/main" val="74933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безопасное поведение в мире, где риски мошенничеств 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высоки. Цифровая гигиена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15047" y="1356022"/>
            <a:ext cx="5793287" cy="4924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СФОРМИРУЙ ПРИВЫЧКУ</a:t>
            </a:r>
            <a:endParaRPr lang="ru-RU" sz="2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3643" y="2177851"/>
            <a:ext cx="11140403" cy="313932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200" b="1" i="1" dirty="0" smtClean="0">
                <a:solidFill>
                  <a:srgbClr val="FF0000"/>
                </a:solidFill>
              </a:rPr>
              <a:t>(!) </a:t>
            </a:r>
            <a:r>
              <a:rPr lang="ru-RU" sz="2200" b="1" i="1" dirty="0" smtClean="0">
                <a:solidFill>
                  <a:srgbClr val="00B050"/>
                </a:solidFill>
              </a:rPr>
              <a:t>Оцените </a:t>
            </a:r>
            <a:r>
              <a:rPr lang="ru-RU" sz="2200" b="1" i="1" dirty="0">
                <a:solidFill>
                  <a:srgbClr val="00B050"/>
                </a:solidFill>
              </a:rPr>
              <a:t>какие стрессовые ситуации могут быть в мире цифры и платежей: блокировка/потеря/кража карты/телефона, блокировка платежа, доступа в аккаунты, в Госуслуги, в телефон, в мессенджеры, в платежные приложения фин. организаций. Подумайте, как действовать в этих случаях…</a:t>
            </a:r>
            <a:r>
              <a:rPr lang="en-US" sz="2200" b="1" i="1" dirty="0">
                <a:solidFill>
                  <a:srgbClr val="00B050"/>
                </a:solidFill>
              </a:rPr>
              <a:t> </a:t>
            </a:r>
            <a:r>
              <a:rPr lang="ru-RU" sz="2200" b="1" i="1" dirty="0">
                <a:solidFill>
                  <a:srgbClr val="FF0000"/>
                </a:solidFill>
              </a:rPr>
              <a:t>(в этот момент ВЫ </a:t>
            </a:r>
            <a:r>
              <a:rPr lang="ru-RU" sz="2200" b="1" i="1" dirty="0" smtClean="0">
                <a:solidFill>
                  <a:srgbClr val="FF0000"/>
                </a:solidFill>
              </a:rPr>
              <a:t>уязвимы)</a:t>
            </a:r>
          </a:p>
          <a:p>
            <a:pPr algn="just"/>
            <a:endParaRPr lang="ru-RU" sz="2200" b="1" i="1" dirty="0">
              <a:solidFill>
                <a:srgbClr val="FF0000"/>
              </a:solidFill>
            </a:endParaRPr>
          </a:p>
          <a:p>
            <a:pPr algn="just"/>
            <a:r>
              <a:rPr lang="ru-RU" sz="2200" b="1" i="1" dirty="0" smtClean="0">
                <a:solidFill>
                  <a:srgbClr val="FF0000"/>
                </a:solidFill>
              </a:rPr>
              <a:t>(!) </a:t>
            </a:r>
            <a:r>
              <a:rPr lang="ru-RU" sz="2200" b="1" i="1" dirty="0" smtClean="0">
                <a:solidFill>
                  <a:srgbClr val="00B050"/>
                </a:solidFill>
              </a:rPr>
              <a:t>Подумайте</a:t>
            </a:r>
            <a:r>
              <a:rPr lang="ru-RU" sz="2200" b="1" i="1" dirty="0">
                <a:solidFill>
                  <a:srgbClr val="00B050"/>
                </a:solidFill>
              </a:rPr>
              <a:t>, как действовать если Ваш родственник, друг звонит Вам или мошенник в виртуальной личине Вашего родственника, друга и в итоге просит денег… </a:t>
            </a:r>
            <a:r>
              <a:rPr lang="ru-RU" sz="2200" b="1" i="1" dirty="0">
                <a:solidFill>
                  <a:srgbClr val="FF0000"/>
                </a:solidFill>
              </a:rPr>
              <a:t>(в этот момент ВЫ </a:t>
            </a:r>
            <a:r>
              <a:rPr lang="ru-RU" sz="2200" b="1" i="1" dirty="0" smtClean="0">
                <a:solidFill>
                  <a:srgbClr val="FF0000"/>
                </a:solidFill>
              </a:rPr>
              <a:t>уязвимы)</a:t>
            </a:r>
          </a:p>
        </p:txBody>
      </p:sp>
    </p:spTree>
    <p:extLst>
      <p:ext uri="{BB962C8B-B14F-4D97-AF65-F5344CB8AC3E}">
        <p14:creationId xmlns:p14="http://schemas.microsoft.com/office/powerpoint/2010/main" val="339199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безопасное поведение в мире, где риски мошенничеств 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высоки. Цифровая гигиена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15047" y="1356022"/>
            <a:ext cx="5793287" cy="4924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СФОРМИРУЙ ПРИВЫЧКУ</a:t>
            </a:r>
            <a:endParaRPr lang="ru-RU" sz="2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5910" y="2137635"/>
            <a:ext cx="11140403" cy="40934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600" b="1" i="1" dirty="0" smtClean="0"/>
              <a:t>Подумать </a:t>
            </a:r>
            <a:r>
              <a:rPr lang="ru-RU" sz="2600" b="1" i="1" dirty="0"/>
              <a:t>стоит ли переходит по ссылке,  по </a:t>
            </a:r>
            <a:r>
              <a:rPr lang="en-US" sz="2600" b="1" i="1" dirty="0"/>
              <a:t>QR-</a:t>
            </a:r>
            <a:r>
              <a:rPr lang="ru-RU" sz="2600" b="1" i="1" dirty="0"/>
              <a:t>коду, открытке… </a:t>
            </a:r>
            <a:r>
              <a:rPr lang="en-US" sz="2600" b="1" i="1" dirty="0">
                <a:hlinkClick r:id="rId5"/>
              </a:rPr>
              <a:t>https://cbr.ru/press/event/?</a:t>
            </a:r>
            <a:r>
              <a:rPr lang="en-US" sz="2600" b="1" i="1" dirty="0" smtClean="0">
                <a:hlinkClick r:id="rId5"/>
              </a:rPr>
              <a:t>id=14525</a:t>
            </a:r>
            <a:endParaRPr lang="ru-RU" sz="2600" b="1" i="1" dirty="0" smtClean="0"/>
          </a:p>
          <a:p>
            <a:pPr algn="just"/>
            <a:r>
              <a:rPr lang="ru-RU" sz="2600" b="1" i="1" dirty="0" smtClean="0"/>
              <a:t>  </a:t>
            </a:r>
            <a:endParaRPr lang="ru-RU" sz="2600" b="1" i="1" dirty="0"/>
          </a:p>
          <a:p>
            <a:pPr algn="just"/>
            <a:r>
              <a:rPr lang="ru-RU" sz="2600" b="1" i="1" dirty="0" smtClean="0"/>
              <a:t>Не </a:t>
            </a:r>
            <a:r>
              <a:rPr lang="ru-RU" sz="2600" b="1" i="1" dirty="0"/>
              <a:t>используйте вход по логину/паролю </a:t>
            </a:r>
            <a:r>
              <a:rPr lang="ru-RU" sz="2600" b="1" i="1" dirty="0" smtClean="0"/>
              <a:t>Госуслуг</a:t>
            </a:r>
            <a:r>
              <a:rPr lang="ru-RU" sz="2600" b="1" i="1" dirty="0"/>
              <a:t>, </a:t>
            </a:r>
            <a:r>
              <a:rPr lang="ru-RU" sz="2600" b="1" i="1" dirty="0" smtClean="0"/>
              <a:t>Ваших </a:t>
            </a:r>
            <a:r>
              <a:rPr lang="ru-RU" sz="2600" b="1" i="1" dirty="0"/>
              <a:t>аккаунтах в соц. сетях для входа в иные </a:t>
            </a:r>
            <a:r>
              <a:rPr lang="ru-RU" sz="2600" b="1" i="1" dirty="0" smtClean="0"/>
              <a:t>сервисы</a:t>
            </a:r>
          </a:p>
          <a:p>
            <a:pPr algn="just"/>
            <a:endParaRPr lang="ru-RU" sz="2600" b="1" i="1" dirty="0"/>
          </a:p>
          <a:p>
            <a:pPr algn="ctr"/>
            <a:r>
              <a:rPr lang="ru-RU" sz="2600" b="1" i="1" dirty="0">
                <a:solidFill>
                  <a:srgbClr val="FF0000"/>
                </a:solidFill>
              </a:rPr>
              <a:t>Отдельная почта-учетка для Госуслуг, для </a:t>
            </a:r>
            <a:r>
              <a:rPr lang="ru-RU" sz="2600" b="1" i="1" dirty="0" smtClean="0">
                <a:solidFill>
                  <a:srgbClr val="FF0000"/>
                </a:solidFill>
              </a:rPr>
              <a:t>банков </a:t>
            </a:r>
          </a:p>
          <a:p>
            <a:pPr algn="ctr"/>
            <a:endParaRPr lang="ru-RU" sz="26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 smtClean="0">
                <a:solidFill>
                  <a:srgbClr val="FF0000"/>
                </a:solidFill>
              </a:rPr>
              <a:t>Не направляйте свой паспорт через соц. сети, в </a:t>
            </a:r>
            <a:r>
              <a:rPr lang="ru-RU" sz="2600" b="1" i="1" dirty="0" smtClean="0">
                <a:solidFill>
                  <a:srgbClr val="FF0000"/>
                </a:solidFill>
              </a:rPr>
              <a:t>мессенджерах </a:t>
            </a:r>
            <a:r>
              <a:rPr lang="ru-RU" sz="2600" b="1" i="1" dirty="0" smtClean="0">
                <a:solidFill>
                  <a:srgbClr val="FF0000"/>
                </a:solidFill>
              </a:rPr>
              <a:t>БДИТЕЛЬНОСТЬ!</a:t>
            </a:r>
          </a:p>
        </p:txBody>
      </p:sp>
    </p:spTree>
    <p:extLst>
      <p:ext uri="{BB962C8B-B14F-4D97-AF65-F5344CB8AC3E}">
        <p14:creationId xmlns:p14="http://schemas.microsoft.com/office/powerpoint/2010/main" val="75721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безопасное поведение в мире, где риски мошенничеств 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высоки. Цифровая гигиена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05685" y="1577594"/>
            <a:ext cx="115806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70C0"/>
                </a:solidFill>
              </a:rPr>
              <a:t>Всегда меняйте пароли, всегда выходите полностью из сессий, почт, приложений, чистите историю, </a:t>
            </a:r>
            <a:r>
              <a:rPr lang="ru-RU" sz="2000" b="1" i="1" dirty="0" smtClean="0">
                <a:solidFill>
                  <a:srgbClr val="0070C0"/>
                </a:solidFill>
              </a:rPr>
              <a:t>не </a:t>
            </a:r>
            <a:r>
              <a:rPr lang="ru-RU" sz="2000" b="1" i="1" dirty="0">
                <a:solidFill>
                  <a:srgbClr val="0070C0"/>
                </a:solidFill>
              </a:rPr>
              <a:t>согласуйте файл-куки, выключайте компьютер, не разрешайте сохранять пароли не в своем </a:t>
            </a:r>
            <a:r>
              <a:rPr lang="ru-RU" sz="2000" b="1" i="1" dirty="0" smtClean="0">
                <a:solidFill>
                  <a:srgbClr val="0070C0"/>
                </a:solidFill>
              </a:rPr>
              <a:t>менеджере-паролей </a:t>
            </a:r>
            <a:endParaRPr lang="ru-RU" sz="2000" b="1" i="1" dirty="0">
              <a:solidFill>
                <a:srgbClr val="0070C0"/>
              </a:solidFill>
            </a:endParaRPr>
          </a:p>
          <a:p>
            <a:pPr algn="ctr"/>
            <a:endParaRPr lang="ru-RU" sz="2000" b="1" i="1" dirty="0">
              <a:solidFill>
                <a:srgbClr val="0070C0"/>
              </a:solidFill>
            </a:endParaRPr>
          </a:p>
          <a:p>
            <a:pPr algn="ctr"/>
            <a:r>
              <a:rPr lang="ru-RU" sz="2000" b="1" i="1" dirty="0">
                <a:solidFill>
                  <a:srgbClr val="0070C0"/>
                </a:solidFill>
              </a:rPr>
              <a:t>Вписали адрес сайта, вышли на него по ссылке (по </a:t>
            </a:r>
            <a:r>
              <a:rPr lang="en-US" sz="2000" b="1" i="1" dirty="0">
                <a:solidFill>
                  <a:srgbClr val="0070C0"/>
                </a:solidFill>
              </a:rPr>
              <a:t>QR-</a:t>
            </a:r>
            <a:r>
              <a:rPr lang="ru-RU" sz="2000" b="1" i="1" dirty="0">
                <a:solidFill>
                  <a:srgbClr val="0070C0"/>
                </a:solidFill>
              </a:rPr>
              <a:t>коду) – проверьте не фишинговый ли он</a:t>
            </a:r>
          </a:p>
          <a:p>
            <a:pPr algn="ctr"/>
            <a:endParaRPr lang="ru-RU" sz="2000" b="1" i="1" dirty="0">
              <a:solidFill>
                <a:srgbClr val="0070C0"/>
              </a:solidFill>
            </a:endParaRPr>
          </a:p>
          <a:p>
            <a:pPr algn="ctr"/>
            <a:r>
              <a:rPr lang="ru-RU" sz="2000" b="1" i="1" dirty="0">
                <a:solidFill>
                  <a:srgbClr val="0070C0"/>
                </a:solidFill>
              </a:rPr>
              <a:t>Скачиваете приложения изначально изучив какие они есть на официальном сайте организации или побывав в </a:t>
            </a:r>
            <a:r>
              <a:rPr lang="ru-RU" sz="2000" b="1" i="1" dirty="0" smtClean="0">
                <a:solidFill>
                  <a:srgbClr val="0070C0"/>
                </a:solidFill>
              </a:rPr>
              <a:t>офисе …</a:t>
            </a:r>
          </a:p>
          <a:p>
            <a:pPr algn="just"/>
            <a:endParaRPr lang="ru-RU" sz="2000" b="1" i="1" dirty="0">
              <a:solidFill>
                <a:srgbClr val="0070C0"/>
              </a:solidFill>
            </a:endParaRPr>
          </a:p>
          <a:p>
            <a:pPr algn="just"/>
            <a:endParaRPr lang="ru-RU" sz="2000" b="1" i="1" dirty="0">
              <a:solidFill>
                <a:srgbClr val="0070C0"/>
              </a:solidFill>
            </a:endParaRPr>
          </a:p>
          <a:p>
            <a:r>
              <a:rPr lang="ru-RU" sz="2000" b="1" i="1" dirty="0">
                <a:solidFill>
                  <a:srgbClr val="FF0000"/>
                </a:solidFill>
              </a:rPr>
              <a:t>Периодически проверяйте: </a:t>
            </a:r>
            <a:r>
              <a:rPr lang="ru-RU" sz="2000" b="1" i="1" dirty="0" smtClean="0">
                <a:solidFill>
                  <a:srgbClr val="FF0000"/>
                </a:solidFill>
              </a:rPr>
              <a:t>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smtClean="0">
                <a:solidFill>
                  <a:srgbClr val="FF0000"/>
                </a:solidFill>
              </a:rPr>
              <a:t>не </a:t>
            </a:r>
            <a:r>
              <a:rPr lang="ru-RU" sz="2000" b="1" i="1" dirty="0">
                <a:solidFill>
                  <a:srgbClr val="FF0000"/>
                </a:solidFill>
              </a:rPr>
              <a:t>создали на Вас </a:t>
            </a:r>
            <a:r>
              <a:rPr lang="ru-RU" sz="2000" b="1" i="1" dirty="0" smtClean="0">
                <a:solidFill>
                  <a:srgbClr val="FF0000"/>
                </a:solidFill>
              </a:rPr>
              <a:t>фирму</a:t>
            </a:r>
            <a:r>
              <a:rPr lang="ru-RU" sz="2000" b="1" i="1" dirty="0">
                <a:solidFill>
                  <a:srgbClr val="FF0000"/>
                </a:solidFill>
              </a:rPr>
              <a:t>;</a:t>
            </a:r>
            <a:r>
              <a:rPr lang="ru-RU" sz="2000" b="1" i="1" dirty="0" smtClean="0">
                <a:solidFill>
                  <a:srgbClr val="FF0000"/>
                </a:solidFill>
              </a:rPr>
              <a:t>             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smtClean="0">
                <a:solidFill>
                  <a:srgbClr val="FF0000"/>
                </a:solidFill>
              </a:rPr>
              <a:t>не </a:t>
            </a:r>
            <a:r>
              <a:rPr lang="ru-RU" sz="2000" b="1" i="1" dirty="0">
                <a:solidFill>
                  <a:srgbClr val="FF0000"/>
                </a:solidFill>
              </a:rPr>
              <a:t>взяли на Вас </a:t>
            </a:r>
            <a:r>
              <a:rPr lang="ru-RU" sz="2000" b="1" i="1" dirty="0" smtClean="0">
                <a:solidFill>
                  <a:srgbClr val="FF0000"/>
                </a:solidFill>
              </a:rPr>
              <a:t>кредит;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smtClean="0">
                <a:solidFill>
                  <a:srgbClr val="FF0000"/>
                </a:solidFill>
              </a:rPr>
              <a:t>не </a:t>
            </a:r>
            <a:r>
              <a:rPr lang="ru-RU" sz="2000" b="1" i="1" dirty="0">
                <a:solidFill>
                  <a:srgbClr val="FF0000"/>
                </a:solidFill>
              </a:rPr>
              <a:t>создали за Вас Вашу </a:t>
            </a:r>
            <a:r>
              <a:rPr lang="ru-RU" sz="2000" b="1" i="1" dirty="0" smtClean="0">
                <a:solidFill>
                  <a:srgbClr val="FF0000"/>
                </a:solidFill>
              </a:rPr>
              <a:t>эл. </a:t>
            </a:r>
            <a:r>
              <a:rPr lang="ru-RU" sz="2000" b="1" i="1" dirty="0" smtClean="0">
                <a:solidFill>
                  <a:srgbClr val="FF0000"/>
                </a:solidFill>
              </a:rPr>
              <a:t>подпись</a:t>
            </a:r>
            <a:r>
              <a:rPr lang="ru-RU" sz="2000" b="1" i="1" dirty="0">
                <a:solidFill>
                  <a:srgbClr val="FF0000"/>
                </a:solidFill>
              </a:rPr>
              <a:t>;</a:t>
            </a:r>
            <a:r>
              <a:rPr lang="ru-RU" sz="2000" b="1" i="1" dirty="0" smtClean="0">
                <a:solidFill>
                  <a:srgbClr val="FF0000"/>
                </a:solidFill>
              </a:rPr>
              <a:t>      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smtClean="0">
                <a:solidFill>
                  <a:srgbClr val="FF0000"/>
                </a:solidFill>
              </a:rPr>
              <a:t>не </a:t>
            </a:r>
            <a:r>
              <a:rPr lang="ru-RU" sz="2000" b="1" i="1" dirty="0" smtClean="0">
                <a:solidFill>
                  <a:srgbClr val="FF0000"/>
                </a:solidFill>
              </a:rPr>
              <a:t>открыли за Вас </a:t>
            </a:r>
            <a:r>
              <a:rPr lang="ru-RU" sz="2000" b="1" i="1" dirty="0" smtClean="0">
                <a:solidFill>
                  <a:srgbClr val="FF0000"/>
                </a:solidFill>
              </a:rPr>
              <a:t>счет </a:t>
            </a:r>
            <a:r>
              <a:rPr lang="ru-RU" sz="2000" b="1" i="1" dirty="0" smtClean="0">
                <a:solidFill>
                  <a:srgbClr val="FF0000"/>
                </a:solidFill>
              </a:rPr>
              <a:t>в Банке </a:t>
            </a:r>
          </a:p>
        </p:txBody>
      </p:sp>
    </p:spTree>
    <p:extLst>
      <p:ext uri="{BB962C8B-B14F-4D97-AF65-F5344CB8AC3E}">
        <p14:creationId xmlns:p14="http://schemas.microsoft.com/office/powerpoint/2010/main" val="110771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безопасное поведение в мире, где риски мошенничеств 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высоки. Цифровая гигиена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70264" y="1298757"/>
            <a:ext cx="10451470" cy="181588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i="1" dirty="0" smtClean="0"/>
              <a:t>Помните</a:t>
            </a:r>
            <a:r>
              <a:rPr lang="ru-RU" sz="2800" b="1" i="1" dirty="0"/>
              <a:t>, как только появляются нововведения в финансовой, в социальной сфере, в сфере ЖКХ … – появляются сценарии мошенничества и здесь надо помнить пункты со значком </a:t>
            </a:r>
            <a:r>
              <a:rPr lang="ru-RU" sz="2800" b="1" i="1" dirty="0">
                <a:solidFill>
                  <a:srgbClr val="FF0000"/>
                </a:solidFill>
              </a:rPr>
              <a:t>(!)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0087" y="3545195"/>
            <a:ext cx="1113395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i="1" dirty="0">
                <a:solidFill>
                  <a:srgbClr val="FF0000"/>
                </a:solidFill>
              </a:rPr>
              <a:t>(!) Помните никто из «официалов» никогда не запрашивает ничего, что приходит на Ваш телефон: коды, пароли, логины…</a:t>
            </a:r>
          </a:p>
          <a:p>
            <a:pPr algn="ctr"/>
            <a:endParaRPr lang="ru-RU" sz="2600" b="1" i="1" dirty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>
                <a:solidFill>
                  <a:srgbClr val="FF0000"/>
                </a:solidFill>
              </a:rPr>
              <a:t>(!) Помните никто из «официалов» не пугает никого о блокировке номера телефона, номера карты, банковского счета…</a:t>
            </a:r>
          </a:p>
        </p:txBody>
      </p:sp>
    </p:spTree>
    <p:extLst>
      <p:ext uri="{BB962C8B-B14F-4D97-AF65-F5344CB8AC3E}">
        <p14:creationId xmlns:p14="http://schemas.microsoft.com/office/powerpoint/2010/main" val="96222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21094" y="1709755"/>
            <a:ext cx="10200640" cy="4339650"/>
          </a:xfrm>
          <a:prstGeom prst="rect">
            <a:avLst/>
          </a:prstGeom>
          <a:ln>
            <a:solidFill>
              <a:srgbClr val="192D8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2024 г. «Исследование Оксфордского университета: Социальные сети связаны с повышенной тревожностью у подростков» </a:t>
            </a:r>
            <a:endParaRPr lang="ru-RU" sz="28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hlinkClick r:id="rId5"/>
              </a:rPr>
              <a:t>https</a:t>
            </a:r>
            <a:r>
              <a:rPr lang="ru-RU" sz="2800" b="1" dirty="0">
                <a:solidFill>
                  <a:srgbClr val="C00000"/>
                </a:solidFill>
                <a:hlinkClick r:id="rId5"/>
              </a:rPr>
              <a:t>://tek.fm/news/188555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</a:p>
          <a:p>
            <a:pPr algn="ctr"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</a:rPr>
              <a:t>1983 г. «Очевидное – невероятное». Ведущий Сергей Капица разговаривает с академиком Натальей Бехтеревой о влиянии тревожных новостей на поведение и психологию людей </a:t>
            </a:r>
            <a:r>
              <a:rPr lang="ru-RU" sz="2800" b="1" dirty="0">
                <a:solidFill>
                  <a:srgbClr val="C00000"/>
                </a:solidFill>
                <a:hlinkClick r:id="rId6"/>
              </a:rPr>
              <a:t>https://t.me/yakemenko/16142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08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34892" y="1281032"/>
            <a:ext cx="11719419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</a:rPr>
              <a:t>Оперативно про </a:t>
            </a:r>
            <a:r>
              <a:rPr lang="ru-RU" sz="2400" b="1" dirty="0" smtClean="0">
                <a:solidFill>
                  <a:srgbClr val="00B050"/>
                </a:solidFill>
              </a:rPr>
              <a:t>мошенников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1. </a:t>
            </a:r>
            <a:r>
              <a:rPr lang="ru-RU" b="1" dirty="0">
                <a:solidFill>
                  <a:srgbClr val="FF0000"/>
                </a:solidFill>
              </a:rPr>
              <a:t>ТГ-канал «Вестник киберполиции России»: </a:t>
            </a:r>
            <a:r>
              <a:rPr lang="en-US" b="1" dirty="0">
                <a:hlinkClick r:id="rId5"/>
              </a:rPr>
              <a:t>https://</a:t>
            </a:r>
            <a:r>
              <a:rPr lang="en-US" b="1" dirty="0" smtClean="0">
                <a:hlinkClick r:id="rId5"/>
              </a:rPr>
              <a:t>t.me/cyberpolice_rus</a:t>
            </a:r>
            <a:endParaRPr lang="ru-RU" b="1" dirty="0"/>
          </a:p>
          <a:p>
            <a:r>
              <a:rPr lang="ru-RU" b="1" dirty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FF0000"/>
                </a:solidFill>
              </a:rPr>
              <a:t>ТГ-канал «</a:t>
            </a:r>
            <a:r>
              <a:rPr lang="en-US" b="1" dirty="0">
                <a:solidFill>
                  <a:srgbClr val="FF0000"/>
                </a:solidFill>
              </a:rPr>
              <a:t>Kaspersky</a:t>
            </a:r>
            <a:r>
              <a:rPr lang="ru-RU" b="1" dirty="0">
                <a:solidFill>
                  <a:srgbClr val="FF0000"/>
                </a:solidFill>
              </a:rPr>
              <a:t>»: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hlinkClick r:id="rId6"/>
              </a:rPr>
              <a:t>https://</a:t>
            </a:r>
            <a:r>
              <a:rPr lang="en-US" b="1" dirty="0" smtClean="0">
                <a:hlinkClick r:id="rId6"/>
              </a:rPr>
              <a:t>t.me/kasperskylab_ru</a:t>
            </a:r>
            <a:endParaRPr lang="ru-RU" b="1" dirty="0"/>
          </a:p>
          <a:p>
            <a:r>
              <a:rPr lang="ru-RU" b="1" dirty="0">
                <a:solidFill>
                  <a:srgbClr val="FF0000"/>
                </a:solidFill>
              </a:rPr>
              <a:t>3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FF0000"/>
                </a:solidFill>
              </a:rPr>
              <a:t>Кибрарий Сбербанка: </a:t>
            </a:r>
            <a:r>
              <a:rPr lang="en-US" b="1" dirty="0">
                <a:hlinkClick r:id="rId7"/>
              </a:rPr>
              <a:t>https://</a:t>
            </a:r>
            <a:r>
              <a:rPr lang="en-US" b="1" dirty="0" smtClean="0">
                <a:hlinkClick r:id="rId7"/>
              </a:rPr>
              <a:t>www.sberbank.ru/ru/person/kibrary</a:t>
            </a:r>
            <a:endParaRPr lang="ru-RU" b="1" dirty="0"/>
          </a:p>
          <a:p>
            <a:r>
              <a:rPr lang="ru-RU" b="1" dirty="0">
                <a:solidFill>
                  <a:srgbClr val="FF0000"/>
                </a:solidFill>
              </a:rPr>
              <a:t>4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FF0000"/>
                </a:solidFill>
              </a:rPr>
              <a:t>Газета Известия. «Мошенничество»: </a:t>
            </a:r>
            <a:r>
              <a:rPr lang="en-US" b="1" dirty="0">
                <a:hlinkClick r:id="rId8"/>
              </a:rPr>
              <a:t>https://</a:t>
            </a:r>
            <a:r>
              <a:rPr lang="en-US" b="1" dirty="0" smtClean="0">
                <a:hlinkClick r:id="rId8"/>
              </a:rPr>
              <a:t>iz.ru/tag/moshennichestvo</a:t>
            </a:r>
            <a:endParaRPr lang="ru-RU" b="1" dirty="0" smtClean="0"/>
          </a:p>
          <a:p>
            <a:endParaRPr lang="ru-RU" b="1" dirty="0" smtClean="0"/>
          </a:p>
          <a:p>
            <a:pPr algn="ctr"/>
            <a:r>
              <a:rPr lang="ru-RU" sz="2200" b="1" dirty="0">
                <a:solidFill>
                  <a:srgbClr val="FF0000"/>
                </a:solidFill>
              </a:rPr>
              <a:t>Как не попасться на уловки мошенников людям старшего возраста</a:t>
            </a:r>
          </a:p>
          <a:p>
            <a:pPr algn="ctr"/>
            <a:r>
              <a:rPr lang="en-US" b="1" dirty="0">
                <a:hlinkClick r:id="rId9"/>
              </a:rPr>
              <a:t>https://www.mos.ru/news/item/70969073/</a:t>
            </a:r>
            <a:endParaRPr lang="ru-RU" b="1" dirty="0"/>
          </a:p>
          <a:p>
            <a:pPr algn="ctr"/>
            <a:endParaRPr lang="ru-RU" sz="2200" b="1" dirty="0">
              <a:solidFill>
                <a:srgbClr val="FF0000"/>
              </a:solidFill>
            </a:endParaRPr>
          </a:p>
          <a:p>
            <a:pPr algn="ctr"/>
            <a:r>
              <a:rPr lang="ru-RU" sz="2200" b="1" dirty="0">
                <a:solidFill>
                  <a:srgbClr val="FF0000"/>
                </a:solidFill>
              </a:rPr>
              <a:t>Как уберечь пожилых родственников от мошенников</a:t>
            </a:r>
          </a:p>
          <a:p>
            <a:pPr algn="ctr"/>
            <a:r>
              <a:rPr lang="en-US" b="1" dirty="0">
                <a:hlinkClick r:id="rId10"/>
              </a:rPr>
              <a:t>https://journal.tinkoff.ru/razvod-babushek</a:t>
            </a:r>
            <a:r>
              <a:rPr lang="en-US" b="1" dirty="0" smtClean="0">
                <a:hlinkClick r:id="rId10"/>
              </a:rPr>
              <a:t>/</a:t>
            </a:r>
            <a:r>
              <a:rPr lang="ru-RU" b="1" dirty="0" smtClean="0"/>
              <a:t> и </a:t>
            </a:r>
            <a:r>
              <a:rPr lang="en-US" b="1" dirty="0">
                <a:hlinkClick r:id="rId11"/>
              </a:rPr>
              <a:t>https://</a:t>
            </a:r>
            <a:r>
              <a:rPr lang="en-US" b="1">
                <a:hlinkClick r:id="rId11"/>
              </a:rPr>
              <a:t>journal.tinkoff.ru/retiree-fraud</a:t>
            </a:r>
            <a:r>
              <a:rPr lang="en-US" b="1" smtClean="0">
                <a:hlinkClick r:id="rId11"/>
              </a:rPr>
              <a:t>/</a:t>
            </a:r>
            <a:endParaRPr lang="ru-RU" b="1" dirty="0" smtClean="0"/>
          </a:p>
          <a:p>
            <a:pPr algn="ctr"/>
            <a:endParaRPr lang="ru-RU" b="1" dirty="0"/>
          </a:p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Помоги себе сам. Как пенсионеру защититься от </a:t>
            </a:r>
            <a:r>
              <a:rPr lang="ru-RU" sz="2200" b="1" dirty="0" smtClean="0">
                <a:solidFill>
                  <a:srgbClr val="FF0000"/>
                </a:solidFill>
              </a:rPr>
              <a:t>мошенников</a:t>
            </a:r>
          </a:p>
          <a:p>
            <a:pPr algn="ctr"/>
            <a:r>
              <a:rPr lang="en-US" b="1" dirty="0">
                <a:hlinkClick r:id="rId12"/>
              </a:rPr>
              <a:t>https://</a:t>
            </a:r>
            <a:r>
              <a:rPr lang="en-US" b="1" dirty="0" smtClean="0">
                <a:hlinkClick r:id="rId12"/>
              </a:rPr>
              <a:t>www.sberbank.ru/ru/person/kibrary/articles/kak_pensioneru_zashchititsya_ot_moshennikov</a:t>
            </a:r>
            <a:endParaRPr lang="ru-RU" b="1" dirty="0" smtClean="0"/>
          </a:p>
          <a:p>
            <a:pPr algn="ctr"/>
            <a:r>
              <a:rPr lang="ru-RU" b="1" dirty="0" smtClean="0"/>
              <a:t> </a:t>
            </a:r>
            <a:endParaRPr lang="ru-RU" b="1" dirty="0"/>
          </a:p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Телефонное </a:t>
            </a:r>
            <a:r>
              <a:rPr lang="ru-RU" sz="2200" b="1" dirty="0">
                <a:solidFill>
                  <a:srgbClr val="FF0000"/>
                </a:solidFill>
              </a:rPr>
              <a:t>мошенничество с пенсионерами: как защититься</a:t>
            </a:r>
          </a:p>
          <a:p>
            <a:pPr algn="ctr"/>
            <a:r>
              <a:rPr lang="en-US" b="1" dirty="0">
                <a:hlinkClick r:id="rId13"/>
              </a:rPr>
              <a:t>https://www.sravni.ru/text/telefonnoe-moshennichestvo-s-pensionerami-kak-zashhititsya</a:t>
            </a:r>
            <a:r>
              <a:rPr lang="en-US" b="1" dirty="0" smtClean="0">
                <a:hlinkClick r:id="rId13"/>
              </a:rPr>
              <a:t>/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4967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Объект 1"/>
          <p:cNvSpPr txBox="1">
            <a:spLocks/>
          </p:cNvSpPr>
          <p:nvPr/>
        </p:nvSpPr>
        <p:spPr>
          <a:xfrm>
            <a:off x="399814" y="1436944"/>
            <a:ext cx="11486499" cy="5287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 smtClean="0"/>
              <a:t> </a:t>
            </a:r>
            <a:endParaRPr lang="ru-RU" sz="16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452973" y="1174346"/>
            <a:ext cx="1138017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</a:rPr>
              <a:t>Оперативно про мошенников </a:t>
            </a:r>
          </a:p>
          <a:p>
            <a:r>
              <a:rPr lang="ru-RU" b="1" dirty="0">
                <a:solidFill>
                  <a:srgbClr val="FF0000"/>
                </a:solidFill>
              </a:rPr>
              <a:t>5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FF0000"/>
                </a:solidFill>
              </a:rPr>
              <a:t>Лига безопасного интернета: </a:t>
            </a:r>
            <a:r>
              <a:rPr lang="en-US" b="1" dirty="0">
                <a:hlinkClick r:id="rId5"/>
              </a:rPr>
              <a:t>https://ligainternet.ru/</a:t>
            </a:r>
            <a:r>
              <a:rPr lang="ru-RU" b="1" dirty="0"/>
              <a:t> </a:t>
            </a:r>
            <a:r>
              <a:rPr lang="ru-RU" b="1" dirty="0">
                <a:solidFill>
                  <a:srgbClr val="FF0000"/>
                </a:solidFill>
              </a:rPr>
              <a:t>и их тг-канал: </a:t>
            </a:r>
            <a:r>
              <a:rPr lang="en-US" b="1" dirty="0">
                <a:hlinkClick r:id="rId6"/>
              </a:rPr>
              <a:t>https://</a:t>
            </a:r>
            <a:r>
              <a:rPr lang="en-US" b="1" dirty="0" smtClean="0">
                <a:hlinkClick r:id="rId6"/>
              </a:rPr>
              <a:t>t.me/s/ligainternet</a:t>
            </a:r>
            <a:endParaRPr lang="ru-RU" b="1" dirty="0" smtClean="0"/>
          </a:p>
        </p:txBody>
      </p:sp>
      <p:pic>
        <p:nvPicPr>
          <p:cNvPr id="10" name="Рисунок 9" descr="cid:image001.png@01DB289C.21290FF0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69" y="2033541"/>
            <a:ext cx="4513585" cy="4367258"/>
          </a:xfrm>
          <a:prstGeom prst="rect">
            <a:avLst/>
          </a:prstGeom>
          <a:noFill/>
          <a:ln>
            <a:solidFill>
              <a:srgbClr val="192D8C"/>
            </a:solidFill>
          </a:ln>
        </p:spPr>
      </p:pic>
    </p:spTree>
    <p:extLst>
      <p:ext uri="{BB962C8B-B14F-4D97-AF65-F5344CB8AC3E}">
        <p14:creationId xmlns:p14="http://schemas.microsoft.com/office/powerpoint/2010/main" val="200759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Объект 1"/>
          <p:cNvSpPr txBox="1">
            <a:spLocks/>
          </p:cNvSpPr>
          <p:nvPr/>
        </p:nvSpPr>
        <p:spPr>
          <a:xfrm>
            <a:off x="688666" y="1784694"/>
            <a:ext cx="10814666" cy="4464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 startAt="6"/>
            </a:pPr>
            <a:r>
              <a:rPr lang="ru-RU" sz="1800" b="1" dirty="0" smtClean="0">
                <a:solidFill>
                  <a:srgbClr val="FF0000"/>
                </a:solidFill>
              </a:rPr>
              <a:t>Финансовая культура (Банк России): </a:t>
            </a:r>
            <a:r>
              <a:rPr lang="en-US" sz="1800" b="1" dirty="0" smtClean="0">
                <a:hlinkClick r:id="rId5"/>
              </a:rPr>
              <a:t>https://fincult.info/</a:t>
            </a:r>
            <a:r>
              <a:rPr lang="ru-RU" sz="1800" b="1" dirty="0" smtClean="0"/>
              <a:t>  </a:t>
            </a:r>
            <a:r>
              <a:rPr lang="ru-RU" sz="1800" b="1" dirty="0" smtClean="0">
                <a:solidFill>
                  <a:srgbClr val="FF0000"/>
                </a:solidFill>
              </a:rPr>
              <a:t>Раздел «Грабли»</a:t>
            </a:r>
          </a:p>
          <a:p>
            <a:pPr marL="342900" indent="-342900">
              <a:buFont typeface="+mj-lt"/>
              <a:buAutoNum type="arabicPeriod" startAt="6"/>
            </a:pPr>
            <a:endParaRPr lang="ru-RU" sz="1800" b="1" dirty="0" smtClean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 startAt="6"/>
            </a:pPr>
            <a:r>
              <a:rPr lang="ru-RU" sz="1800" b="1" dirty="0" smtClean="0">
                <a:solidFill>
                  <a:srgbClr val="FF0000"/>
                </a:solidFill>
              </a:rPr>
              <a:t>Финансовый словарь: </a:t>
            </a:r>
            <a:r>
              <a:rPr lang="en-US" sz="1800" b="1" dirty="0">
                <a:solidFill>
                  <a:srgbClr val="FF0000"/>
                </a:solidFill>
                <a:hlinkClick r:id="rId6"/>
              </a:rPr>
              <a:t>https://www.banki.ru/wikibank/?</a:t>
            </a:r>
            <a:r>
              <a:rPr lang="en-US" sz="1800" b="1" dirty="0" smtClean="0">
                <a:solidFill>
                  <a:srgbClr val="FF0000"/>
                </a:solidFill>
                <a:hlinkClick r:id="rId6"/>
              </a:rPr>
              <a:t>source=submenu_wikibank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endParaRPr lang="ru-RU" sz="1800" b="1" dirty="0" smtClean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 startAt="6"/>
            </a:pPr>
            <a:endParaRPr lang="ru-RU" sz="1800" b="1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 startAt="6"/>
            </a:pPr>
            <a:r>
              <a:rPr lang="ru-RU" sz="1800" b="1" dirty="0">
                <a:solidFill>
                  <a:srgbClr val="FF0000"/>
                </a:solidFill>
              </a:rPr>
              <a:t>Мои Финансы (НАФИ Минфина Росси): </a:t>
            </a:r>
            <a:r>
              <a:rPr lang="en-US" sz="1800" b="1" dirty="0" smtClean="0">
                <a:hlinkClick r:id="rId7"/>
              </a:rPr>
              <a:t>https://</a:t>
            </a:r>
            <a:r>
              <a:rPr lang="ru-RU" sz="1800" b="1" dirty="0" smtClean="0">
                <a:hlinkClick r:id="rId7"/>
              </a:rPr>
              <a:t>моифинансы.рф/</a:t>
            </a:r>
            <a:endParaRPr lang="ru-RU" sz="1800" b="1" dirty="0" smtClean="0"/>
          </a:p>
          <a:p>
            <a:pPr marL="342900" indent="-342900">
              <a:buAutoNum type="arabicPeriod" startAt="6"/>
            </a:pPr>
            <a:endParaRPr lang="ru-RU" sz="1800" b="1" dirty="0"/>
          </a:p>
          <a:p>
            <a:pPr marL="342900" indent="-342900">
              <a:buAutoNum type="arabicPeriod" startAt="6"/>
            </a:pPr>
            <a:r>
              <a:rPr lang="ru-RU" sz="1800" b="1" dirty="0" smtClean="0">
                <a:solidFill>
                  <a:srgbClr val="FF0000"/>
                </a:solidFill>
              </a:rPr>
              <a:t>Сайт-агрегаторы: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rgbClr val="FF0000"/>
                </a:solidFill>
              </a:rPr>
              <a:t>Банки.ру</a:t>
            </a:r>
            <a:r>
              <a:rPr lang="ru-RU" sz="1800" b="1" dirty="0">
                <a:solidFill>
                  <a:srgbClr val="FF0000"/>
                </a:solidFill>
              </a:rPr>
              <a:t>: </a:t>
            </a:r>
            <a:r>
              <a:rPr lang="en-US" sz="1800" b="1" dirty="0">
                <a:hlinkClick r:id="rId8"/>
              </a:rPr>
              <a:t>https://www.banki.ru</a:t>
            </a:r>
            <a:r>
              <a:rPr lang="en-US" sz="1800" b="1" dirty="0" smtClean="0">
                <a:hlinkClick r:id="rId8"/>
              </a:rPr>
              <a:t>/</a:t>
            </a:r>
            <a:r>
              <a:rPr lang="ru-RU" sz="1800" b="1" dirty="0" smtClean="0"/>
              <a:t> </a:t>
            </a:r>
            <a:endParaRPr lang="ru-RU" sz="18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rgbClr val="FF0000"/>
                </a:solidFill>
              </a:rPr>
              <a:t>Сравни.ру</a:t>
            </a:r>
            <a:r>
              <a:rPr lang="ru-RU" sz="1800" b="1" dirty="0">
                <a:solidFill>
                  <a:srgbClr val="FF0000"/>
                </a:solidFill>
              </a:rPr>
              <a:t>: </a:t>
            </a:r>
            <a:r>
              <a:rPr lang="en-US" sz="1800" b="1" dirty="0">
                <a:hlinkClick r:id="rId9"/>
              </a:rPr>
              <a:t>https://</a:t>
            </a:r>
            <a:r>
              <a:rPr lang="en-US" sz="1800" b="1" dirty="0" smtClean="0">
                <a:hlinkClick r:id="rId9"/>
              </a:rPr>
              <a:t>www.sravni.ru/</a:t>
            </a:r>
            <a:r>
              <a:rPr lang="ru-RU" sz="1800" b="1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rgbClr val="FF0000"/>
                </a:solidFill>
              </a:rPr>
              <a:t>журнал «Сравни.ру»: </a:t>
            </a:r>
            <a:r>
              <a:rPr lang="en-US" sz="1800" b="1" dirty="0">
                <a:hlinkClick r:id="rId10"/>
              </a:rPr>
              <a:t>https://www.sravni.ru/mag/?</a:t>
            </a:r>
            <a:r>
              <a:rPr lang="en-US" sz="1800" b="1" dirty="0" smtClean="0">
                <a:hlinkClick r:id="rId10"/>
              </a:rPr>
              <a:t>showContentWidget=1</a:t>
            </a:r>
            <a:r>
              <a:rPr lang="ru-RU" sz="1800" b="1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1800" b="1" dirty="0"/>
          </a:p>
          <a:p>
            <a:pPr marL="342900" indent="-342900">
              <a:buFont typeface="+mj-lt"/>
              <a:buAutoNum type="arabicPeriod" startAt="10"/>
            </a:pPr>
            <a:r>
              <a:rPr lang="ru-RU" sz="1800" b="1" dirty="0" smtClean="0">
                <a:solidFill>
                  <a:srgbClr val="FF0000"/>
                </a:solidFill>
              </a:rPr>
              <a:t> Журнал </a:t>
            </a:r>
            <a:r>
              <a:rPr lang="ru-RU" sz="1800" b="1" dirty="0">
                <a:solidFill>
                  <a:srgbClr val="FF0000"/>
                </a:solidFill>
              </a:rPr>
              <a:t>Т – Ж: </a:t>
            </a:r>
            <a:r>
              <a:rPr lang="en-US" sz="1800" b="1" dirty="0">
                <a:hlinkClick r:id="rId11"/>
              </a:rPr>
              <a:t>https://journal.tinkoff.ru</a:t>
            </a:r>
            <a:r>
              <a:rPr lang="en-US" sz="1800" b="1" dirty="0">
                <a:solidFill>
                  <a:srgbClr val="FF0000"/>
                </a:solidFill>
                <a:hlinkClick r:id="rId11"/>
              </a:rPr>
              <a:t>/</a:t>
            </a:r>
            <a:r>
              <a:rPr lang="ru-RU" sz="1800" b="1" dirty="0">
                <a:solidFill>
                  <a:srgbClr val="FF0000"/>
                </a:solidFill>
              </a:rPr>
              <a:t> и учебник </a:t>
            </a:r>
            <a:r>
              <a:rPr lang="ru-RU" sz="1800" b="1" dirty="0" smtClean="0">
                <a:solidFill>
                  <a:srgbClr val="FF0000"/>
                </a:solidFill>
              </a:rPr>
              <a:t>«Т </a:t>
            </a:r>
            <a:r>
              <a:rPr lang="ru-RU" sz="1800" b="1" dirty="0">
                <a:solidFill>
                  <a:srgbClr val="FF0000"/>
                </a:solidFill>
              </a:rPr>
              <a:t>– </a:t>
            </a:r>
            <a:r>
              <a:rPr lang="ru-RU" sz="1800" b="1" dirty="0" smtClean="0">
                <a:solidFill>
                  <a:srgbClr val="FF0000"/>
                </a:solidFill>
              </a:rPr>
              <a:t>Ж»: </a:t>
            </a:r>
            <a:r>
              <a:rPr lang="en-US" sz="1800" b="1" dirty="0">
                <a:hlinkClick r:id="rId12"/>
              </a:rPr>
              <a:t>https://t.me/t_uchebnik</a:t>
            </a:r>
            <a:r>
              <a:rPr lang="ru-RU" sz="1800" b="1" dirty="0"/>
              <a:t> </a:t>
            </a:r>
            <a:endParaRPr lang="ru-RU" sz="1800" b="1" dirty="0" smtClean="0"/>
          </a:p>
          <a:p>
            <a:pPr marL="0" indent="0">
              <a:buNone/>
            </a:pPr>
            <a:endParaRPr lang="ru-RU" sz="1600" b="1" dirty="0" smtClean="0"/>
          </a:p>
          <a:p>
            <a:pPr marL="0" indent="0">
              <a:buNone/>
            </a:pPr>
            <a:endParaRPr lang="ru-RU" sz="1600" b="1" dirty="0" smtClean="0"/>
          </a:p>
          <a:p>
            <a:endParaRPr lang="ru-RU" sz="16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3778826" y="1226991"/>
            <a:ext cx="46343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</a:rPr>
              <a:t>В помощь самообразования </a:t>
            </a:r>
          </a:p>
        </p:txBody>
      </p:sp>
    </p:spTree>
    <p:extLst>
      <p:ext uri="{BB962C8B-B14F-4D97-AF65-F5344CB8AC3E}">
        <p14:creationId xmlns:p14="http://schemas.microsoft.com/office/powerpoint/2010/main" val="133036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6033" y="1222278"/>
            <a:ext cx="1115035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 помощь гражданам 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11. Интернет-приемная </a:t>
            </a:r>
            <a:r>
              <a:rPr lang="ru-RU" b="1" dirty="0">
                <a:solidFill>
                  <a:srgbClr val="00B050"/>
                </a:solidFill>
              </a:rPr>
              <a:t>Банка России: </a:t>
            </a:r>
            <a:r>
              <a:rPr lang="en-US" b="1" dirty="0">
                <a:hlinkClick r:id="rId5"/>
              </a:rPr>
              <a:t>https://cbr.ru/reception</a:t>
            </a:r>
            <a:r>
              <a:rPr lang="en-US" b="1" dirty="0" smtClean="0">
                <a:hlinkClick r:id="rId5"/>
              </a:rPr>
              <a:t>/</a:t>
            </a:r>
            <a:endParaRPr lang="ru-RU" b="1" dirty="0" smtClean="0"/>
          </a:p>
          <a:p>
            <a:pPr algn="just"/>
            <a:endParaRPr lang="ru-RU" b="1" dirty="0"/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12. Досудебное</a:t>
            </a:r>
            <a:r>
              <a:rPr lang="ru-RU" b="1" dirty="0">
                <a:solidFill>
                  <a:srgbClr val="00B050"/>
                </a:solidFill>
              </a:rPr>
              <a:t> урегулирование споров физлиц с фин организациями. </a:t>
            </a:r>
            <a:r>
              <a:rPr lang="ru-RU" b="1" dirty="0" smtClean="0">
                <a:solidFill>
                  <a:srgbClr val="00B050"/>
                </a:solidFill>
              </a:rPr>
              <a:t>Финансовый </a:t>
            </a:r>
            <a:r>
              <a:rPr lang="ru-RU" b="1" dirty="0">
                <a:solidFill>
                  <a:srgbClr val="00B050"/>
                </a:solidFill>
              </a:rPr>
              <a:t>уполномоченный: </a:t>
            </a:r>
            <a:r>
              <a:rPr lang="en-US" b="1" dirty="0">
                <a:hlinkClick r:id="rId6"/>
              </a:rPr>
              <a:t>https://finombudsman.ru/</a:t>
            </a:r>
            <a:r>
              <a:rPr lang="ru-RU" b="1" dirty="0"/>
              <a:t> </a:t>
            </a:r>
            <a:endParaRPr lang="ru-RU" b="1" dirty="0" smtClean="0"/>
          </a:p>
          <a:p>
            <a:pPr algn="just"/>
            <a:endParaRPr lang="ru-RU" b="1" dirty="0"/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13. Общественная </a:t>
            </a:r>
            <a:r>
              <a:rPr lang="ru-RU" b="1" dirty="0">
                <a:solidFill>
                  <a:srgbClr val="00B050"/>
                </a:solidFill>
              </a:rPr>
              <a:t>электронная приемная </a:t>
            </a:r>
            <a:r>
              <a:rPr lang="ru-RU" b="1" dirty="0" smtClean="0">
                <a:solidFill>
                  <a:srgbClr val="00B050"/>
                </a:solidFill>
              </a:rPr>
              <a:t>Роскомнадзора:</a:t>
            </a:r>
          </a:p>
          <a:p>
            <a:pPr algn="just"/>
            <a:r>
              <a:rPr lang="en-US" b="1" dirty="0" smtClean="0">
                <a:hlinkClick r:id="rId7"/>
              </a:rPr>
              <a:t>https</a:t>
            </a:r>
            <a:r>
              <a:rPr lang="en-US" b="1" dirty="0">
                <a:hlinkClick r:id="rId7"/>
              </a:rPr>
              <a:t>://rkn.gov.ru/treatments/ask-question</a:t>
            </a:r>
            <a:r>
              <a:rPr lang="en-US" b="1" dirty="0" smtClean="0">
                <a:hlinkClick r:id="rId7"/>
              </a:rPr>
              <a:t>/</a:t>
            </a:r>
            <a:endParaRPr lang="ru-RU" b="1" dirty="0" smtClean="0"/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14. За права заемщиков: </a:t>
            </a:r>
            <a:r>
              <a:rPr lang="en-US" b="1" dirty="0">
                <a:solidFill>
                  <a:srgbClr val="00B050"/>
                </a:solidFill>
                <a:hlinkClick r:id="rId8"/>
              </a:rPr>
              <a:t>https://zapravazaemschikov.onf.ru</a:t>
            </a:r>
            <a:r>
              <a:rPr lang="en-US" b="1" dirty="0" smtClean="0">
                <a:solidFill>
                  <a:srgbClr val="00B050"/>
                </a:solidFill>
                <a:hlinkClick r:id="rId8"/>
              </a:rPr>
              <a:t>/</a:t>
            </a:r>
            <a:endParaRPr lang="ru-RU" b="1" dirty="0" smtClean="0">
              <a:solidFill>
                <a:srgbClr val="00B050"/>
              </a:solidFill>
            </a:endParaRPr>
          </a:p>
          <a:p>
            <a:pPr algn="just"/>
            <a:endParaRPr lang="ru-RU" b="1" dirty="0">
              <a:solidFill>
                <a:srgbClr val="00B050"/>
              </a:solidFill>
            </a:endParaRPr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15. Управление </a:t>
            </a:r>
            <a:r>
              <a:rPr lang="ru-RU" b="1" dirty="0">
                <a:solidFill>
                  <a:srgbClr val="00B050"/>
                </a:solidFill>
              </a:rPr>
              <a:t>по организации борьбы с противоправным использованием информационно-коммуникационных </a:t>
            </a:r>
            <a:r>
              <a:rPr lang="ru-RU" b="1" dirty="0" smtClean="0">
                <a:solidFill>
                  <a:srgbClr val="00B050"/>
                </a:solidFill>
              </a:rPr>
              <a:t>технологий: </a:t>
            </a:r>
            <a:r>
              <a:rPr lang="en-US" b="1" dirty="0">
                <a:hlinkClick r:id="rId9"/>
              </a:rPr>
              <a:t>https://</a:t>
            </a:r>
            <a:r>
              <a:rPr lang="ru-RU" b="1" dirty="0">
                <a:hlinkClick r:id="rId9"/>
              </a:rPr>
              <a:t>мвд.рф/</a:t>
            </a:r>
            <a:r>
              <a:rPr lang="en-US" b="1" dirty="0">
                <a:hlinkClick r:id="rId9"/>
              </a:rPr>
              <a:t>mvd/structure1/Upravlenija/</a:t>
            </a:r>
            <a:r>
              <a:rPr lang="ru-RU" b="1" dirty="0">
                <a:hlinkClick r:id="rId9"/>
              </a:rPr>
              <a:t>убк</a:t>
            </a:r>
            <a:endParaRPr lang="en-US" b="1" dirty="0"/>
          </a:p>
          <a:p>
            <a:pPr algn="just"/>
            <a:endParaRPr lang="ru-RU" b="1" dirty="0"/>
          </a:p>
          <a:p>
            <a:pPr lvl="0" algn="just"/>
            <a:r>
              <a:rPr lang="ru-RU" b="1" dirty="0" smtClean="0">
                <a:solidFill>
                  <a:srgbClr val="00B050"/>
                </a:solidFill>
              </a:rPr>
              <a:t>16. </a:t>
            </a:r>
            <a:r>
              <a:rPr lang="ru-RU" b="1" dirty="0">
                <a:solidFill>
                  <a:srgbClr val="00B050"/>
                </a:solidFill>
              </a:rPr>
              <a:t>Центр правовой помощи гражданам в цифровой </a:t>
            </a:r>
            <a:r>
              <a:rPr lang="ru-RU" b="1" dirty="0" smtClean="0">
                <a:solidFill>
                  <a:srgbClr val="00B050"/>
                </a:solidFill>
              </a:rPr>
              <a:t>среде: </a:t>
            </a:r>
            <a:r>
              <a:rPr lang="ru-RU" b="1" dirty="0">
                <a:hlinkClick r:id="rId10"/>
              </a:rPr>
              <a:t>https://4people.grfc.ru</a:t>
            </a:r>
            <a:r>
              <a:rPr lang="ru-RU" b="1" dirty="0" smtClean="0">
                <a:hlinkClick r:id="rId10"/>
              </a:rPr>
              <a:t>/</a:t>
            </a:r>
            <a:endParaRPr lang="ru-RU" b="1" dirty="0" smtClean="0"/>
          </a:p>
          <a:p>
            <a:pPr lvl="0" algn="just"/>
            <a:endParaRPr lang="ru-RU" b="1" dirty="0" smtClean="0"/>
          </a:p>
          <a:p>
            <a:r>
              <a:rPr lang="ru-RU" b="1" dirty="0" smtClean="0">
                <a:solidFill>
                  <a:srgbClr val="00B050"/>
                </a:solidFill>
              </a:rPr>
              <a:t>17. </a:t>
            </a:r>
            <a:r>
              <a:rPr lang="ru-RU" b="1" dirty="0">
                <a:solidFill>
                  <a:srgbClr val="00B050"/>
                </a:solidFill>
              </a:rPr>
              <a:t>Электронная форма подачи жалобы на фишинговые ресурсы на портале «Госуслуги</a:t>
            </a:r>
            <a:r>
              <a:rPr lang="ru-RU" b="1" dirty="0" smtClean="0">
                <a:solidFill>
                  <a:srgbClr val="00B050"/>
                </a:solidFill>
              </a:rPr>
              <a:t>»:</a:t>
            </a:r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>
                <a:hlinkClick r:id="rId11"/>
              </a:rPr>
              <a:t>https://</a:t>
            </a:r>
            <a:r>
              <a:rPr lang="ru-RU" b="1" dirty="0" smtClean="0">
                <a:hlinkClick r:id="rId11"/>
              </a:rPr>
              <a:t>www.gosuslugi.ru/help/faq/fraud/23050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32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6033" y="1222278"/>
            <a:ext cx="1115035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 помощь гражданам </a:t>
            </a:r>
          </a:p>
          <a:p>
            <a:pPr algn="just"/>
            <a:endParaRPr lang="ru-RU" b="1" dirty="0" smtClean="0"/>
          </a:p>
          <a:p>
            <a:r>
              <a:rPr lang="ru-RU" b="1" dirty="0" smtClean="0">
                <a:solidFill>
                  <a:srgbClr val="00B050"/>
                </a:solidFill>
              </a:rPr>
              <a:t>18. </a:t>
            </a:r>
            <a:r>
              <a:rPr lang="ru-RU" b="1" dirty="0">
                <a:solidFill>
                  <a:srgbClr val="00B050"/>
                </a:solidFill>
              </a:rPr>
              <a:t>Вид мошеннической схемы «Мамонт»: </a:t>
            </a:r>
            <a:r>
              <a:rPr lang="ru-RU" b="1" u="sng" dirty="0">
                <a:hlinkClick r:id="rId5"/>
              </a:rPr>
              <a:t>https://</a:t>
            </a:r>
            <a:r>
              <a:rPr lang="ru-RU" b="1" u="sng" dirty="0" smtClean="0">
                <a:hlinkClick r:id="rId5"/>
              </a:rPr>
              <a:t>t.me/F_A_C_C_T/3381</a:t>
            </a:r>
            <a:endParaRPr lang="ru-RU" b="1" u="sng" dirty="0" smtClean="0"/>
          </a:p>
          <a:p>
            <a:endParaRPr lang="ru-RU" dirty="0"/>
          </a:p>
          <a:p>
            <a:r>
              <a:rPr lang="ru-RU" b="1" dirty="0" smtClean="0">
                <a:solidFill>
                  <a:srgbClr val="00B050"/>
                </a:solidFill>
              </a:rPr>
              <a:t>19. </a:t>
            </a:r>
            <a:r>
              <a:rPr lang="ru-RU" b="1" dirty="0">
                <a:solidFill>
                  <a:srgbClr val="00B050"/>
                </a:solidFill>
              </a:rPr>
              <a:t>Цифровая броня»</a:t>
            </a:r>
          </a:p>
          <a:p>
            <a:r>
              <a:rPr lang="ru-RU" b="1" dirty="0"/>
              <a:t>1 серия </a:t>
            </a:r>
            <a:r>
              <a:rPr lang="ru-RU" b="1" u="sng" dirty="0">
                <a:hlinkClick r:id="rId6"/>
              </a:rPr>
              <a:t>https://t.me/cyberpolice_rus/2404</a:t>
            </a:r>
            <a:endParaRPr lang="ru-RU" dirty="0"/>
          </a:p>
          <a:p>
            <a:r>
              <a:rPr lang="ru-RU" b="1" dirty="0"/>
              <a:t>2 серия </a:t>
            </a:r>
            <a:r>
              <a:rPr lang="ru-RU" b="1" u="sng" dirty="0">
                <a:hlinkClick r:id="rId7"/>
              </a:rPr>
              <a:t>https://t.me/cyberpolice_rus/2407</a:t>
            </a:r>
            <a:endParaRPr lang="ru-RU" dirty="0"/>
          </a:p>
          <a:p>
            <a:r>
              <a:rPr lang="ru-RU" b="1" dirty="0"/>
              <a:t>3 серия </a:t>
            </a:r>
            <a:r>
              <a:rPr lang="ru-RU" b="1" u="sng" dirty="0">
                <a:hlinkClick r:id="rId8"/>
              </a:rPr>
              <a:t>https://t.me/cyberpolice_rus/2416</a:t>
            </a:r>
            <a:endParaRPr lang="ru-RU" dirty="0"/>
          </a:p>
          <a:p>
            <a:r>
              <a:rPr lang="ru-RU" b="1" dirty="0"/>
              <a:t>4 серия </a:t>
            </a:r>
            <a:r>
              <a:rPr lang="ru-RU" b="1" u="sng" dirty="0"/>
              <a:t>https://t.me/cyberpolice_rus/2421</a:t>
            </a:r>
            <a:endParaRPr lang="ru-RU" dirty="0"/>
          </a:p>
          <a:p>
            <a:endParaRPr lang="ru-RU" b="1" dirty="0" smtClean="0"/>
          </a:p>
          <a:p>
            <a:r>
              <a:rPr lang="ru-RU" b="1" dirty="0" smtClean="0">
                <a:solidFill>
                  <a:srgbClr val="00B050"/>
                </a:solidFill>
              </a:rPr>
              <a:t>20. </a:t>
            </a:r>
            <a:r>
              <a:rPr lang="ru-RU" b="1" dirty="0">
                <a:solidFill>
                  <a:srgbClr val="00B050"/>
                </a:solidFill>
              </a:rPr>
              <a:t>Проект «Обмани меня»</a:t>
            </a:r>
          </a:p>
          <a:p>
            <a:r>
              <a:rPr lang="ru-RU" b="1" dirty="0"/>
              <a:t>1 эпизод о </a:t>
            </a:r>
            <a:r>
              <a:rPr lang="ru-RU" b="1" dirty="0" err="1"/>
              <a:t>дипфейках</a:t>
            </a:r>
            <a:r>
              <a:rPr lang="ru-RU" b="1" dirty="0"/>
              <a:t>: </a:t>
            </a:r>
            <a:r>
              <a:rPr lang="ru-RU" b="1" u="sng" dirty="0">
                <a:hlinkClick r:id="rId9"/>
              </a:rPr>
              <a:t>https://ok.ru/group/70000001729857/topic/157031510463809</a:t>
            </a:r>
            <a:endParaRPr lang="ru-RU" dirty="0"/>
          </a:p>
          <a:p>
            <a:r>
              <a:rPr lang="ru-RU" b="1" dirty="0"/>
              <a:t>2 эпизод об опасности онлайн-знакомств: </a:t>
            </a:r>
            <a:r>
              <a:rPr lang="ru-RU" b="1" u="sng" dirty="0">
                <a:hlinkClick r:id="rId10"/>
              </a:rPr>
              <a:t>https://</a:t>
            </a:r>
            <a:r>
              <a:rPr lang="ru-RU" b="1" u="sng" dirty="0" smtClean="0">
                <a:hlinkClick r:id="rId10"/>
              </a:rPr>
              <a:t>t.me/cyberpolice_rus/2426</a:t>
            </a:r>
            <a:endParaRPr lang="ru-RU" b="1" u="sng" dirty="0" smtClean="0"/>
          </a:p>
          <a:p>
            <a:endParaRPr lang="ru-RU" b="1" u="sng" dirty="0"/>
          </a:p>
          <a:p>
            <a:r>
              <a:rPr lang="ru-RU" b="1" dirty="0" smtClean="0">
                <a:solidFill>
                  <a:srgbClr val="00B050"/>
                </a:solidFill>
              </a:rPr>
              <a:t>21. Мультсериал о семье </a:t>
            </a:r>
            <a:r>
              <a:rPr lang="ru-RU" b="1" dirty="0" err="1" smtClean="0">
                <a:solidFill>
                  <a:srgbClr val="00B050"/>
                </a:solidFill>
              </a:rPr>
              <a:t>Везунчиковых</a:t>
            </a:r>
            <a:endParaRPr lang="ru-RU" b="1" dirty="0" smtClean="0">
              <a:solidFill>
                <a:srgbClr val="00B050"/>
              </a:solidFill>
            </a:endParaRPr>
          </a:p>
          <a:p>
            <a:r>
              <a:rPr lang="ru-RU" b="1" dirty="0"/>
              <a:t>1 </a:t>
            </a:r>
            <a:r>
              <a:rPr lang="ru-RU" b="1" dirty="0" smtClean="0"/>
              <a:t>сериал о звонкие из полиции: </a:t>
            </a:r>
            <a:r>
              <a:rPr lang="ru-RU" b="1" u="sng" dirty="0">
                <a:hlinkClick r:id="rId11"/>
              </a:rPr>
              <a:t>https://</a:t>
            </a:r>
            <a:r>
              <a:rPr lang="ru-RU" b="1" u="sng" dirty="0" smtClean="0">
                <a:hlinkClick r:id="rId11"/>
              </a:rPr>
              <a:t>vk.com/wall-200144947_33789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71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679" y="2470392"/>
            <a:ext cx="5427676" cy="267749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08755" y="1685480"/>
            <a:ext cx="84767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22</a:t>
            </a:r>
            <a:r>
              <a:rPr lang="ru-RU" b="1" dirty="0" smtClean="0">
                <a:solidFill>
                  <a:srgbClr val="00B050"/>
                </a:solidFill>
              </a:rPr>
              <a:t>. </a:t>
            </a:r>
            <a:r>
              <a:rPr lang="ru-RU" b="1" dirty="0" smtClean="0">
                <a:solidFill>
                  <a:srgbClr val="00B050"/>
                </a:solidFill>
              </a:rPr>
              <a:t>За права заемщиков: </a:t>
            </a:r>
            <a:r>
              <a:rPr lang="en-US" b="1" dirty="0">
                <a:solidFill>
                  <a:srgbClr val="00B050"/>
                </a:solidFill>
                <a:hlinkClick r:id="rId6"/>
              </a:rPr>
              <a:t>https://zapravazaemschikov.ru</a:t>
            </a:r>
            <a:r>
              <a:rPr lang="en-US" b="1" dirty="0" smtClean="0">
                <a:solidFill>
                  <a:srgbClr val="00B050"/>
                </a:solidFill>
                <a:hlinkClick r:id="rId6"/>
              </a:rPr>
              <a:t>/</a:t>
            </a:r>
            <a:endParaRPr lang="ru-RU" b="1" dirty="0" smtClean="0">
              <a:solidFill>
                <a:srgbClr val="00B050"/>
              </a:solidFill>
            </a:endParaRPr>
          </a:p>
          <a:p>
            <a:r>
              <a:rPr lang="ru-RU" b="1" dirty="0" smtClean="0">
                <a:solidFill>
                  <a:srgbClr val="00B050"/>
                </a:solidFill>
              </a:rPr>
              <a:t>- Полезные ссылки </a:t>
            </a:r>
            <a:r>
              <a:rPr lang="en-US" b="1" dirty="0">
                <a:solidFill>
                  <a:srgbClr val="00B050"/>
                </a:solidFill>
                <a:hlinkClick r:id="rId7"/>
              </a:rPr>
              <a:t>https://</a:t>
            </a:r>
            <a:r>
              <a:rPr lang="en-US" b="1" dirty="0" smtClean="0">
                <a:solidFill>
                  <a:srgbClr val="00B050"/>
                </a:solidFill>
                <a:hlinkClick r:id="rId7"/>
              </a:rPr>
              <a:t>zapravazaemschikov.ru/links</a:t>
            </a:r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r>
              <a:rPr lang="ru-RU" b="1" dirty="0" smtClean="0">
                <a:solidFill>
                  <a:srgbClr val="00B050"/>
                </a:solidFill>
              </a:rPr>
              <a:t>- Мышеловка.рф: </a:t>
            </a:r>
            <a:r>
              <a:rPr lang="en-US" b="1" dirty="0">
                <a:solidFill>
                  <a:srgbClr val="00B050"/>
                </a:solidFill>
                <a:hlinkClick r:id="rId8"/>
              </a:rPr>
              <a:t>https://moshelovka.onf.ru</a:t>
            </a:r>
            <a:r>
              <a:rPr lang="en-US" b="1" dirty="0" smtClean="0">
                <a:solidFill>
                  <a:srgbClr val="00B050"/>
                </a:solidFill>
                <a:hlinkClick r:id="rId8"/>
              </a:rPr>
              <a:t>/</a:t>
            </a:r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9161" y="3652270"/>
            <a:ext cx="3712660" cy="27067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2" name="Прямоугольник 11"/>
          <p:cNvSpPr/>
          <p:nvPr/>
        </p:nvSpPr>
        <p:spPr>
          <a:xfrm>
            <a:off x="4657012" y="1186345"/>
            <a:ext cx="35493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 помощь гражданам </a:t>
            </a:r>
          </a:p>
        </p:txBody>
      </p:sp>
    </p:spTree>
    <p:extLst>
      <p:ext uri="{BB962C8B-B14F-4D97-AF65-F5344CB8AC3E}">
        <p14:creationId xmlns:p14="http://schemas.microsoft.com/office/powerpoint/2010/main" val="76546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19" y="1582434"/>
            <a:ext cx="2885534" cy="425120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8147" y="2691118"/>
            <a:ext cx="8425899" cy="2033838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04752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13" y="2318743"/>
            <a:ext cx="10447221" cy="294057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1353423" y="1524709"/>
            <a:ext cx="7429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https://</a:t>
            </a:r>
            <a:r>
              <a:rPr lang="en-US" b="1" dirty="0" smtClean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educenter.ru/press-center/finliternews/</a:t>
            </a:r>
            <a:endParaRPr lang="ru-RU" b="1" dirty="0">
              <a:solidFill>
                <a:srgbClr val="25367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71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60825" y="1262408"/>
            <a:ext cx="7429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https://</a:t>
            </a:r>
            <a:r>
              <a:rPr lang="en-US" b="1" dirty="0" smtClean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educenter.ru/press-center/finliternews/</a:t>
            </a:r>
            <a:endParaRPr lang="ru-RU" b="1" dirty="0">
              <a:solidFill>
                <a:srgbClr val="25367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9217" y="1709755"/>
            <a:ext cx="5483342" cy="49375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1420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60825" y="1262408"/>
            <a:ext cx="7429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https://</a:t>
            </a:r>
            <a:r>
              <a:rPr lang="en-US" b="1" dirty="0" smtClean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educenter.ru/press-center/finliternews/</a:t>
            </a:r>
            <a:endParaRPr lang="ru-RU" b="1" dirty="0">
              <a:solidFill>
                <a:srgbClr val="25367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0825" y="1918892"/>
            <a:ext cx="10024775" cy="412309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394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20" y="2160722"/>
            <a:ext cx="10133901" cy="34829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1" name="Прямоугольник 10"/>
          <p:cNvSpPr/>
          <p:nvPr/>
        </p:nvSpPr>
        <p:spPr>
          <a:xfrm>
            <a:off x="486033" y="1525089"/>
            <a:ext cx="9350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https://educenter.ru/course-series/finliteracy.html?&amp;</a:t>
            </a:r>
            <a:r>
              <a:rPr lang="en-US" b="1" dirty="0" smtClean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page=1875</a:t>
            </a:r>
            <a:endParaRPr lang="ru-RU" b="1" dirty="0">
              <a:solidFill>
                <a:srgbClr val="25367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81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Props1.xml><?xml version="1.0" encoding="utf-8"?>
<ds:datastoreItem xmlns:ds="http://schemas.openxmlformats.org/officeDocument/2006/customXml" ds:itemID="{EF13992B-4C88-4C2E-90C6-06F50D3A0A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CABE8A-2E4E-4CF9-BCD1-324DA95086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777749-AECF-490F-AD21-676B410753EE}">
  <ds:schemaRefs>
    <ds:schemaRef ds:uri="http://purl.org/dc/elements/1.1/"/>
    <ds:schemaRef ds:uri="http://www.w3.org/XML/1998/namespace"/>
    <ds:schemaRef ds:uri="http://purl.org/dc/terms/"/>
    <ds:schemaRef ds:uri="http://purl.org/dc/dcmitype/"/>
    <ds:schemaRef ds:uri="http://schemas.microsoft.com/office/2006/documentManagement/types"/>
    <ds:schemaRef ds:uri="6670c954-0c68-471d-a2bf-75bd606184ae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999</TotalTime>
  <Words>1768</Words>
  <Application>Microsoft Office PowerPoint</Application>
  <PresentationFormat>Широкоэкранный</PresentationFormat>
  <Paragraphs>281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1" baseType="lpstr">
      <vt:lpstr>Arial</vt:lpstr>
      <vt:lpstr>Times New Roman</vt:lpstr>
      <vt:lpstr>Wingdings</vt:lpstr>
      <vt:lpstr>Aptos Display</vt:lpstr>
      <vt:lpstr>Aptos</vt:lpstr>
      <vt:lpstr>Calibri</vt:lpstr>
      <vt:lpstr>Verdana</vt:lpstr>
      <vt:lpstr>Тема Office</vt:lpstr>
      <vt:lpstr>Мошенничество Методы социальной инженерии</vt:lpstr>
      <vt:lpstr>Об авторе </vt:lpstr>
      <vt:lpstr>Содержание </vt:lpstr>
      <vt:lpstr>Законодательство. Что такое мошенничество?</vt:lpstr>
      <vt:lpstr>Законодательство. Знание законов, которые помогут профилактики мошенничеств</vt:lpstr>
      <vt:lpstr>Виды мошенничеств</vt:lpstr>
      <vt:lpstr>Психология жертв и мошенников</vt:lpstr>
      <vt:lpstr>Психология жертв и мошенников</vt:lpstr>
      <vt:lpstr>Психология жертв и мошенников</vt:lpstr>
      <vt:lpstr>Психология жертв и мошенников</vt:lpstr>
      <vt:lpstr>Психология жертв и мошенников</vt:lpstr>
      <vt:lpstr>Социальная инженерия – что это такое?</vt:lpstr>
      <vt:lpstr>Цифровая среда</vt:lpstr>
      <vt:lpstr>Примеры и сценарии мошенничеств</vt:lpstr>
      <vt:lpstr>Примеры и сценарии мошенничеств</vt:lpstr>
      <vt:lpstr>Примеры и сценарии мошенничеств</vt:lpstr>
      <vt:lpstr>Примеры и сценарии мошенничеств</vt:lpstr>
      <vt:lpstr>Примеры и сценарии мошенничеств. Фишинг</vt:lpstr>
      <vt:lpstr>Примеры и сценарии мошенничеств. Фишинг</vt:lpstr>
      <vt:lpstr>Примеры и сценарии мошенничеств. Фишинг</vt:lpstr>
      <vt:lpstr>Примеры и сценарии мошенничеств. Фишинг</vt:lpstr>
      <vt:lpstr>Примеры и сценарии мошенничеств. Фишинг</vt:lpstr>
      <vt:lpstr>Примеры и сценарии мошенничеств. Дипфейк</vt:lpstr>
      <vt:lpstr>Примеры и сценарии мошенничеств. Дипфейк</vt:lpstr>
      <vt:lpstr>Что мошенники в рамках социальной инженерии хотят у Вас получить?</vt:lpstr>
      <vt:lpstr>Что мошенники в рамках социальной инженерии хотят у Вас получить?</vt:lpstr>
      <vt:lpstr>Профилактика и безопасное поведение в мире, где риски мошенничеств высоки. Цифровая гигиена</vt:lpstr>
      <vt:lpstr>Профилактика и безопасное поведение в мире, где риски мошенничеств высоки. Цифровая гигиена</vt:lpstr>
      <vt:lpstr>Профилактика и безопасное поведение в мире, где риски мошенничеств высоки. Цифровая гигиена</vt:lpstr>
      <vt:lpstr>Профилактика и безопасное поведение в мире, где риски мошенничеств высоки. Цифровая гигиена</vt:lpstr>
      <vt:lpstr>Профилактика и безопасное поведение в мире, где риски мошенничеств высоки. Цифровая гигиена</vt:lpstr>
      <vt:lpstr>Полезные ссылки</vt:lpstr>
      <vt:lpstr>Полезные ссылки </vt:lpstr>
      <vt:lpstr>Полезные ссылки </vt:lpstr>
      <vt:lpstr>Полезные ссылки </vt:lpstr>
      <vt:lpstr>Полезные ссылки</vt:lpstr>
      <vt:lpstr>Полезные ссылки</vt:lpstr>
      <vt:lpstr>Полезные ссылки</vt:lpstr>
      <vt:lpstr>Полезные ссылки</vt:lpstr>
      <vt:lpstr>Полезные ссылки</vt:lpstr>
      <vt:lpstr>Полезные ссылки</vt:lpstr>
      <vt:lpstr>Полезные ссылки</vt:lpstr>
      <vt:lpstr>Полезные ссылки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Кредитование</dc:title>
  <dc:creator>Илья Марков</dc:creator>
  <cp:lastModifiedBy>Евгений Григорьев</cp:lastModifiedBy>
  <cp:revision>141</cp:revision>
  <dcterms:created xsi:type="dcterms:W3CDTF">2024-06-05T08:31:08Z</dcterms:created>
  <dcterms:modified xsi:type="dcterms:W3CDTF">2024-11-07T11:20:14Z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