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412" r:id="rId7"/>
    <p:sldId id="437" r:id="rId8"/>
    <p:sldId id="438" r:id="rId9"/>
    <p:sldId id="346" r:id="rId10"/>
    <p:sldId id="418" r:id="rId11"/>
    <p:sldId id="439" r:id="rId12"/>
    <p:sldId id="443" r:id="rId13"/>
    <p:sldId id="448" r:id="rId14"/>
    <p:sldId id="447" r:id="rId15"/>
    <p:sldId id="440" r:id="rId16"/>
    <p:sldId id="445" r:id="rId17"/>
    <p:sldId id="446" r:id="rId18"/>
    <p:sldId id="444" r:id="rId19"/>
    <p:sldId id="449" r:id="rId20"/>
    <p:sldId id="451" r:id="rId21"/>
    <p:sldId id="452" r:id="rId22"/>
    <p:sldId id="441" r:id="rId23"/>
    <p:sldId id="453" r:id="rId24"/>
    <p:sldId id="450" r:id="rId25"/>
    <p:sldId id="454" r:id="rId26"/>
    <p:sldId id="455" r:id="rId27"/>
    <p:sldId id="368" r:id="rId28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73"/>
  </p:normalViewPr>
  <p:slideViewPr>
    <p:cSldViewPr snapToGrid="0">
      <p:cViewPr varScale="1">
        <p:scale>
          <a:sx n="88" d="100"/>
          <a:sy n="88" d="100"/>
        </p:scale>
        <p:origin x="3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09.04.2025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educenter.ru/course-series/finliteracy.html?&amp;page=2011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educenter.ru/press-center/finliternews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educenter.ru/press-center/finliternews/novosti-fingram-280325.html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hyperlink" Target="https://www.rbc.ru/quote/news/article/66fe3c749a7947497663a7c7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bank.ru/finance/blog/pension-supplement/#q2" TargetMode="External"/><Relationship Id="rId5" Type="http://schemas.openxmlformats.org/officeDocument/2006/relationships/hyperlink" Target="https://t-j.ru/guide/pensioner-benefits/" TargetMode="External"/><Relationship Id="rId4" Type="http://schemas.openxmlformats.org/officeDocument/2006/relationships/hyperlink" Target="https://t-j.ru/benefits-navigator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anki.ru/wikibank/nalogovyie_lgotyi/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anki.ru/wikibank/nalogovyie_lgotyi/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news/daytheme/?id=11012280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fr.gov.ru/grazhdanam/pensionres/soc_doplata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news/daytheme/?id=11011416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s://www.moex.com/ru/markets/rii/rii.aspx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www.rbc.ru/quote/news/article/659e5c1e9a794779c7f1fba" TargetMode="Externa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alog.gov.ru/rn77/taxation/taxes/ndfl/nalog_vichet/soc_nv/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hyperlink" Target="https://sfr.gov.ru/grazhdanam/federal_beneficiaries/nsu/" TargetMode="Externa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hyperlink" Target="https://sfr.gov.ru/branches/hmao/info/~2023/03/16/8698" TargetMode="Externa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news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ravni.ru/mag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journal.tinkoff.ru/" TargetMode="External"/><Relationship Id="rId5" Type="http://schemas.openxmlformats.org/officeDocument/2006/relationships/hyperlink" Target="https://&#1084;&#1086;&#1080;&#1092;&#1080;&#1085;&#1072;&#1085;&#1089;&#1099;.&#1088;&#1092;/" TargetMode="External"/><Relationship Id="rId4" Type="http://schemas.openxmlformats.org/officeDocument/2006/relationships/hyperlink" Target="https://fincult.inf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4522573"/>
            <a:ext cx="11269213" cy="846381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льготы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490" y="5510584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192D8C"/>
                </a:solidFill>
              </a:rPr>
              <a:t>09 апреля 2025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132" y="1176896"/>
            <a:ext cx="10853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62136"/>
                </a:solidFill>
                <a:latin typeface="Roboto"/>
                <a:hlinkClick r:id="rId5"/>
              </a:rPr>
              <a:t>https://educenter.ru/course-series/finliteracy.html?&amp;page=2011</a:t>
            </a:r>
            <a:r>
              <a:rPr lang="ru-RU" sz="2000" b="1" dirty="0">
                <a:solidFill>
                  <a:srgbClr val="162136"/>
                </a:solidFill>
                <a:latin typeface="Roboto"/>
              </a:rPr>
              <a:t> 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9196" y="1709755"/>
            <a:ext cx="7276141" cy="4815584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3072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132" y="1285762"/>
            <a:ext cx="10853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162136"/>
                </a:solidFill>
                <a:latin typeface="Roboto"/>
                <a:hlinkClick r:id="rId5"/>
              </a:rPr>
              <a:t>https</a:t>
            </a:r>
            <a:r>
              <a:rPr lang="en-US" sz="2000" b="1" dirty="0">
                <a:solidFill>
                  <a:srgbClr val="162136"/>
                </a:solidFill>
                <a:latin typeface="Roboto"/>
                <a:hlinkClick r:id="rId5"/>
              </a:rPr>
              <a:t>://educenter.ru/press-center/finliternews</a:t>
            </a:r>
            <a:r>
              <a:rPr lang="en-US" sz="2000" b="1" dirty="0" smtClean="0">
                <a:solidFill>
                  <a:srgbClr val="162136"/>
                </a:solidFill>
                <a:latin typeface="Roboto"/>
                <a:hlinkClick r:id="rId5"/>
              </a:rPr>
              <a:t>/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</a:rPr>
              <a:t>  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836" y="2033268"/>
            <a:ext cx="10162898" cy="416899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3303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132" y="1285762"/>
            <a:ext cx="10853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62136"/>
                </a:solidFill>
                <a:latin typeface="Roboto"/>
                <a:hlinkClick r:id="rId5"/>
              </a:rPr>
              <a:t>https://</a:t>
            </a:r>
            <a:r>
              <a:rPr lang="en-US" sz="2000" b="1" dirty="0" smtClean="0">
                <a:solidFill>
                  <a:srgbClr val="162136"/>
                </a:solidFill>
                <a:latin typeface="Roboto"/>
                <a:hlinkClick r:id="rId5"/>
              </a:rPr>
              <a:t>educenter.ru/press-center/finliternews/novosti-fingram-280325.html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153" y="1747819"/>
            <a:ext cx="7721064" cy="490704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445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305685" y="1456370"/>
            <a:ext cx="11400280" cy="4985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1. Налоговые льготы и соц. поддержка: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в сфере ЖКХ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в сфере здравоохранения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/>
              <a:t>в</a:t>
            </a:r>
            <a:r>
              <a:rPr lang="ru-RU" b="1" dirty="0" smtClean="0"/>
              <a:t> сфере инвестиций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/>
              <a:t>в</a:t>
            </a:r>
            <a:r>
              <a:rPr lang="ru-RU" b="1" dirty="0" smtClean="0"/>
              <a:t> сфере сделок с недвижимостью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/>
          </a:p>
          <a:p>
            <a:endParaRPr lang="ru-RU" b="1" dirty="0"/>
          </a:p>
          <a:p>
            <a:r>
              <a:rPr lang="ru-RU" b="1" dirty="0" smtClean="0">
                <a:solidFill>
                  <a:srgbClr val="00B050"/>
                </a:solidFill>
              </a:rPr>
              <a:t>Полезные ссылки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Узнайте</a:t>
            </a:r>
            <a:r>
              <a:rPr lang="ru-RU" b="1" dirty="0">
                <a:solidFill>
                  <a:srgbClr val="FF0000"/>
                </a:solidFill>
              </a:rPr>
              <a:t>, какие посо­бия и льготы вам положены. Заберите их все: </a:t>
            </a:r>
            <a:r>
              <a:rPr lang="en-US" b="1" dirty="0">
                <a:solidFill>
                  <a:srgbClr val="FF0000"/>
                </a:solidFill>
                <a:hlinkClick r:id="rId4"/>
              </a:rPr>
              <a:t>https://t-j.ru/benefits-navigator</a:t>
            </a:r>
            <a:r>
              <a:rPr lang="en-US" b="1" dirty="0" smtClean="0">
                <a:solidFill>
                  <a:srgbClr val="FF0000"/>
                </a:solidFill>
                <a:hlinkClick r:id="rId4"/>
              </a:rPr>
              <a:t>/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Какие налоги не платят </a:t>
            </a:r>
            <a:r>
              <a:rPr lang="ru-RU" b="1" dirty="0" smtClean="0">
                <a:solidFill>
                  <a:srgbClr val="FF0000"/>
                </a:solidFill>
              </a:rPr>
              <a:t>пенсионеры: </a:t>
            </a:r>
            <a:r>
              <a:rPr lang="en-US" b="1" dirty="0">
                <a:solidFill>
                  <a:srgbClr val="FF0000"/>
                </a:solidFill>
                <a:hlinkClick r:id="rId5"/>
              </a:rPr>
              <a:t>https://t-j.ru/guide/pensioner-benefits</a:t>
            </a:r>
            <a:r>
              <a:rPr lang="en-US" b="1" dirty="0" smtClean="0">
                <a:solidFill>
                  <a:srgbClr val="FF0000"/>
                </a:solidFill>
                <a:hlinkClick r:id="rId5"/>
              </a:rPr>
              <a:t>/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Какие выплаты и меры поддержки положены </a:t>
            </a:r>
            <a:r>
              <a:rPr lang="ru-RU" b="1" dirty="0" smtClean="0">
                <a:solidFill>
                  <a:srgbClr val="FF0000"/>
                </a:solidFill>
              </a:rPr>
              <a:t>пенсионерам: </a:t>
            </a:r>
            <a:r>
              <a:rPr lang="en-US" b="1" dirty="0">
                <a:solidFill>
                  <a:srgbClr val="FF0000"/>
                </a:solidFill>
                <a:hlinkClick r:id="rId6"/>
              </a:rPr>
              <a:t>https://www.tbank.ru/finance/blog/pension-supplement/#</a:t>
            </a:r>
            <a:r>
              <a:rPr lang="en-US" b="1" dirty="0" smtClean="0">
                <a:solidFill>
                  <a:srgbClr val="FF0000"/>
                </a:solidFill>
                <a:hlinkClick r:id="rId6"/>
              </a:rPr>
              <a:t>q2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Опубликован полный список федеральных и региональных льгот для </a:t>
            </a:r>
            <a:r>
              <a:rPr lang="ru-RU" b="1" dirty="0" smtClean="0">
                <a:solidFill>
                  <a:srgbClr val="FF0000"/>
                </a:solidFill>
              </a:rPr>
              <a:t>пенсионеров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  <a:hlinkClick r:id="rId7"/>
              </a:rPr>
              <a:t>https://</a:t>
            </a:r>
            <a:r>
              <a:rPr lang="ru-RU" b="1" dirty="0" smtClean="0">
                <a:solidFill>
                  <a:srgbClr val="FF0000"/>
                </a:solidFill>
                <a:hlinkClick r:id="rId7"/>
              </a:rPr>
              <a:t>www.rbc.ru/quote/news/article/66fe3c749a7947497663a7c7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/>
              <a:t>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9943" y="1454505"/>
            <a:ext cx="6101170" cy="1871431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3845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налоговые льготы?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05287" y="1709755"/>
            <a:ext cx="1044272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Льготы по налогам и сборам </a:t>
            </a:r>
            <a:r>
              <a:rPr lang="ru-RU" sz="2000" b="1" dirty="0"/>
              <a:t>— </a:t>
            </a:r>
            <a:r>
              <a:rPr lang="ru-RU" sz="2000" b="1" dirty="0">
                <a:solidFill>
                  <a:srgbClr val="C00000"/>
                </a:solidFill>
              </a:rPr>
              <a:t>это преимущества при уплате налога для части налогоплательщиков,</a:t>
            </a:r>
            <a:r>
              <a:rPr lang="ru-RU" sz="2000" b="1" dirty="0"/>
              <a:t> при которых они могут не уплачивать налог вовсе, оплачивать его частями или платить его в меньшем размере.</a:t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>
                <a:solidFill>
                  <a:srgbClr val="C00000"/>
                </a:solidFill>
              </a:rPr>
              <a:t>По сути налоговые льготы </a:t>
            </a:r>
            <a:r>
              <a:rPr lang="ru-RU" sz="2000" b="1" dirty="0"/>
              <a:t>—</a:t>
            </a:r>
            <a:r>
              <a:rPr lang="ru-RU" sz="2000" b="1" dirty="0">
                <a:solidFill>
                  <a:srgbClr val="C00000"/>
                </a:solidFill>
              </a:rPr>
              <a:t> это скидки при налогообложении, которые предоставляются физическим и юридическим лицам, чтобы снизить налоговую нагрузку </a:t>
            </a:r>
            <a:r>
              <a:rPr lang="ru-RU" sz="2000" b="1" dirty="0"/>
              <a:t>или простимулировать </a:t>
            </a:r>
            <a:r>
              <a:rPr lang="ru-RU" sz="2000" b="1" dirty="0" smtClean="0"/>
              <a:t>бизнес.</a:t>
            </a:r>
            <a:endParaRPr lang="ru-RU" sz="2000" b="1" dirty="0"/>
          </a:p>
          <a:p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Налоговые </a:t>
            </a:r>
            <a:r>
              <a:rPr lang="ru-RU" sz="2000" b="1" dirty="0">
                <a:solidFill>
                  <a:srgbClr val="FF0000"/>
                </a:solidFill>
              </a:rPr>
              <a:t>льготы предоставляются налогоплательщикам только в рамках действующего законодательства, а не по решению налоговых органов.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69926" y="5343785"/>
            <a:ext cx="802950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5"/>
              </a:rPr>
              <a:t>https://www.banki.ru/wikibank/nalogovyie_lgotyi</a:t>
            </a:r>
            <a:r>
              <a:rPr lang="en-US" sz="2600" b="1" dirty="0" smtClean="0">
                <a:solidFill>
                  <a:srgbClr val="FF0000"/>
                </a:solidFill>
                <a:hlinkClick r:id="rId5"/>
              </a:rPr>
              <a:t>/</a:t>
            </a:r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5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налоговых льгот?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82841" y="1636029"/>
            <a:ext cx="977431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/>
              <a:t>Льготы могут предоставляться в форме</a:t>
            </a:r>
            <a:r>
              <a:rPr lang="ru-RU" sz="2000" b="1" dirty="0" smtClean="0"/>
              <a:t>:</a:t>
            </a:r>
          </a:p>
          <a:p>
            <a:pPr fontAlgn="base"/>
            <a:endParaRPr lang="ru-RU" sz="2000" b="1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000" b="1" dirty="0" smtClean="0"/>
              <a:t>налогового вычета (уменьшает налоговую базу);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2000" b="1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000" b="1" dirty="0" smtClean="0"/>
              <a:t>пониженной </a:t>
            </a:r>
            <a:r>
              <a:rPr lang="ru-RU" sz="2000" b="1" dirty="0"/>
              <a:t>ставки. </a:t>
            </a:r>
            <a:r>
              <a:rPr lang="ru-RU" sz="1600" b="1" dirty="0"/>
              <a:t>Например, по детским и медицинским товарам используется льготная ставка НДС в 10</a:t>
            </a:r>
            <a:r>
              <a:rPr lang="ru-RU" sz="1600" b="1" dirty="0" smtClean="0"/>
              <a:t>%;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2000" b="1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000" b="1" dirty="0" smtClean="0"/>
              <a:t>освобождения </a:t>
            </a:r>
            <a:r>
              <a:rPr lang="ru-RU" sz="2000" b="1" dirty="0"/>
              <a:t>от уплаты налога для некоторых категорий граждан</a:t>
            </a:r>
            <a:r>
              <a:rPr lang="ru-RU" sz="2000" b="1" dirty="0" smtClean="0"/>
              <a:t>;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endParaRPr lang="ru-RU" sz="2000" b="1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ru-RU" sz="2000" b="1" dirty="0" smtClean="0"/>
              <a:t>снижения </a:t>
            </a:r>
            <a:r>
              <a:rPr lang="ru-RU" sz="2000" b="1" dirty="0"/>
              <a:t>суммы налога к уплате. </a:t>
            </a:r>
            <a:r>
              <a:rPr lang="ru-RU" sz="1600" b="1" dirty="0"/>
              <a:t>Например, владельцы грузовых авто могут уменьшить транспортный налог на сумму, перечисленную в систему «Платон</a:t>
            </a:r>
            <a:r>
              <a:rPr lang="ru-RU" sz="1600" b="1" dirty="0" smtClean="0"/>
              <a:t>».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84539" y="5752158"/>
            <a:ext cx="802950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5"/>
              </a:rPr>
              <a:t>https://www.banki.ru/wikibank/nalogovyie_lgotyi</a:t>
            </a:r>
            <a:r>
              <a:rPr lang="en-US" sz="2600" b="1" dirty="0" smtClean="0">
                <a:solidFill>
                  <a:srgbClr val="FF0000"/>
                </a:solidFill>
                <a:hlinkClick r:id="rId5"/>
              </a:rPr>
              <a:t>/</a:t>
            </a:r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21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для неработающих/работающих?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983" y="1396541"/>
            <a:ext cx="9182216" cy="518017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821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9807" y="1504895"/>
            <a:ext cx="7757650" cy="466601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5459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8406" y="1408481"/>
            <a:ext cx="8379272" cy="472457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7553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6033" y="1114703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П</a:t>
            </a:r>
            <a:r>
              <a:rPr lang="ru-RU" b="1" dirty="0" smtClean="0"/>
              <a:t>о </a:t>
            </a:r>
            <a:r>
              <a:rPr lang="ru-RU" b="1" dirty="0"/>
              <a:t>налогу на </a:t>
            </a:r>
            <a:r>
              <a:rPr lang="ru-RU" b="1" dirty="0" smtClean="0"/>
              <a:t>имущество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826" y="1180877"/>
            <a:ext cx="5433135" cy="5449282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0749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6033" y="1114703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П</a:t>
            </a:r>
            <a:r>
              <a:rPr lang="ru-RU" b="1" dirty="0" smtClean="0"/>
              <a:t>о </a:t>
            </a:r>
            <a:r>
              <a:rPr lang="ru-RU" b="1" dirty="0"/>
              <a:t>налогу на </a:t>
            </a:r>
            <a:r>
              <a:rPr lang="ru-RU" b="1" dirty="0" smtClean="0"/>
              <a:t>землю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948" y="2240525"/>
            <a:ext cx="7658100" cy="218122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1560989" y="5106065"/>
            <a:ext cx="9070019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Платят ли пенсионеры земельный налог в России: льготы, расчет и важные нюансы: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https://www.banki.ru/news/daytheme/?id=11012280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6033" y="1114703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Не платят Госпошлину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950" y="2338387"/>
            <a:ext cx="7658100" cy="218122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361" y="1900052"/>
            <a:ext cx="9439275" cy="332422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4345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Социальная доплата до уровня прожиточного минимума пенсионера</a:t>
            </a:r>
          </a:p>
          <a:p>
            <a:pPr fontAlgn="base"/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829" y="1770652"/>
            <a:ext cx="11612772" cy="278361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2249599" y="5056101"/>
            <a:ext cx="90429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6"/>
              </a:rPr>
              <a:t>https://sfr.gov.ru/grazhdanam/pensionres/soc_doplata</a:t>
            </a:r>
            <a:r>
              <a:rPr lang="en-US" sz="2600" b="1" dirty="0" smtClean="0">
                <a:solidFill>
                  <a:srgbClr val="FF0000"/>
                </a:solidFill>
                <a:hlinkClick r:id="rId6"/>
              </a:rPr>
              <a:t>/</a:t>
            </a:r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66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при оплате ЖКХ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206" y="1114938"/>
            <a:ext cx="7219950" cy="47910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1663084" y="5942652"/>
            <a:ext cx="938961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вкладов можно потерять льготы на оплату ЖКУ. Узнали, как этого избежать: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https://www.banki.ru/news/daytheme/?id=11011416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35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112878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по НДФЛ по доходам при работе на фондовом рынке: </a:t>
            </a:r>
            <a:r>
              <a:rPr lang="ru-RU" sz="2000" b="1" dirty="0">
                <a:solidFill>
                  <a:srgbClr val="C00000"/>
                </a:solidFill>
              </a:rPr>
              <a:t>льгота на долгосрочное владение ценными бумагами</a:t>
            </a:r>
            <a:endParaRPr lang="ru-RU" sz="20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365" y="1661823"/>
            <a:ext cx="4985478" cy="47122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745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107817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по НДФЛ по доходам при работе на фондовом рынке:</a:t>
            </a:r>
            <a:r>
              <a:rPr lang="ru-RU" b="1" dirty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льгота </a:t>
            </a:r>
            <a:r>
              <a:rPr lang="ru-RU" b="1" dirty="0">
                <a:solidFill>
                  <a:srgbClr val="C00000"/>
                </a:solidFill>
              </a:rPr>
              <a:t>на долгосрочное владение ценными бумагами высокотехнологичного (инновационного) сектора </a:t>
            </a:r>
            <a:r>
              <a:rPr lang="ru-RU" b="1" dirty="0" smtClean="0">
                <a:solidFill>
                  <a:srgbClr val="C00000"/>
                </a:solidFill>
              </a:rPr>
              <a:t>экономики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5239" y="6120699"/>
            <a:ext cx="7148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СПИСОК БУМАГ: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www.moex.com/ru/markets/rii/rii.aspx</a:t>
            </a: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8881" y="1704052"/>
            <a:ext cx="7000551" cy="420358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094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работающим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при покупке жилья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645" y="1472727"/>
            <a:ext cx="9395798" cy="427746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429" y="5750191"/>
            <a:ext cx="7489295" cy="99675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016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работающим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11376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по НДФЛ по доходам при работе на фондовом рынке:</a:t>
            </a:r>
            <a:r>
              <a:rPr lang="ru-RU" b="1" dirty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покупка на ИИС и покупка </a:t>
            </a:r>
            <a:r>
              <a:rPr lang="ru-RU" b="1" dirty="0" smtClean="0">
                <a:solidFill>
                  <a:srgbClr val="C00000"/>
                </a:solidFill>
              </a:rPr>
              <a:t>в ПДС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22882" y="5511684"/>
            <a:ext cx="8075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Что такое ИИС 3-го типа и как его </a:t>
            </a:r>
            <a:r>
              <a:rPr lang="ru-RU" b="1" dirty="0" smtClean="0">
                <a:solidFill>
                  <a:srgbClr val="FF0000"/>
                </a:solidFill>
              </a:rPr>
              <a:t>открыть: </a:t>
            </a:r>
            <a:r>
              <a:rPr lang="ru-RU" b="1" dirty="0">
                <a:solidFill>
                  <a:srgbClr val="000000"/>
                </a:solidFill>
                <a:latin typeface="GraphikLCG"/>
                <a:hlinkClick r:id="rId5"/>
              </a:rPr>
              <a:t>https://</a:t>
            </a:r>
            <a:r>
              <a:rPr lang="ru-RU" b="1" dirty="0" smtClean="0">
                <a:solidFill>
                  <a:srgbClr val="000000"/>
                </a:solidFill>
                <a:latin typeface="GraphikLCG"/>
                <a:hlinkClick r:id="rId5"/>
              </a:rPr>
              <a:t>www.rbc.ru/quote/news/article/659e5c1e9a794779c7f1fba</a:t>
            </a:r>
            <a:endParaRPr lang="ru-RU" b="1" dirty="0">
              <a:solidFill>
                <a:srgbClr val="000000"/>
              </a:solidFill>
              <a:latin typeface="GraphikLCG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5995" y="2567172"/>
            <a:ext cx="7343775" cy="145732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3728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работающим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9587" y="953937"/>
            <a:ext cx="977431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Льготы </a:t>
            </a:r>
            <a:r>
              <a:rPr lang="ru-RU" b="1" dirty="0" smtClean="0"/>
              <a:t>по НДФЛ при оплате лечения, обучении, занятии спортом</a:t>
            </a:r>
            <a:endParaRPr lang="ru-RU" b="1" dirty="0"/>
          </a:p>
          <a:p>
            <a:pPr fontAlgn="base"/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245" y="1436898"/>
            <a:ext cx="5658037" cy="437002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486033" y="6009546"/>
            <a:ext cx="115143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6"/>
              </a:rPr>
              <a:t>https://www.nalog.gov.ru/rn77/taxation/taxes/ndfl/nalog_vichet/soc_nv</a:t>
            </a:r>
            <a:r>
              <a:rPr lang="en-US" sz="2600" b="1" dirty="0" smtClean="0">
                <a:solidFill>
                  <a:srgbClr val="FF0000"/>
                </a:solidFill>
                <a:hlinkClick r:id="rId6"/>
              </a:rPr>
              <a:t>/</a:t>
            </a:r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28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поддержка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7783" y="4299247"/>
            <a:ext cx="92261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5"/>
              </a:rPr>
              <a:t>https://sfr.gov.ru/grazhdanam/federal_beneficiaries/nsu</a:t>
            </a:r>
            <a:r>
              <a:rPr lang="en-US" sz="2600" b="1" dirty="0" smtClean="0">
                <a:solidFill>
                  <a:srgbClr val="FF0000"/>
                </a:solidFill>
                <a:hlinkClick r:id="rId5"/>
              </a:rPr>
              <a:t>/</a:t>
            </a:r>
            <a:r>
              <a:rPr lang="ru-RU" sz="2600" b="1" dirty="0" smtClean="0">
                <a:solidFill>
                  <a:srgbClr val="FF0000"/>
                </a:solidFill>
              </a:rPr>
              <a:t>  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7783" y="1018057"/>
            <a:ext cx="3086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212121"/>
                </a:solidFill>
                <a:latin typeface="Open Sans"/>
              </a:rPr>
              <a:t>Набор социальных услуг</a:t>
            </a:r>
            <a:endParaRPr lang="ru-RU" b="1" i="0" dirty="0">
              <a:solidFill>
                <a:srgbClr val="212121"/>
              </a:solidFill>
              <a:effectLst/>
              <a:latin typeface="Open San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783" y="2191406"/>
            <a:ext cx="11284722" cy="157109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6880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83619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поддержка пенсионерам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13676" y="5005697"/>
            <a:ext cx="92261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hlinkClick r:id="rId5"/>
              </a:rPr>
              <a:t>https://sfr.gov.ru/branches/hmao/info/~</a:t>
            </a:r>
            <a:r>
              <a:rPr lang="en-US" sz="2600" b="1" dirty="0" smtClean="0">
                <a:solidFill>
                  <a:srgbClr val="FF0000"/>
                </a:solidFill>
                <a:hlinkClick r:id="rId5"/>
              </a:rPr>
              <a:t>2023/03/16/8698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7783" y="1018057"/>
            <a:ext cx="10769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212121"/>
                </a:solidFill>
                <a:latin typeface="Open Sans"/>
              </a:rPr>
              <a:t>Компенсация </a:t>
            </a:r>
            <a:r>
              <a:rPr lang="ru-RU" b="1" dirty="0">
                <a:solidFill>
                  <a:srgbClr val="212121"/>
                </a:solidFill>
                <a:latin typeface="Open Sans"/>
              </a:rPr>
              <a:t>расходов по проезду неработающих пенсионеров к месту отдыха и обратно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131" y="1942039"/>
            <a:ext cx="11479735" cy="234540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9649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1474" y="2226902"/>
            <a:ext cx="108562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Финансовая </a:t>
            </a:r>
            <a:r>
              <a:rPr lang="ru-RU" b="1" dirty="0"/>
              <a:t>культура (Банк России):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4"/>
              </a:rPr>
              <a:t>https://fincult.info</a:t>
            </a:r>
            <a:r>
              <a:rPr lang="en-US" b="1" dirty="0" smtClean="0">
                <a:hlinkClick r:id="rId4"/>
              </a:rPr>
              <a:t>/</a:t>
            </a:r>
            <a:endParaRPr lang="ru-RU" b="1" dirty="0" smtClean="0"/>
          </a:p>
          <a:p>
            <a:pPr marL="342900" indent="-342900">
              <a:buAutoNum type="arabicPeriod"/>
            </a:pPr>
            <a:endParaRPr lang="ru-RU" b="1" dirty="0"/>
          </a:p>
          <a:p>
            <a:r>
              <a:rPr lang="ru-RU" b="1" dirty="0"/>
              <a:t>2. Мои Финансы (НАФИ Минфина Росси): </a:t>
            </a:r>
            <a:r>
              <a:rPr lang="en-US" b="1" dirty="0">
                <a:hlinkClick r:id="rId5"/>
              </a:rPr>
              <a:t>https://</a:t>
            </a:r>
            <a:r>
              <a:rPr lang="ru-RU" b="1" dirty="0">
                <a:hlinkClick r:id="rId5"/>
              </a:rPr>
              <a:t>моифинансы.рф</a:t>
            </a:r>
            <a:r>
              <a:rPr lang="ru-RU" b="1" dirty="0" smtClean="0">
                <a:hlinkClick r:id="rId5"/>
              </a:rPr>
              <a:t>/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/>
              <a:t>3. Журнал Т – Ж: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journal.tinkoff.ru/</a:t>
            </a:r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4. Журнал проекта Сравни.ру (сайт-агрегатор по финансам): </a:t>
            </a:r>
            <a:r>
              <a:rPr lang="ru-RU" b="1" u="sng" dirty="0" smtClean="0">
                <a:hlinkClick r:id="rId7"/>
              </a:rPr>
              <a:t>https://www.sravni.ru/mag/</a:t>
            </a:r>
            <a:endParaRPr lang="ru-RU" b="1" u="sng" dirty="0" smtClean="0"/>
          </a:p>
          <a:p>
            <a:endParaRPr lang="ru-RU" b="1" dirty="0" smtClean="0"/>
          </a:p>
          <a:p>
            <a:r>
              <a:rPr lang="ru-RU" b="1" dirty="0" smtClean="0"/>
              <a:t>5. Новости о финансах от Банки.ру (сайт-агрегатор по финансам): </a:t>
            </a:r>
            <a:r>
              <a:rPr lang="en-US" b="1" dirty="0" smtClean="0">
                <a:hlinkClick r:id="rId8"/>
              </a:rPr>
              <a:t>https://www.banki.ru/news/</a:t>
            </a:r>
            <a:endParaRPr lang="ru-RU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61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777749-AECF-490F-AD21-676B410753EE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6670c954-0c68-471d-a2bf-75bd606184ae"/>
  </ds:schemaRefs>
</ds:datastoreItem>
</file>

<file path=customXml/itemProps3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22344</TotalTime>
  <Words>604</Words>
  <Application>Microsoft Office PowerPoint</Application>
  <PresentationFormat>Широкоэкранный</PresentationFormat>
  <Paragraphs>96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Arial</vt:lpstr>
      <vt:lpstr>Times New Roman</vt:lpstr>
      <vt:lpstr>Wingdings</vt:lpstr>
      <vt:lpstr>Aptos</vt:lpstr>
      <vt:lpstr>Open Sans</vt:lpstr>
      <vt:lpstr>GraphikLCG</vt:lpstr>
      <vt:lpstr>Roboto</vt:lpstr>
      <vt:lpstr>Calibri</vt:lpstr>
      <vt:lpstr>Aptos Display</vt:lpstr>
      <vt:lpstr>Тема Office</vt:lpstr>
      <vt:lpstr>Налоговые льготы</vt:lpstr>
      <vt:lpstr>Об авторе </vt:lpstr>
      <vt:lpstr>Полезные ссылки </vt:lpstr>
      <vt:lpstr>Полезные ссылки </vt:lpstr>
      <vt:lpstr>Полезные ссылки </vt:lpstr>
      <vt:lpstr>Содержание </vt:lpstr>
      <vt:lpstr>Что такое налоговые льготы?</vt:lpstr>
      <vt:lpstr>Формы налоговых льгот?</vt:lpstr>
      <vt:lpstr>Налоговые льготы для неработающих/работающих?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пенсионерам</vt:lpstr>
      <vt:lpstr>Льготы работающим пенсионерам</vt:lpstr>
      <vt:lpstr>Льготы работающим пенсионерам</vt:lpstr>
      <vt:lpstr>Льготы работающим пенсионерам</vt:lpstr>
      <vt:lpstr>Социальная поддержка пенсионерам</vt:lpstr>
      <vt:lpstr>Социальная поддержка пенсионерам</vt:lpstr>
      <vt:lpstr>Полезные ссылки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296</cp:revision>
  <dcterms:created xsi:type="dcterms:W3CDTF">2024-06-05T08:31:08Z</dcterms:created>
  <dcterms:modified xsi:type="dcterms:W3CDTF">2025-04-09T10:09:44Z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