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4"/>
  </p:sldMasterIdLst>
  <p:notesMasterIdLst>
    <p:notesMasterId r:id="rId32"/>
  </p:notesMasterIdLst>
  <p:sldIdLst>
    <p:sldId id="256" r:id="rId5"/>
    <p:sldId id="425" r:id="rId6"/>
    <p:sldId id="416" r:id="rId7"/>
    <p:sldId id="375" r:id="rId8"/>
    <p:sldId id="426" r:id="rId9"/>
    <p:sldId id="427" r:id="rId10"/>
    <p:sldId id="428" r:id="rId11"/>
    <p:sldId id="430" r:id="rId12"/>
    <p:sldId id="436" r:id="rId13"/>
    <p:sldId id="440" r:id="rId14"/>
    <p:sldId id="441" r:id="rId15"/>
    <p:sldId id="443" r:id="rId16"/>
    <p:sldId id="447" r:id="rId17"/>
    <p:sldId id="442" r:id="rId18"/>
    <p:sldId id="445" r:id="rId19"/>
    <p:sldId id="448" r:id="rId20"/>
    <p:sldId id="429" r:id="rId21"/>
    <p:sldId id="431" r:id="rId22"/>
    <p:sldId id="432" r:id="rId23"/>
    <p:sldId id="451" r:id="rId24"/>
    <p:sldId id="434" r:id="rId25"/>
    <p:sldId id="450" r:id="rId26"/>
    <p:sldId id="449" r:id="rId27"/>
    <p:sldId id="433" r:id="rId28"/>
    <p:sldId id="446" r:id="rId29"/>
    <p:sldId id="452" r:id="rId30"/>
    <p:sldId id="418"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orient="horz" pos="799" userDrawn="1">
          <p15:clr>
            <a:srgbClr val="A4A3A4"/>
          </p15:clr>
        </p15:guide>
        <p15:guide id="3" orient="horz" pos="3838" userDrawn="1">
          <p15:clr>
            <a:srgbClr val="A4A3A4"/>
          </p15:clr>
        </p15:guide>
        <p15:guide id="4" pos="302" userDrawn="1">
          <p15:clr>
            <a:srgbClr val="A4A3A4"/>
          </p15:clr>
        </p15:guide>
        <p15:guide id="5" pos="744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6D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16" autoAdjust="0"/>
    <p:restoredTop sz="94660"/>
  </p:normalViewPr>
  <p:slideViewPr>
    <p:cSldViewPr snapToGrid="0">
      <p:cViewPr varScale="1">
        <p:scale>
          <a:sx n="107" d="100"/>
          <a:sy n="107" d="100"/>
        </p:scale>
        <p:origin x="1122" y="102"/>
      </p:cViewPr>
      <p:guideLst>
        <p:guide orient="horz" pos="482"/>
        <p:guide orient="horz" pos="799"/>
        <p:guide orient="horz" pos="3838"/>
        <p:guide pos="302"/>
        <p:guide pos="7446"/>
      </p:guideLst>
    </p:cSldViewPr>
  </p:slideViewPr>
  <p:notesTextViewPr>
    <p:cViewPr>
      <p:scale>
        <a:sx n="1" d="1"/>
        <a:sy n="1" d="1"/>
      </p:scale>
      <p:origin x="0" y="0"/>
    </p:cViewPr>
  </p:notesTextViewPr>
  <p:notesViewPr>
    <p:cSldViewPr snapToGrid="0">
      <p:cViewPr varScale="1">
        <p:scale>
          <a:sx n="125" d="100"/>
          <a:sy n="125" d="100"/>
        </p:scale>
        <p:origin x="493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3D4C7-4E85-40DA-93F3-9997E8A8E2D9}" type="datetimeFigureOut">
              <a:rPr lang="ru-RU" smtClean="0"/>
              <a:t>10.06.2026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C15544-C706-42FE-B2B4-DFD0AD19A524}" type="slidenum">
              <a:rPr lang="ru-RU" smtClean="0"/>
              <a:t>‹#›</a:t>
            </a:fld>
            <a:endParaRPr lang="ru-RU" dirty="0"/>
          </a:p>
        </p:txBody>
      </p:sp>
    </p:spTree>
    <p:extLst>
      <p:ext uri="{BB962C8B-B14F-4D97-AF65-F5344CB8AC3E}">
        <p14:creationId xmlns:p14="http://schemas.microsoft.com/office/powerpoint/2010/main" val="1254738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p:cNvSpPr txBox="1"/>
          <p:nvPr userDrawn="1"/>
        </p:nvSpPr>
        <p:spPr>
          <a:xfrm>
            <a:off x="7278757" y="173766"/>
            <a:ext cx="4457700" cy="800219"/>
          </a:xfrm>
          <a:prstGeom prst="rect">
            <a:avLst/>
          </a:prstGeom>
          <a:noFill/>
        </p:spPr>
        <p:txBody>
          <a:bodyPr wrap="square" rtlCol="0">
            <a:spAutoFit/>
          </a:bodyPr>
          <a:lstStyle/>
          <a:p>
            <a:pPr algn="r"/>
            <a:r>
              <a:rPr lang="en-US" sz="2800" b="1" dirty="0">
                <a:solidFill>
                  <a:schemeClr val="bg1"/>
                </a:solidFill>
                <a:latin typeface="DIN Pro Regular" panose="020B0504020101020102" pitchFamily="34" charset="0"/>
                <a:cs typeface="DIN Pro Regular" panose="020B0504020101020102" pitchFamily="34" charset="0"/>
              </a:rPr>
              <a:t>www.educenter.ru</a:t>
            </a:r>
            <a:endParaRPr lang="ru-RU" sz="2800" b="1" dirty="0">
              <a:solidFill>
                <a:schemeClr val="bg1"/>
              </a:solidFill>
              <a:latin typeface="DINPro-Medium" panose="02000503030000020004" pitchFamily="50" charset="0"/>
              <a:cs typeface="DIN Pro Regular" panose="020B0504020101020102" pitchFamily="34" charset="0"/>
            </a:endParaRPr>
          </a:p>
          <a:p>
            <a:endParaRPr lang="ru-RU" dirty="0">
              <a:solidFill>
                <a:schemeClr val="bg1"/>
              </a:solidFill>
              <a:latin typeface="DIN Pro Regular" panose="020B0504020101020102" pitchFamily="34" charset="0"/>
              <a:cs typeface="DIN Pro Regular" panose="020B0504020101020102" pitchFamily="34" charset="0"/>
            </a:endParaRPr>
          </a:p>
        </p:txBody>
      </p:sp>
      <p:sp>
        <p:nvSpPr>
          <p:cNvPr id="5" name="Номер слайда 5">
            <a:extLst>
              <a:ext uri="{FF2B5EF4-FFF2-40B4-BE49-F238E27FC236}">
                <a16:creationId xmlns:a16="http://schemas.microsoft.com/office/drawing/2014/main" id="{302EA1E4-46DB-4A43-B4F5-E6C01217EA4A}"/>
              </a:ext>
            </a:extLst>
          </p:cNvPr>
          <p:cNvSpPr>
            <a:spLocks noGrp="1"/>
          </p:cNvSpPr>
          <p:nvPr>
            <p:ph type="sldNum" sz="quarter" idx="4"/>
          </p:nvPr>
        </p:nvSpPr>
        <p:spPr>
          <a:xfrm>
            <a:off x="11166231" y="6133000"/>
            <a:ext cx="10257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7847364-8ACB-4341-BF7A-F1165E5FBDDE}" type="slidenum">
              <a:rPr lang="ru-RU" smtClean="0"/>
              <a:pPr/>
              <a:t>‹#›</a:t>
            </a:fld>
            <a:endParaRPr lang="ru-RU" dirty="0"/>
          </a:p>
        </p:txBody>
      </p:sp>
    </p:spTree>
    <p:extLst>
      <p:ext uri="{BB962C8B-B14F-4D97-AF65-F5344CB8AC3E}">
        <p14:creationId xmlns:p14="http://schemas.microsoft.com/office/powerpoint/2010/main" val="266398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blipFill>
          <a:blip r:embed="rId2"/>
          <a:stretch>
            <a:fillRect/>
          </a:stretch>
        </a:blipFill>
        <a:effectLst/>
      </p:bgPr>
    </p:bg>
    <p:spTree>
      <p:nvGrpSpPr>
        <p:cNvPr id="1" name=""/>
        <p:cNvGrpSpPr/>
        <p:nvPr/>
      </p:nvGrpSpPr>
      <p:grpSpPr>
        <a:xfrm>
          <a:off x="0" y="0"/>
          <a:ext cx="0" cy="0"/>
          <a:chOff x="0" y="0"/>
          <a:chExt cx="0" cy="0"/>
        </a:xfrm>
      </p:grpSpPr>
      <p:sp>
        <p:nvSpPr>
          <p:cNvPr id="2" name="Номер слайда 5">
            <a:extLst>
              <a:ext uri="{FF2B5EF4-FFF2-40B4-BE49-F238E27FC236}">
                <a16:creationId xmlns:a16="http://schemas.microsoft.com/office/drawing/2014/main" id="{1196C3D6-D88A-41AF-A015-A76B6707CE74}"/>
              </a:ext>
            </a:extLst>
          </p:cNvPr>
          <p:cNvSpPr>
            <a:spLocks noGrp="1"/>
          </p:cNvSpPr>
          <p:nvPr>
            <p:ph type="sldNum" sz="quarter" idx="4"/>
          </p:nvPr>
        </p:nvSpPr>
        <p:spPr>
          <a:xfrm>
            <a:off x="11166231" y="6133000"/>
            <a:ext cx="10257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7847364-8ACB-4341-BF7A-F1165E5FBDDE}" type="slidenum">
              <a:rPr lang="ru-RU" smtClean="0"/>
              <a:pPr/>
              <a:t>‹#›</a:t>
            </a:fld>
            <a:endParaRPr lang="ru-RU" dirty="0"/>
          </a:p>
        </p:txBody>
      </p:sp>
    </p:spTree>
    <p:extLst>
      <p:ext uri="{BB962C8B-B14F-4D97-AF65-F5344CB8AC3E}">
        <p14:creationId xmlns:p14="http://schemas.microsoft.com/office/powerpoint/2010/main" val="1877384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1156576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2870622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101119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2597649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330516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580509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4115801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17696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dirty="0"/>
          </a:p>
        </p:txBody>
      </p:sp>
      <p:sp>
        <p:nvSpPr>
          <p:cNvPr id="5" name="Нижний колонтитул 4"/>
          <p:cNvSpPr>
            <a:spLocks noGrp="1"/>
          </p:cNvSpPr>
          <p:nvPr>
            <p:ph type="ftr" sz="quarter" idx="3"/>
          </p:nvPr>
        </p:nvSpPr>
        <p:spPr>
          <a:xfrm>
            <a:off x="4038600" y="617696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1769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47364-8ACB-4341-BF7A-F1165E5FBDDE}" type="slidenum">
              <a:rPr lang="ru-RU" smtClean="0"/>
              <a:t>‹#›</a:t>
            </a:fld>
            <a:endParaRPr lang="ru-RU" dirty="0"/>
          </a:p>
        </p:txBody>
      </p:sp>
    </p:spTree>
    <p:extLst>
      <p:ext uri="{BB962C8B-B14F-4D97-AF65-F5344CB8AC3E}">
        <p14:creationId xmlns:p14="http://schemas.microsoft.com/office/powerpoint/2010/main" val="2149176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ducenter.ru/course-series/finliteracy.html?&amp;page=2011"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clck.ru/3U47wo"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fincult.info/article/kak-zashchitit-svoi-gadzhety-ot-moshennikov/"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zen.ru/a/ZmgGtRgmbQup2p_A" TargetMode="External"/><Relationship Id="rId2" Type="http://schemas.openxmlformats.org/officeDocument/2006/relationships/hyperlink" Target="https://psyjournals.ru/journals/cpse/archive/2019_n2/Melehin_Sergienko"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ok.ru/tsargradtv/topic/15726337577100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ok.ru/tsargradtv/topic/15726337577100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kp.ru/daily/27729/5118282/" TargetMode="External"/><Relationship Id="rId13" Type="http://schemas.openxmlformats.org/officeDocument/2006/relationships/hyperlink" Target="https://finance.mail.ru/article/novye-moshennicheskie-skhemy-69208441/" TargetMode="External"/><Relationship Id="rId3" Type="http://schemas.openxmlformats.org/officeDocument/2006/relationships/hyperlink" Target="https://vk.com/moshelovka" TargetMode="External"/><Relationship Id="rId7" Type="http://schemas.openxmlformats.org/officeDocument/2006/relationships/hyperlink" Target="https://t-j.ru/talon-sfr/" TargetMode="External"/><Relationship Id="rId12" Type="http://schemas.openxmlformats.org/officeDocument/2006/relationships/hyperlink" Target="https://www.banki.ru/news/daytheme/?id=10993782" TargetMode="External"/><Relationship Id="rId2" Type="http://schemas.openxmlformats.org/officeDocument/2006/relationships/hyperlink" Target="https://moshelovka.onf.ru/" TargetMode="External"/><Relationship Id="rId1" Type="http://schemas.openxmlformats.org/officeDocument/2006/relationships/slideLayout" Target="../slideLayouts/slideLayout2.xml"/><Relationship Id="rId6" Type="http://schemas.openxmlformats.org/officeDocument/2006/relationships/hyperlink" Target="https://ria.ru/20260415/moshennichestvo-2087101354.html" TargetMode="External"/><Relationship Id="rId11" Type="http://schemas.openxmlformats.org/officeDocument/2006/relationships/hyperlink" Target="https://bcs-express.ru/novosti-i-analitika/vydumki-moshennikov-bezopasnyi-schet" TargetMode="External"/><Relationship Id="rId5" Type="http://schemas.openxmlformats.org/officeDocument/2006/relationships/hyperlink" Target="https://iz.ru/1882844/dmitrii-bulgakov/poterannye-gody-zacem-mosenniki-predlagaut-perescitat-pensiu" TargetMode="External"/><Relationship Id="rId10" Type="http://schemas.openxmlformats.org/officeDocument/2006/relationships/hyperlink" Target="https://&#1092;&#1088;&#1091;&#1085;&#1079;.78.&#1084;&#1074;&#1076;.&#1088;&#1092;/news/item/62869821" TargetMode="External"/><Relationship Id="rId4" Type="http://schemas.openxmlformats.org/officeDocument/2006/relationships/hyperlink" Target="https://fincult.info/article/kak-zashchitit-svoi-gadzhety-ot-moshennikov/" TargetMode="External"/><Relationship Id="rId9" Type="http://schemas.openxmlformats.org/officeDocument/2006/relationships/hyperlink" Target="https://tass.ru/ekonomika/27061815"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kp.ru/daily/277782/5248412/" TargetMode="External"/><Relationship Id="rId3" Type="http://schemas.openxmlformats.org/officeDocument/2006/relationships/hyperlink" Target="https://rg.ru/2025/05/11/opasnye-cifry.html" TargetMode="External"/><Relationship Id="rId7" Type="http://schemas.openxmlformats.org/officeDocument/2006/relationships/hyperlink" Target="https://www.rbc.ru/life/news/6982ee3a9a79478163ff03d6" TargetMode="External"/><Relationship Id="rId2" Type="http://schemas.openxmlformats.org/officeDocument/2006/relationships/hyperlink" Target="https://www.kp.ru/daily/27756.5/5203312/" TargetMode="External"/><Relationship Id="rId1" Type="http://schemas.openxmlformats.org/officeDocument/2006/relationships/slideLayout" Target="../slideLayouts/slideLayout2.xml"/><Relationship Id="rId6" Type="http://schemas.openxmlformats.org/officeDocument/2006/relationships/hyperlink" Target="https://www.sberbank.ru/ru/person/kibrary/materialy-po-temam/chto-delat-esli-vzlomali-akkaunt" TargetMode="External"/><Relationship Id="rId5" Type="http://schemas.openxmlformats.org/officeDocument/2006/relationships/hyperlink" Target="https://www.bspb.ru/blog/lifestyle/scam" TargetMode="External"/><Relationship Id="rId10" Type="http://schemas.openxmlformats.org/officeDocument/2006/relationships/hyperlink" Target="https://www.vtb.ru/articles/gosuslugi/chto-delat-esli-moshenniki-vzlomali-gosuslugi/" TargetMode="External"/><Relationship Id="rId4" Type="http://schemas.openxmlformats.org/officeDocument/2006/relationships/hyperlink" Target="https://www.mk.ru/social/2026/03/16/telefonnye-aferisty-pomenyali-taktiku-podmennye-kody-iz-sms-i-neyroseti.html" TargetMode="External"/><Relationship Id="rId9" Type="http://schemas.openxmlformats.org/officeDocument/2006/relationships/hyperlink" Target="https://www.gosuslugi.ru/help/faq/personal_data/4562"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educenter.ru/press-center/finliternew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DF865A97-44D1-4C13-A4E2-ADB1611A71C7}"/>
              </a:ext>
            </a:extLst>
          </p:cNvPr>
          <p:cNvSpPr txBox="1">
            <a:spLocks/>
          </p:cNvSpPr>
          <p:nvPr/>
        </p:nvSpPr>
        <p:spPr>
          <a:xfrm>
            <a:off x="3596228" y="1306737"/>
            <a:ext cx="8321951" cy="44480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1400" b="1" spc="-150" dirty="0">
              <a:solidFill>
                <a:srgbClr val="066D55"/>
              </a:solidFill>
              <a:latin typeface="+mn-lt"/>
              <a:cs typeface="DIN Pro Bold" panose="020B0804020101020102" pitchFamily="34" charset="-52"/>
            </a:endParaRPr>
          </a:p>
          <a:p>
            <a:pPr algn="ctr"/>
            <a:r>
              <a:rPr lang="ru-RU" sz="4000" b="1" spc="-150" dirty="0">
                <a:solidFill>
                  <a:srgbClr val="066D55"/>
                </a:solidFill>
                <a:latin typeface="+mn-lt"/>
              </a:rPr>
              <a:t>«Мошенничество в цифровой век. Профилактика угроз»</a:t>
            </a:r>
          </a:p>
          <a:p>
            <a:pPr algn="ctr"/>
            <a:endParaRPr lang="ru-RU" sz="1100" b="1" spc="-150" dirty="0">
              <a:solidFill>
                <a:srgbClr val="066D55"/>
              </a:solidFill>
              <a:latin typeface="+mn-lt"/>
            </a:endParaRPr>
          </a:p>
          <a:p>
            <a:pPr marL="342900" indent="-342900">
              <a:buFont typeface="Wingdings" panose="05000000000000000000" pitchFamily="2" charset="2"/>
              <a:buChar char="Ø"/>
            </a:pPr>
            <a:r>
              <a:rPr lang="ru-RU" sz="2400" b="1" dirty="0">
                <a:solidFill>
                  <a:srgbClr val="066D55"/>
                </a:solidFill>
                <a:latin typeface="Arial" panose="020B0604020202020204" pitchFamily="34" charset="0"/>
                <a:cs typeface="Arial" panose="020B0604020202020204" pitchFamily="34" charset="0"/>
              </a:rPr>
              <a:t>«Вам полагается прибавка к пенсии».</a:t>
            </a:r>
          </a:p>
          <a:p>
            <a:pPr marL="342900" indent="-342900">
              <a:buFont typeface="Wingdings" panose="05000000000000000000" pitchFamily="2" charset="2"/>
              <a:buChar char="Ø"/>
            </a:pPr>
            <a:r>
              <a:rPr lang="ru-RU" sz="2400" b="1" dirty="0">
                <a:solidFill>
                  <a:srgbClr val="066D55"/>
                </a:solidFill>
                <a:latin typeface="Arial" panose="020B0604020202020204" pitchFamily="34" charset="0"/>
                <a:cs typeface="Arial" panose="020B0604020202020204" pitchFamily="34" charset="0"/>
              </a:rPr>
              <a:t>«Получите новые льготы».</a:t>
            </a:r>
          </a:p>
          <a:p>
            <a:pPr marL="342900" indent="-342900">
              <a:buFont typeface="Wingdings" panose="05000000000000000000" pitchFamily="2" charset="2"/>
              <a:buChar char="Ø"/>
            </a:pPr>
            <a:r>
              <a:rPr lang="ru-RU" sz="2400" b="1" dirty="0">
                <a:solidFill>
                  <a:srgbClr val="066D55"/>
                </a:solidFill>
                <a:latin typeface="Arial" panose="020B0604020202020204" pitchFamily="34" charset="0"/>
                <a:cs typeface="Arial" panose="020B0604020202020204" pitchFamily="34" charset="0"/>
              </a:rPr>
              <a:t>«Большие скидки или внезапный выигрыш».</a:t>
            </a:r>
          </a:p>
          <a:p>
            <a:pPr marL="342900" indent="-342900">
              <a:buFont typeface="Wingdings" panose="05000000000000000000" pitchFamily="2" charset="2"/>
              <a:buChar char="Ø"/>
            </a:pPr>
            <a:r>
              <a:rPr lang="ru-RU" sz="2400" b="1" dirty="0">
                <a:solidFill>
                  <a:srgbClr val="066D55"/>
                </a:solidFill>
                <a:latin typeface="Arial" panose="020B0604020202020204" pitchFamily="34" charset="0"/>
                <a:cs typeface="Arial" panose="020B0604020202020204" pitchFamily="34" charset="0"/>
              </a:rPr>
              <a:t>«Ваши деньги в опасности, переведите их на безопасный счет».</a:t>
            </a:r>
          </a:p>
        </p:txBody>
      </p:sp>
      <p:sp>
        <p:nvSpPr>
          <p:cNvPr id="8" name="TextBox 7">
            <a:extLst>
              <a:ext uri="{FF2B5EF4-FFF2-40B4-BE49-F238E27FC236}">
                <a16:creationId xmlns:a16="http://schemas.microsoft.com/office/drawing/2014/main" id="{923EAF90-147C-4D9A-95B4-48F3587C0A8B}"/>
              </a:ext>
            </a:extLst>
          </p:cNvPr>
          <p:cNvSpPr txBox="1"/>
          <p:nvPr/>
        </p:nvSpPr>
        <p:spPr>
          <a:xfrm>
            <a:off x="3498574" y="6028556"/>
            <a:ext cx="4457700" cy="369332"/>
          </a:xfrm>
          <a:prstGeom prst="rect">
            <a:avLst/>
          </a:prstGeom>
          <a:noFill/>
        </p:spPr>
        <p:txBody>
          <a:bodyPr wrap="square" rtlCol="0">
            <a:spAutoFit/>
          </a:bodyPr>
          <a:lstStyle/>
          <a:p>
            <a:r>
              <a:rPr lang="ru-RU" altLang="ru-RU" dirty="0">
                <a:solidFill>
                  <a:schemeClr val="bg1"/>
                </a:solidFill>
                <a:latin typeface="DIN Pro Regular" panose="020B0504020101020102" pitchFamily="34" charset="0"/>
                <a:cs typeface="DIN Pro Regular" panose="020B0504020101020102" pitchFamily="34" charset="0"/>
              </a:rPr>
              <a:t>Москва, 10 июня 2026 г.</a:t>
            </a:r>
            <a:endParaRPr lang="ru-RU" dirty="0">
              <a:solidFill>
                <a:schemeClr val="bg1"/>
              </a:solidFill>
              <a:latin typeface="DIN Pro Regular" panose="020B0504020101020102" pitchFamily="34" charset="0"/>
              <a:cs typeface="DIN Pro Regular" panose="020B0504020101020102" pitchFamily="34" charset="0"/>
            </a:endParaRPr>
          </a:p>
        </p:txBody>
      </p:sp>
    </p:spTree>
    <p:extLst>
      <p:ext uri="{BB962C8B-B14F-4D97-AF65-F5344CB8AC3E}">
        <p14:creationId xmlns:p14="http://schemas.microsoft.com/office/powerpoint/2010/main" val="413842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2</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2645639" y="145408"/>
            <a:ext cx="7392022"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sz="2000" dirty="0">
                <a:latin typeface="Arial" panose="020B0604020202020204" pitchFamily="34" charset="0"/>
                <a:cs typeface="Arial" panose="020B0604020202020204" pitchFamily="34" charset="0"/>
              </a:rPr>
              <a:t>ГДЕ СМОТРЕТЬ И СКАЧАТЬ ПРЕЗЕНТАЦИИ?</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12" name="TextBox 11">
            <a:extLst>
              <a:ext uri="{FF2B5EF4-FFF2-40B4-BE49-F238E27FC236}">
                <a16:creationId xmlns:a16="http://schemas.microsoft.com/office/drawing/2014/main" id="{C24E60AA-D6E3-4D76-8C31-7ED286BE0F2F}"/>
              </a:ext>
            </a:extLst>
          </p:cNvPr>
          <p:cNvSpPr txBox="1"/>
          <p:nvPr/>
        </p:nvSpPr>
        <p:spPr>
          <a:xfrm>
            <a:off x="393441" y="5735924"/>
            <a:ext cx="6836758" cy="369332"/>
          </a:xfrm>
          <a:prstGeom prst="rect">
            <a:avLst/>
          </a:prstGeom>
          <a:noFill/>
        </p:spPr>
        <p:txBody>
          <a:bodyPr wrap="square">
            <a:spAutoFit/>
          </a:bodyPr>
          <a:lstStyle/>
          <a:p>
            <a:pPr algn="ctr"/>
            <a:r>
              <a:rPr lang="en-US" b="1" dirty="0">
                <a:hlinkClick r:id="rId2"/>
              </a:rPr>
              <a:t>https://educenter.ru/course-series/finliteracy.html?&amp;page=2011</a:t>
            </a:r>
            <a:endParaRPr lang="ru-RU" b="1" dirty="0"/>
          </a:p>
        </p:txBody>
      </p:sp>
      <p:pic>
        <p:nvPicPr>
          <p:cNvPr id="5" name="Рисунок 4">
            <a:extLst>
              <a:ext uri="{FF2B5EF4-FFF2-40B4-BE49-F238E27FC236}">
                <a16:creationId xmlns:a16="http://schemas.microsoft.com/office/drawing/2014/main" id="{041A77E5-C249-426B-B33E-32490BA40BE1}"/>
              </a:ext>
            </a:extLst>
          </p:cNvPr>
          <p:cNvPicPr>
            <a:picLocks noChangeAspect="1"/>
          </p:cNvPicPr>
          <p:nvPr/>
        </p:nvPicPr>
        <p:blipFill>
          <a:blip r:embed="rId3"/>
          <a:stretch>
            <a:fillRect/>
          </a:stretch>
        </p:blipFill>
        <p:spPr>
          <a:xfrm>
            <a:off x="984545" y="904823"/>
            <a:ext cx="5357105" cy="4805935"/>
          </a:xfrm>
          <a:prstGeom prst="rect">
            <a:avLst/>
          </a:prstGeom>
        </p:spPr>
        <p:style>
          <a:lnRef idx="2">
            <a:schemeClr val="accent6"/>
          </a:lnRef>
          <a:fillRef idx="1">
            <a:schemeClr val="lt1"/>
          </a:fillRef>
          <a:effectRef idx="0">
            <a:schemeClr val="accent6"/>
          </a:effectRef>
          <a:fontRef idx="minor">
            <a:schemeClr val="dk1"/>
          </a:fontRef>
        </p:style>
      </p:pic>
      <p:pic>
        <p:nvPicPr>
          <p:cNvPr id="6" name="Рисунок 5">
            <a:extLst>
              <a:ext uri="{FF2B5EF4-FFF2-40B4-BE49-F238E27FC236}">
                <a16:creationId xmlns:a16="http://schemas.microsoft.com/office/drawing/2014/main" id="{4D3DB3E1-8E2C-4A13-931B-27381797F95D}"/>
              </a:ext>
            </a:extLst>
          </p:cNvPr>
          <p:cNvPicPr>
            <a:picLocks noChangeAspect="1"/>
          </p:cNvPicPr>
          <p:nvPr/>
        </p:nvPicPr>
        <p:blipFill>
          <a:blip r:embed="rId4"/>
          <a:stretch>
            <a:fillRect/>
          </a:stretch>
        </p:blipFill>
        <p:spPr>
          <a:xfrm>
            <a:off x="6862151" y="1150381"/>
            <a:ext cx="4365982" cy="4314818"/>
          </a:xfrm>
          <a:prstGeom prst="rect">
            <a:avLst/>
          </a:prstGeom>
          <a:solidFill>
            <a:srgbClr val="C00000"/>
          </a:solidFill>
          <a:ln>
            <a:solidFill>
              <a:srgbClr val="C00000"/>
            </a:solidFill>
          </a:ln>
        </p:spPr>
      </p:pic>
    </p:spTree>
    <p:extLst>
      <p:ext uri="{BB962C8B-B14F-4D97-AF65-F5344CB8AC3E}">
        <p14:creationId xmlns:p14="http://schemas.microsoft.com/office/powerpoint/2010/main" val="3748530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3</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3834341" y="246901"/>
            <a:ext cx="4368364"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sz="2000" dirty="0">
                <a:latin typeface="Arial" panose="020B0604020202020204" pitchFamily="34" charset="0"/>
                <a:cs typeface="Arial" panose="020B0604020202020204" pitchFamily="34" charset="0"/>
              </a:rPr>
              <a:t>ОСНОВА НАШИХ ЛЕКЦИЙ</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pic>
        <p:nvPicPr>
          <p:cNvPr id="7" name="Рисунок 6">
            <a:extLst>
              <a:ext uri="{FF2B5EF4-FFF2-40B4-BE49-F238E27FC236}">
                <a16:creationId xmlns:a16="http://schemas.microsoft.com/office/drawing/2014/main" id="{57E3F23F-C5D1-454D-8240-4EDCB9145058}"/>
              </a:ext>
            </a:extLst>
          </p:cNvPr>
          <p:cNvPicPr>
            <a:picLocks noChangeAspect="1"/>
          </p:cNvPicPr>
          <p:nvPr/>
        </p:nvPicPr>
        <p:blipFill>
          <a:blip r:embed="rId2"/>
          <a:stretch>
            <a:fillRect/>
          </a:stretch>
        </p:blipFill>
        <p:spPr>
          <a:xfrm>
            <a:off x="1025769" y="1162614"/>
            <a:ext cx="5401429" cy="4591691"/>
          </a:xfrm>
          <a:prstGeom prst="rect">
            <a:avLst/>
          </a:prstGeom>
        </p:spPr>
        <p:style>
          <a:lnRef idx="2">
            <a:schemeClr val="accent6"/>
          </a:lnRef>
          <a:fillRef idx="1">
            <a:schemeClr val="lt1"/>
          </a:fillRef>
          <a:effectRef idx="0">
            <a:schemeClr val="accent6"/>
          </a:effectRef>
          <a:fontRef idx="minor">
            <a:schemeClr val="dk1"/>
          </a:fontRef>
        </p:style>
      </p:pic>
      <p:sp>
        <p:nvSpPr>
          <p:cNvPr id="8" name="TextBox 7">
            <a:extLst>
              <a:ext uri="{FF2B5EF4-FFF2-40B4-BE49-F238E27FC236}">
                <a16:creationId xmlns:a16="http://schemas.microsoft.com/office/drawing/2014/main" id="{3C8EC969-4BF2-41D7-BEAE-F6D884FA27C6}"/>
              </a:ext>
            </a:extLst>
          </p:cNvPr>
          <p:cNvSpPr txBox="1"/>
          <p:nvPr/>
        </p:nvSpPr>
        <p:spPr>
          <a:xfrm>
            <a:off x="7436913" y="1325887"/>
            <a:ext cx="3729318" cy="492443"/>
          </a:xfrm>
          <a:prstGeom prst="rect">
            <a:avLst/>
          </a:prstGeom>
          <a:noFill/>
        </p:spPr>
        <p:txBody>
          <a:bodyPr wrap="square">
            <a:spAutoFit/>
          </a:bodyPr>
          <a:lstStyle/>
          <a:p>
            <a:r>
              <a:rPr lang="en-US" sz="2600" b="1" dirty="0">
                <a:hlinkClick r:id="rId3"/>
              </a:rPr>
              <a:t>https://clck.ru/3U47wo</a:t>
            </a:r>
            <a:endParaRPr lang="ru-RU" sz="2600" b="1" dirty="0"/>
          </a:p>
        </p:txBody>
      </p:sp>
      <p:pic>
        <p:nvPicPr>
          <p:cNvPr id="6" name="Рисунок 5">
            <a:extLst>
              <a:ext uri="{FF2B5EF4-FFF2-40B4-BE49-F238E27FC236}">
                <a16:creationId xmlns:a16="http://schemas.microsoft.com/office/drawing/2014/main" id="{A564FBC8-D25C-4C36-B268-A4B08EC0AD84}"/>
              </a:ext>
            </a:extLst>
          </p:cNvPr>
          <p:cNvPicPr>
            <a:picLocks noChangeAspect="1"/>
          </p:cNvPicPr>
          <p:nvPr/>
        </p:nvPicPr>
        <p:blipFill>
          <a:blip r:embed="rId4"/>
          <a:stretch>
            <a:fillRect/>
          </a:stretch>
        </p:blipFill>
        <p:spPr>
          <a:xfrm>
            <a:off x="7436913" y="2130921"/>
            <a:ext cx="3401192" cy="3401192"/>
          </a:xfrm>
          <a:prstGeom prst="rect">
            <a:avLst/>
          </a:prstGeom>
          <a:ln>
            <a:solidFill>
              <a:srgbClr val="C00000"/>
            </a:solidFill>
          </a:ln>
        </p:spPr>
      </p:pic>
    </p:spTree>
    <p:extLst>
      <p:ext uri="{BB962C8B-B14F-4D97-AF65-F5344CB8AC3E}">
        <p14:creationId xmlns:p14="http://schemas.microsoft.com/office/powerpoint/2010/main" val="4227854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4</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Заголовок 1">
            <a:extLst>
              <a:ext uri="{FF2B5EF4-FFF2-40B4-BE49-F238E27FC236}">
                <a16:creationId xmlns:a16="http://schemas.microsoft.com/office/drawing/2014/main" id="{7797DDC6-FB55-44B0-9119-DF10FECE3D66}"/>
              </a:ext>
            </a:extLst>
          </p:cNvPr>
          <p:cNvSpPr txBox="1">
            <a:spLocks/>
          </p:cNvSpPr>
          <p:nvPr/>
        </p:nvSpPr>
        <p:spPr>
          <a:xfrm>
            <a:off x="2133771" y="143433"/>
            <a:ext cx="7924457"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ctr">
              <a:lnSpc>
                <a:spcPct val="100000"/>
              </a:lnSpc>
              <a:defRPr/>
            </a:pPr>
            <a:r>
              <a:rPr lang="ru-RU" sz="2000" dirty="0">
                <a:latin typeface="Arial" panose="020B0604020202020204" pitchFamily="34" charset="0"/>
                <a:cs typeface="Arial" panose="020B0604020202020204" pitchFamily="34" charset="0"/>
              </a:rPr>
              <a:t>ЦИФРОВАЯ СРЕДА</a:t>
            </a:r>
          </a:p>
        </p:txBody>
      </p:sp>
      <p:pic>
        <p:nvPicPr>
          <p:cNvPr id="7" name="Рисунок 6"/>
          <p:cNvPicPr>
            <a:picLocks noChangeAspect="1"/>
          </p:cNvPicPr>
          <p:nvPr/>
        </p:nvPicPr>
        <p:blipFill>
          <a:blip r:embed="rId2"/>
          <a:stretch>
            <a:fillRect/>
          </a:stretch>
        </p:blipFill>
        <p:spPr>
          <a:xfrm>
            <a:off x="1062720" y="832063"/>
            <a:ext cx="10324684" cy="4530849"/>
          </a:xfrm>
          <a:prstGeom prst="rect">
            <a:avLst/>
          </a:prstGeom>
          <a:ln w="38100">
            <a:solidFill>
              <a:srgbClr val="C00000"/>
            </a:solidFill>
          </a:ln>
        </p:spPr>
      </p:pic>
      <p:sp>
        <p:nvSpPr>
          <p:cNvPr id="3" name="Прямоугольник 2"/>
          <p:cNvSpPr/>
          <p:nvPr/>
        </p:nvSpPr>
        <p:spPr>
          <a:xfrm>
            <a:off x="3899419" y="4065530"/>
            <a:ext cx="2618959" cy="372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bg2">
                    <a:lumMod val="25000"/>
                  </a:schemeClr>
                </a:solidFill>
              </a:rPr>
              <a:t>Электронная подпись</a:t>
            </a:r>
          </a:p>
        </p:txBody>
      </p:sp>
      <p:cxnSp>
        <p:nvCxnSpPr>
          <p:cNvPr id="13" name="Прямая со стрелкой 12"/>
          <p:cNvCxnSpPr/>
          <p:nvPr/>
        </p:nvCxnSpPr>
        <p:spPr>
          <a:xfrm flipH="1" flipV="1">
            <a:off x="2838764" y="3780573"/>
            <a:ext cx="941033" cy="390618"/>
          </a:xfrm>
          <a:prstGeom prst="straightConnector1">
            <a:avLst/>
          </a:prstGeom>
          <a:ln w="317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cxnSpLocks/>
          </p:cNvCxnSpPr>
          <p:nvPr/>
        </p:nvCxnSpPr>
        <p:spPr>
          <a:xfrm>
            <a:off x="6518378" y="4281463"/>
            <a:ext cx="757882" cy="342321"/>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9A3C528-FF9A-4C00-939C-BFACED37B416}"/>
              </a:ext>
            </a:extLst>
          </p:cNvPr>
          <p:cNvSpPr txBox="1"/>
          <p:nvPr/>
        </p:nvSpPr>
        <p:spPr>
          <a:xfrm>
            <a:off x="374995" y="5424790"/>
            <a:ext cx="9143999" cy="646331"/>
          </a:xfrm>
          <a:prstGeom prst="rect">
            <a:avLst/>
          </a:prstGeom>
          <a:noFill/>
        </p:spPr>
        <p:txBody>
          <a:bodyPr wrap="square">
            <a:spAutoFit/>
          </a:bodyPr>
          <a:lstStyle/>
          <a:p>
            <a:r>
              <a:rPr lang="ru-RU" b="1" dirty="0">
                <a:solidFill>
                  <a:srgbClr val="00B050"/>
                </a:solidFill>
                <a:latin typeface="Tahoma" panose="020B0604030504040204" pitchFamily="34" charset="0"/>
              </a:rPr>
              <a:t>Как защитить свои гаджеты от мошенников </a:t>
            </a:r>
            <a:r>
              <a:rPr lang="en-US" b="1" dirty="0">
                <a:solidFill>
                  <a:srgbClr val="00B050"/>
                </a:solidFill>
                <a:latin typeface="Tahoma" panose="020B0604030504040204" pitchFamily="34" charset="0"/>
                <a:hlinkClick r:id="rId3"/>
              </a:rPr>
              <a:t>https://fincult.info/article/kak-zashchitit-svoi-gadzhety-ot-moshennikov/</a:t>
            </a:r>
            <a:endParaRPr lang="ru-RU" b="1" dirty="0">
              <a:solidFill>
                <a:srgbClr val="00B050"/>
              </a:solidFill>
              <a:latin typeface="Tahoma" panose="020B0604030504040204" pitchFamily="34" charset="0"/>
            </a:endParaRPr>
          </a:p>
        </p:txBody>
      </p:sp>
    </p:spTree>
    <p:extLst>
      <p:ext uri="{BB962C8B-B14F-4D97-AF65-F5344CB8AC3E}">
        <p14:creationId xmlns:p14="http://schemas.microsoft.com/office/powerpoint/2010/main" val="742126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5</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Заголовок 1">
            <a:extLst>
              <a:ext uri="{FF2B5EF4-FFF2-40B4-BE49-F238E27FC236}">
                <a16:creationId xmlns:a16="http://schemas.microsoft.com/office/drawing/2014/main" id="{7797DDC6-FB55-44B0-9119-DF10FECE3D66}"/>
              </a:ext>
            </a:extLst>
          </p:cNvPr>
          <p:cNvSpPr txBox="1">
            <a:spLocks/>
          </p:cNvSpPr>
          <p:nvPr/>
        </p:nvSpPr>
        <p:spPr>
          <a:xfrm>
            <a:off x="1974144" y="340314"/>
            <a:ext cx="7924457"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ctr">
              <a:lnSpc>
                <a:spcPct val="100000"/>
              </a:lnSpc>
              <a:defRPr/>
            </a:pPr>
            <a:r>
              <a:rPr lang="ru-RU" sz="2000" dirty="0">
                <a:latin typeface="Arial" panose="020B0604020202020204" pitchFamily="34" charset="0"/>
                <a:cs typeface="Arial" panose="020B0604020202020204" pitchFamily="34" charset="0"/>
              </a:rPr>
              <a:t>ПОЧЕМУ ЖЕРТВАМИ ЧАСТО СТАНОВЯТСЯ ПЕНСИОНЕРЫ?</a:t>
            </a:r>
          </a:p>
        </p:txBody>
      </p:sp>
      <p:sp>
        <p:nvSpPr>
          <p:cNvPr id="12" name="TextBox 11">
            <a:extLst>
              <a:ext uri="{FF2B5EF4-FFF2-40B4-BE49-F238E27FC236}">
                <a16:creationId xmlns:a16="http://schemas.microsoft.com/office/drawing/2014/main" id="{FD8BC552-D872-4036-B907-284DAEBEA84B}"/>
              </a:ext>
            </a:extLst>
          </p:cNvPr>
          <p:cNvSpPr txBox="1"/>
          <p:nvPr/>
        </p:nvSpPr>
        <p:spPr>
          <a:xfrm>
            <a:off x="327212" y="1028482"/>
            <a:ext cx="11537576" cy="477053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ru-RU" b="1" dirty="0">
                <a:solidFill>
                  <a:srgbClr val="C00000"/>
                </a:solidFill>
              </a:rPr>
              <a:t>1. Пожилым людям сложнее осваивать новые технологии и следить за новостями о новых схемах обмана</a:t>
            </a:r>
            <a:r>
              <a:rPr lang="ru-RU" b="1" dirty="0"/>
              <a:t>. </a:t>
            </a:r>
          </a:p>
          <a:p>
            <a:pPr algn="ctr"/>
            <a:r>
              <a:rPr lang="ru-RU" dirty="0">
                <a:solidFill>
                  <a:srgbClr val="C00000"/>
                </a:solidFill>
              </a:rPr>
              <a:t>Главная причина, почему они чаще попадаются на уловки преступников </a:t>
            </a:r>
          </a:p>
          <a:p>
            <a:r>
              <a:rPr lang="ru-RU" b="1" dirty="0">
                <a:solidFill>
                  <a:srgbClr val="7030A0"/>
                </a:solidFill>
              </a:rPr>
              <a:t>Естественное старение организма приводит к Доверчивости </a:t>
            </a:r>
            <a:r>
              <a:rPr lang="ru-RU" dirty="0"/>
              <a:t>— с возрастом постепенно </a:t>
            </a:r>
            <a:r>
              <a:rPr lang="ru-RU" i="1" dirty="0">
                <a:solidFill>
                  <a:srgbClr val="7030A0"/>
                </a:solidFill>
              </a:rPr>
              <a:t>снижается активность так называемой островковой доли мозга, помогающий интуитивно определять выгодность и реалистичность предложений, «‎нутром» распознавать обман</a:t>
            </a:r>
            <a:r>
              <a:rPr lang="ru-RU" dirty="0">
                <a:solidFill>
                  <a:srgbClr val="7030A0"/>
                </a:solidFill>
              </a:rPr>
              <a:t>; с возрастом по мере старения повышается риск сосудистых заболеваний мозга — в результате снижаются память, умственная работоспособность, прогрессируют психические отклонения. </a:t>
            </a:r>
          </a:p>
          <a:p>
            <a:r>
              <a:rPr lang="ru-RU" dirty="0">
                <a:solidFill>
                  <a:srgbClr val="7030A0"/>
                </a:solidFill>
              </a:rPr>
              <a:t>Все вместе эти симптомы приводят к тому, что пожилому сложно фиксировать, анализировать полученную информацию и в итоге понимать ее. Еще эволюцией в нас заложен любопытный механизм: с возрастом мы склонны лучше запоминать и хранить в душе больше хороших моментов, чем плохих. Это помогает сохранять психическое здоровье, но одновременно снижает осторожность, ведь прошлый негативный опыт не подсказывает, когда и чего стоит остерегаться.</a:t>
            </a:r>
          </a:p>
          <a:p>
            <a:endParaRPr lang="ru-RU" sz="800" dirty="0">
              <a:solidFill>
                <a:srgbClr val="C00000"/>
              </a:solidFill>
            </a:endParaRPr>
          </a:p>
          <a:p>
            <a:r>
              <a:rPr lang="ru-RU" b="1" i="0" dirty="0">
                <a:solidFill>
                  <a:srgbClr val="00B050"/>
                </a:solidFill>
                <a:effectLst/>
                <a:latin typeface="Tahoma" panose="020B0604030504040204" pitchFamily="34" charset="0"/>
              </a:rPr>
              <a:t>Когнитивные смещения при распознавании эмоций по лицу в пожилом возрасте: </a:t>
            </a:r>
            <a:r>
              <a:rPr lang="en-US" b="0" i="0" dirty="0">
                <a:solidFill>
                  <a:srgbClr val="222222"/>
                </a:solidFill>
                <a:effectLst/>
                <a:latin typeface="Tahoma" panose="020B0604030504040204" pitchFamily="34" charset="0"/>
                <a:hlinkClick r:id="rId2"/>
              </a:rPr>
              <a:t>https://psyjournals.ru/journals/cpse/archive/2019_n2/Melehin_Sergienko</a:t>
            </a:r>
            <a:endParaRPr lang="ru-RU" b="0" i="0" dirty="0">
              <a:solidFill>
                <a:srgbClr val="222222"/>
              </a:solidFill>
              <a:effectLst/>
              <a:latin typeface="Tahoma" panose="020B0604030504040204" pitchFamily="34" charset="0"/>
            </a:endParaRPr>
          </a:p>
          <a:p>
            <a:endParaRPr lang="ru-RU" sz="800" dirty="0">
              <a:solidFill>
                <a:srgbClr val="C00000"/>
              </a:solidFill>
            </a:endParaRPr>
          </a:p>
          <a:p>
            <a:r>
              <a:rPr lang="ru-RU" b="1" dirty="0">
                <a:solidFill>
                  <a:srgbClr val="00B050"/>
                </a:solidFill>
                <a:latin typeface="Tahoma" panose="020B0604030504040204" pitchFamily="34" charset="0"/>
              </a:rPr>
              <a:t>Названы причины, почему старшее поколение не любит новые технологии: </a:t>
            </a:r>
            <a:r>
              <a:rPr lang="en-US" dirty="0">
                <a:solidFill>
                  <a:srgbClr val="00B050"/>
                </a:solidFill>
                <a:latin typeface="Tahoma" panose="020B0604030504040204" pitchFamily="34" charset="0"/>
                <a:hlinkClick r:id="rId3"/>
              </a:rPr>
              <a:t>https://dzen.ru/a/ZmgGtRgmbQup2p_A</a:t>
            </a:r>
            <a:endParaRPr lang="ru-RU" dirty="0">
              <a:solidFill>
                <a:srgbClr val="00B050"/>
              </a:solidFill>
              <a:latin typeface="Tahoma" panose="020B0604030504040204" pitchFamily="34" charset="0"/>
            </a:endParaRPr>
          </a:p>
        </p:txBody>
      </p:sp>
    </p:spTree>
    <p:extLst>
      <p:ext uri="{BB962C8B-B14F-4D97-AF65-F5344CB8AC3E}">
        <p14:creationId xmlns:p14="http://schemas.microsoft.com/office/powerpoint/2010/main" val="133303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6</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Заголовок 1">
            <a:extLst>
              <a:ext uri="{FF2B5EF4-FFF2-40B4-BE49-F238E27FC236}">
                <a16:creationId xmlns:a16="http://schemas.microsoft.com/office/drawing/2014/main" id="{7797DDC6-FB55-44B0-9119-DF10FECE3D66}"/>
              </a:ext>
            </a:extLst>
          </p:cNvPr>
          <p:cNvSpPr txBox="1">
            <a:spLocks/>
          </p:cNvSpPr>
          <p:nvPr/>
        </p:nvSpPr>
        <p:spPr>
          <a:xfrm>
            <a:off x="1974144" y="340314"/>
            <a:ext cx="7924457"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ctr">
              <a:lnSpc>
                <a:spcPct val="100000"/>
              </a:lnSpc>
              <a:defRPr/>
            </a:pPr>
            <a:r>
              <a:rPr lang="ru-RU" sz="2000" dirty="0">
                <a:latin typeface="Arial" panose="020B0604020202020204" pitchFamily="34" charset="0"/>
                <a:cs typeface="Arial" panose="020B0604020202020204" pitchFamily="34" charset="0"/>
              </a:rPr>
              <a:t>НЕМНОГО СТАТИСТИКИ</a:t>
            </a:r>
          </a:p>
        </p:txBody>
      </p:sp>
      <p:sp>
        <p:nvSpPr>
          <p:cNvPr id="12" name="TextBox 11">
            <a:extLst>
              <a:ext uri="{FF2B5EF4-FFF2-40B4-BE49-F238E27FC236}">
                <a16:creationId xmlns:a16="http://schemas.microsoft.com/office/drawing/2014/main" id="{FD8BC552-D872-4036-B907-284DAEBEA84B}"/>
              </a:ext>
            </a:extLst>
          </p:cNvPr>
          <p:cNvSpPr txBox="1"/>
          <p:nvPr/>
        </p:nvSpPr>
        <p:spPr>
          <a:xfrm>
            <a:off x="922861" y="1977701"/>
            <a:ext cx="10346277" cy="190821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u-RU" sz="2200" b="0" i="0" dirty="0">
                <a:solidFill>
                  <a:srgbClr val="202020"/>
                </a:solidFill>
                <a:effectLst/>
              </a:rPr>
              <a:t>По данным Газпромбанка, за I квартал 2026 года 29% ущерба от мошенничества с помощью социальной инженерии пришлось на клиентов старше 60 лет. </a:t>
            </a:r>
          </a:p>
          <a:p>
            <a:pPr algn="ctr"/>
            <a:endParaRPr lang="ru-RU" sz="2200" dirty="0">
              <a:solidFill>
                <a:srgbClr val="202020"/>
              </a:solidFill>
            </a:endParaRPr>
          </a:p>
          <a:p>
            <a:pPr algn="ctr"/>
            <a:r>
              <a:rPr lang="ru-RU" sz="2200" b="0" i="0" dirty="0">
                <a:solidFill>
                  <a:srgbClr val="202020"/>
                </a:solidFill>
                <a:effectLst/>
              </a:rPr>
              <a:t>При этом средний размер ущерба на одного клиента в данной группе в 4 раза превышает аналогичный показатель по клиентам моложе 60 лет.</a:t>
            </a:r>
          </a:p>
          <a:p>
            <a:endParaRPr lang="ru-RU" sz="800" dirty="0">
              <a:solidFill>
                <a:srgbClr val="C00000"/>
              </a:solidFill>
            </a:endParaRPr>
          </a:p>
        </p:txBody>
      </p:sp>
    </p:spTree>
    <p:extLst>
      <p:ext uri="{BB962C8B-B14F-4D97-AF65-F5344CB8AC3E}">
        <p14:creationId xmlns:p14="http://schemas.microsoft.com/office/powerpoint/2010/main" val="2570871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7</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945342" y="132798"/>
            <a:ext cx="738691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«Вам полагается прибавка к пенсии».</a:t>
            </a:r>
          </a:p>
          <a:p>
            <a:pPr algn="ctr"/>
            <a:r>
              <a:rPr lang="ru-RU" sz="2000" b="1" dirty="0">
                <a:solidFill>
                  <a:srgbClr val="C00000"/>
                </a:solidFill>
                <a:latin typeface="Arial" panose="020B0604020202020204" pitchFamily="34" charset="0"/>
                <a:ea typeface="+mj-ea"/>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243053" y="766732"/>
            <a:ext cx="11555506" cy="5324535"/>
          </a:xfrm>
          <a:prstGeom prst="rect">
            <a:avLst/>
          </a:prstGeom>
          <a:noFill/>
        </p:spPr>
        <p:txBody>
          <a:bodyPr wrap="square">
            <a:spAutoFit/>
          </a:bodyPr>
          <a:lstStyle/>
          <a:p>
            <a:pPr algn="just"/>
            <a:r>
              <a:rPr lang="ru-RU" b="1" dirty="0">
                <a:solidFill>
                  <a:srgbClr val="C00000"/>
                </a:solidFill>
                <a:effectLst/>
              </a:rPr>
              <a:t>Легенды мошенников во время </a:t>
            </a:r>
            <a:r>
              <a:rPr lang="ru-RU" b="1" dirty="0">
                <a:solidFill>
                  <a:srgbClr val="C00000"/>
                </a:solidFill>
              </a:rPr>
              <a:t>звонка от имени </a:t>
            </a:r>
            <a:r>
              <a:rPr lang="ru-RU" b="1" dirty="0">
                <a:solidFill>
                  <a:srgbClr val="C00000"/>
                </a:solidFill>
                <a:effectLst/>
              </a:rPr>
              <a:t>сотрудника Социального фонда России (СФР). Они сообщают, что пенсионеру положена доплата из-за:</a:t>
            </a:r>
          </a:p>
          <a:p>
            <a:pPr algn="just"/>
            <a:endParaRPr lang="ru-RU" sz="800" b="1" dirty="0">
              <a:solidFill>
                <a:srgbClr val="C00000"/>
              </a:solidFill>
              <a:effectLst/>
            </a:endParaRPr>
          </a:p>
          <a:p>
            <a:pPr algn="just">
              <a:buFont typeface="Arial" panose="020B0604020202020204" pitchFamily="34" charset="0"/>
              <a:buChar char="•"/>
            </a:pPr>
            <a:r>
              <a:rPr lang="ru-RU" b="1" dirty="0">
                <a:solidFill>
                  <a:srgbClr val="C00000"/>
                </a:solidFill>
              </a:rPr>
              <a:t>«Н</a:t>
            </a:r>
            <a:r>
              <a:rPr lang="ru-RU" b="1" i="0" dirty="0">
                <a:solidFill>
                  <a:srgbClr val="C00000"/>
                </a:solidFill>
                <a:effectLst/>
              </a:rPr>
              <a:t>еучтенного стажа» </a:t>
            </a:r>
            <a:r>
              <a:rPr lang="ru-RU" dirty="0">
                <a:solidFill>
                  <a:srgbClr val="C00000"/>
                </a:solidFill>
              </a:rPr>
              <a:t>—</a:t>
            </a:r>
            <a:r>
              <a:rPr lang="ru-RU" b="0" i="0" dirty="0">
                <a:solidFill>
                  <a:srgbClr val="C00000"/>
                </a:solidFill>
                <a:effectLst/>
              </a:rPr>
              <a:t> они убеждают пенсионера, что у него есть неучтённый период работы, за который положена доплата или компенсация за прошлые годы;</a:t>
            </a:r>
          </a:p>
          <a:p>
            <a:pPr algn="just">
              <a:buFont typeface="Arial" panose="020B0604020202020204" pitchFamily="34" charset="0"/>
              <a:buChar char="•"/>
            </a:pPr>
            <a:r>
              <a:rPr lang="ru-RU" b="1" i="0" dirty="0">
                <a:solidFill>
                  <a:srgbClr val="C00000"/>
                </a:solidFill>
                <a:effectLst/>
              </a:rPr>
              <a:t>«</a:t>
            </a:r>
            <a:r>
              <a:rPr lang="ru-RU" b="1" dirty="0">
                <a:solidFill>
                  <a:srgbClr val="C00000"/>
                </a:solidFill>
              </a:rPr>
              <a:t>П</a:t>
            </a:r>
            <a:r>
              <a:rPr lang="ru-RU" b="1" i="0" dirty="0">
                <a:solidFill>
                  <a:srgbClr val="C00000"/>
                </a:solidFill>
                <a:effectLst/>
              </a:rPr>
              <a:t>ерерасчета за прошлые годы» </a:t>
            </a:r>
            <a:r>
              <a:rPr lang="ru-RU" dirty="0">
                <a:solidFill>
                  <a:srgbClr val="C00000"/>
                </a:solidFill>
              </a:rPr>
              <a:t>—</a:t>
            </a:r>
            <a:r>
              <a:rPr lang="ru-RU" b="0" i="0" dirty="0">
                <a:solidFill>
                  <a:srgbClr val="C00000"/>
                </a:solidFill>
                <a:effectLst/>
              </a:rPr>
              <a:t> они убеждают пенсионера, что идет перерасчет показателей, влияющих на размер пенсии, что повлияет на размер пенсии в большую сторону и пенсионер в счастливом списке</a:t>
            </a:r>
          </a:p>
          <a:p>
            <a:pPr algn="just">
              <a:buFont typeface="Arial" panose="020B0604020202020204" pitchFamily="34" charset="0"/>
              <a:buChar char="•"/>
            </a:pPr>
            <a:r>
              <a:rPr lang="ru-RU" b="1" i="0" dirty="0">
                <a:solidFill>
                  <a:srgbClr val="C00000"/>
                </a:solidFill>
                <a:effectLst/>
              </a:rPr>
              <a:t>«Ошибки в расчётах» </a:t>
            </a:r>
            <a:r>
              <a:rPr lang="ru-RU" dirty="0">
                <a:solidFill>
                  <a:srgbClr val="C00000"/>
                </a:solidFill>
              </a:rPr>
              <a:t>— м</a:t>
            </a:r>
            <a:r>
              <a:rPr lang="ru-RU" b="0" i="0" dirty="0">
                <a:solidFill>
                  <a:srgbClr val="C00000"/>
                </a:solidFill>
                <a:effectLst/>
              </a:rPr>
              <a:t>ошенники сообщают, что при начислении пенсии была допущена ошибка, </a:t>
            </a:r>
            <a:r>
              <a:rPr lang="ru-RU" b="0" i="1" dirty="0">
                <a:solidFill>
                  <a:srgbClr val="C00000"/>
                </a:solidFill>
                <a:effectLst/>
              </a:rPr>
              <a:t>например, неверно посчитаны коэффициенты, </a:t>
            </a:r>
            <a:r>
              <a:rPr lang="ru-RU" b="0" i="0" dirty="0">
                <a:solidFill>
                  <a:srgbClr val="C00000"/>
                </a:solidFill>
                <a:effectLst/>
              </a:rPr>
              <a:t>из-за которой пенсионер недополучал деньги, и теперь ему положена крупная компенсация;</a:t>
            </a:r>
          </a:p>
          <a:p>
            <a:pPr algn="just">
              <a:buFont typeface="Arial" panose="020B0604020202020204" pitchFamily="34" charset="0"/>
              <a:buChar char="•"/>
            </a:pPr>
            <a:r>
              <a:rPr lang="ru-RU" b="1" i="0" dirty="0">
                <a:solidFill>
                  <a:srgbClr val="C00000"/>
                </a:solidFill>
                <a:effectLst/>
              </a:rPr>
              <a:t>«Новой государственной программы» </a:t>
            </a:r>
            <a:r>
              <a:rPr lang="ru-RU" dirty="0">
                <a:solidFill>
                  <a:srgbClr val="C00000"/>
                </a:solidFill>
              </a:rPr>
              <a:t>— а</a:t>
            </a:r>
            <a:r>
              <a:rPr lang="ru-RU" b="0" i="0" dirty="0">
                <a:solidFill>
                  <a:srgbClr val="C00000"/>
                </a:solidFill>
                <a:effectLst/>
              </a:rPr>
              <a:t>феристы ссылаются на недавно запущенную программу поддержки пенсионеров, которая предусматривает дополнительные выплаты или льготы;</a:t>
            </a:r>
          </a:p>
          <a:p>
            <a:pPr algn="just">
              <a:buFont typeface="Arial" panose="020B0604020202020204" pitchFamily="34" charset="0"/>
              <a:buChar char="•"/>
            </a:pPr>
            <a:r>
              <a:rPr lang="ru-RU" b="1" i="0" dirty="0">
                <a:solidFill>
                  <a:srgbClr val="C00000"/>
                </a:solidFill>
                <a:effectLst/>
              </a:rPr>
              <a:t>«Переплаты, которую нужно вернуть» </a:t>
            </a:r>
            <a:r>
              <a:rPr lang="ru-RU" dirty="0">
                <a:solidFill>
                  <a:srgbClr val="C00000"/>
                </a:solidFill>
              </a:rPr>
              <a:t>— в</a:t>
            </a:r>
            <a:r>
              <a:rPr lang="ru-RU" b="0" i="0" dirty="0">
                <a:solidFill>
                  <a:srgbClr val="C00000"/>
                </a:solidFill>
                <a:effectLst/>
              </a:rPr>
              <a:t> этом случае мошенник утверждает, что пенсионеру по ошибке переплатили пенсию, и теперь необходимо вернуть «излишки», чтобы избежать юридических последствий.</a:t>
            </a:r>
          </a:p>
          <a:p>
            <a:pPr algn="just">
              <a:buFont typeface="Arial" panose="020B0604020202020204" pitchFamily="34" charset="0"/>
              <a:buChar char="•"/>
            </a:pPr>
            <a:r>
              <a:rPr lang="ru-RU" dirty="0">
                <a:solidFill>
                  <a:srgbClr val="C00000"/>
                </a:solidFill>
              </a:rPr>
              <a:t> </a:t>
            </a:r>
            <a:r>
              <a:rPr lang="ru-RU" b="1" dirty="0">
                <a:solidFill>
                  <a:srgbClr val="C00000"/>
                </a:solidFill>
              </a:rPr>
              <a:t>«Персональной надбавке» </a:t>
            </a:r>
            <a:r>
              <a:rPr lang="ru-RU" dirty="0">
                <a:solidFill>
                  <a:srgbClr val="C00000"/>
                </a:solidFill>
              </a:rPr>
              <a:t>— в</a:t>
            </a:r>
            <a:r>
              <a:rPr lang="ru-RU" b="0" i="0" dirty="0">
                <a:solidFill>
                  <a:srgbClr val="C00000"/>
                </a:solidFill>
                <a:effectLst/>
              </a:rPr>
              <a:t> этом случае мошенник утверждает, что именно человеку положена надбавка, потому что … </a:t>
            </a:r>
          </a:p>
          <a:p>
            <a:pPr algn="just">
              <a:buFont typeface="Arial" panose="020B0604020202020204" pitchFamily="34" charset="0"/>
              <a:buChar char="•"/>
            </a:pPr>
            <a:endParaRPr lang="ru-RU" sz="800" b="0" i="0" dirty="0">
              <a:solidFill>
                <a:srgbClr val="000000"/>
              </a:solidFill>
              <a:effectLst/>
            </a:endParaRPr>
          </a:p>
          <a:p>
            <a:pPr algn="ctr"/>
            <a:r>
              <a:rPr lang="ru-RU" b="1" dirty="0">
                <a:solidFill>
                  <a:srgbClr val="FF0000"/>
                </a:solidFill>
                <a:effectLst/>
              </a:rPr>
              <a:t>Ключевой прием:</a:t>
            </a:r>
            <a:r>
              <a:rPr lang="ru-RU" b="0" dirty="0">
                <a:solidFill>
                  <a:srgbClr val="FF0000"/>
                </a:solidFill>
                <a:effectLst/>
              </a:rPr>
              <a:t> </a:t>
            </a:r>
            <a:r>
              <a:rPr lang="ru-RU" dirty="0">
                <a:solidFill>
                  <a:srgbClr val="FF0000"/>
                </a:solidFill>
              </a:rPr>
              <a:t>с</a:t>
            </a:r>
            <a:r>
              <a:rPr lang="ru-RU" b="0" dirty="0">
                <a:solidFill>
                  <a:srgbClr val="FF0000"/>
                </a:solidFill>
                <a:effectLst/>
              </a:rPr>
              <a:t>оздают ощущение доверия, срочности и выгоды, уверяя, что для получения денег нужно лишь быстро оформить заявку по телефону, в том числе и потому, что пенсионеру уже </a:t>
            </a:r>
            <a:r>
              <a:rPr lang="ru-RU" dirty="0">
                <a:solidFill>
                  <a:srgbClr val="FF0000"/>
                </a:solidFill>
              </a:rPr>
              <a:t>о</a:t>
            </a:r>
            <a:r>
              <a:rPr lang="ru-RU" b="0" i="0" dirty="0">
                <a:solidFill>
                  <a:srgbClr val="FF0000"/>
                </a:solidFill>
                <a:effectLst/>
              </a:rPr>
              <a:t>тправляли извещение по почте, но он не откликнулся — теперь можно оформить по телефону</a:t>
            </a:r>
            <a:endParaRPr lang="ru-RU" b="0" dirty="0">
              <a:solidFill>
                <a:srgbClr val="FF0000"/>
              </a:solidFill>
              <a:effectLst/>
            </a:endParaRP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655302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8</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115671" y="34968"/>
            <a:ext cx="738691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«Вам полагается прибавка к пенсии».</a:t>
            </a:r>
          </a:p>
          <a:p>
            <a:pPr algn="ctr"/>
            <a:r>
              <a:rPr lang="ru-RU" sz="2000" b="1" dirty="0">
                <a:solidFill>
                  <a:srgbClr val="C00000"/>
                </a:solidFill>
                <a:latin typeface="Arial" panose="020B0604020202020204" pitchFamily="34" charset="0"/>
                <a:ea typeface="+mj-ea"/>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37565" y="865965"/>
            <a:ext cx="11784106" cy="5262979"/>
          </a:xfrm>
          <a:prstGeom prst="rect">
            <a:avLst/>
          </a:prstGeom>
          <a:noFill/>
        </p:spPr>
        <p:txBody>
          <a:bodyPr wrap="square">
            <a:spAutoFit/>
          </a:bodyPr>
          <a:lstStyle/>
          <a:p>
            <a:pPr algn="l">
              <a:buFont typeface="+mj-lt"/>
              <a:buAutoNum type="arabicPeriod"/>
            </a:pPr>
            <a:r>
              <a:rPr lang="ru-RU" sz="2100" b="1" i="0" dirty="0">
                <a:solidFill>
                  <a:srgbClr val="000000"/>
                </a:solidFill>
                <a:effectLst/>
              </a:rPr>
              <a:t> Звонок.</a:t>
            </a:r>
            <a:r>
              <a:rPr lang="ru-RU" sz="2100" b="0" i="0" dirty="0">
                <a:solidFill>
                  <a:srgbClr val="000000"/>
                </a:solidFill>
                <a:effectLst/>
              </a:rPr>
              <a:t> Представляются сотрудником СФР, обращаются по имени-отчеству.</a:t>
            </a:r>
          </a:p>
          <a:p>
            <a:pPr algn="l">
              <a:buFont typeface="+mj-lt"/>
              <a:buAutoNum type="arabicPeriod"/>
            </a:pPr>
            <a:r>
              <a:rPr lang="ru-RU" sz="2100" b="1" i="0" dirty="0">
                <a:solidFill>
                  <a:srgbClr val="000000"/>
                </a:solidFill>
                <a:effectLst/>
              </a:rPr>
              <a:t> Сообщение легенды о прибавке к пенсии из-за …</a:t>
            </a:r>
            <a:r>
              <a:rPr lang="ru-RU" sz="2100" b="0" i="0" dirty="0">
                <a:solidFill>
                  <a:srgbClr val="000000"/>
                </a:solidFill>
                <a:effectLst/>
              </a:rPr>
              <a:t> </a:t>
            </a:r>
          </a:p>
          <a:p>
            <a:pPr algn="l">
              <a:buFont typeface="+mj-lt"/>
              <a:buAutoNum type="arabicPeriod"/>
            </a:pPr>
            <a:r>
              <a:rPr lang="ru-RU" sz="2100" b="1" i="0" dirty="0">
                <a:solidFill>
                  <a:srgbClr val="000000"/>
                </a:solidFill>
                <a:effectLst/>
              </a:rPr>
              <a:t> Упрощение процедуры.</a:t>
            </a:r>
            <a:r>
              <a:rPr lang="ru-RU" sz="2100" b="0" i="0" dirty="0">
                <a:solidFill>
                  <a:srgbClr val="000000"/>
                </a:solidFill>
                <a:effectLst/>
              </a:rPr>
              <a:t> Обещают, что никуда ходить не нужно — всё можно по телефону.</a:t>
            </a:r>
          </a:p>
          <a:p>
            <a:pPr algn="l">
              <a:buFont typeface="+mj-lt"/>
              <a:buAutoNum type="arabicPeriod"/>
            </a:pPr>
            <a:r>
              <a:rPr lang="ru-RU" sz="2100" b="1" i="0" dirty="0">
                <a:solidFill>
                  <a:srgbClr val="000000"/>
                </a:solidFill>
                <a:effectLst/>
              </a:rPr>
              <a:t> Запрос данных.</a:t>
            </a:r>
            <a:r>
              <a:rPr lang="ru-RU" sz="2100" b="0" i="0" dirty="0">
                <a:solidFill>
                  <a:srgbClr val="000000"/>
                </a:solidFill>
                <a:effectLst/>
              </a:rPr>
              <a:t> Просят продиктовать:</a:t>
            </a:r>
          </a:p>
          <a:p>
            <a:pPr marL="742950" lvl="1" indent="-285750" algn="l">
              <a:buFont typeface="Wingdings" panose="05000000000000000000" pitchFamily="2" charset="2"/>
              <a:buChar char="Ø"/>
            </a:pPr>
            <a:r>
              <a:rPr lang="ru-RU" sz="2100" b="0" i="0" dirty="0">
                <a:solidFill>
                  <a:srgbClr val="000000"/>
                </a:solidFill>
                <a:effectLst/>
              </a:rPr>
              <a:t>реквизиты банковской карты;</a:t>
            </a:r>
          </a:p>
          <a:p>
            <a:pPr marL="742950" lvl="1" indent="-285750" algn="l">
              <a:buFont typeface="Wingdings" panose="05000000000000000000" pitchFamily="2" charset="2"/>
              <a:buChar char="Ø"/>
            </a:pPr>
            <a:r>
              <a:rPr lang="ru-RU" sz="2100" b="0" i="0" dirty="0">
                <a:solidFill>
                  <a:srgbClr val="000000"/>
                </a:solidFill>
                <a:effectLst/>
              </a:rPr>
              <a:t>код из СМС;</a:t>
            </a:r>
          </a:p>
          <a:p>
            <a:pPr marL="742950" lvl="1" indent="-285750" algn="l">
              <a:buFont typeface="Wingdings" panose="05000000000000000000" pitchFamily="2" charset="2"/>
              <a:buChar char="Ø"/>
            </a:pPr>
            <a:r>
              <a:rPr lang="ru-RU" sz="2100" b="0" i="0" dirty="0">
                <a:solidFill>
                  <a:srgbClr val="000000"/>
                </a:solidFill>
                <a:effectLst/>
              </a:rPr>
              <a:t>данные паспорта или СНИЛС.</a:t>
            </a:r>
          </a:p>
          <a:p>
            <a:pPr algn="l">
              <a:buFont typeface="+mj-lt"/>
              <a:buAutoNum type="arabicPeriod"/>
            </a:pPr>
            <a:r>
              <a:rPr lang="ru-RU" sz="2100" b="1" i="0" dirty="0">
                <a:solidFill>
                  <a:srgbClr val="000000"/>
                </a:solidFill>
                <a:effectLst/>
              </a:rPr>
              <a:t> </a:t>
            </a:r>
            <a:r>
              <a:rPr lang="ru-RU" sz="2100" b="1" dirty="0">
                <a:solidFill>
                  <a:srgbClr val="000000"/>
                </a:solidFill>
              </a:rPr>
              <a:t>На 4-ом этапе мошенники могут таким образом получить данные карты или вход в личный кабинет (ЛК) на Госуслугах, в ЛК банковского приложения, в ЛК Социального Фонда. Могут говорить о том, что для получения добавки к пенсии, нужно от вас внесения платежа, например, в качестве оплаты госпошлины.</a:t>
            </a:r>
          </a:p>
          <a:p>
            <a:pPr algn="l"/>
            <a:r>
              <a:rPr lang="ru-RU" sz="2100" b="1" dirty="0">
                <a:solidFill>
                  <a:srgbClr val="C00000"/>
                </a:solidFill>
              </a:rPr>
              <a:t>   Далее:</a:t>
            </a:r>
          </a:p>
          <a:p>
            <a:pPr marL="342900" indent="-342900" algn="l">
              <a:buFont typeface="Wingdings" panose="05000000000000000000" pitchFamily="2" charset="2"/>
              <a:buChar char="Ø"/>
            </a:pPr>
            <a:r>
              <a:rPr lang="ru-RU" sz="2100" b="1" dirty="0">
                <a:solidFill>
                  <a:srgbClr val="C00000"/>
                </a:solidFill>
              </a:rPr>
              <a:t>или крадут деньги, списывая;</a:t>
            </a:r>
          </a:p>
          <a:p>
            <a:pPr marL="342900" indent="-342900" algn="l">
              <a:buFont typeface="Wingdings" panose="05000000000000000000" pitchFamily="2" charset="2"/>
              <a:buChar char="Ø"/>
            </a:pPr>
            <a:r>
              <a:rPr lang="ru-RU" sz="2100" b="1" dirty="0">
                <a:solidFill>
                  <a:srgbClr val="C00000"/>
                </a:solidFill>
              </a:rPr>
              <a:t>или блокируют вход в ЛК и начинаются уже другие схемы разводки, где итогом все равно кража денег: например, нужно вывести средства на безопасный счет, или взят незаконный кредит… </a:t>
            </a:r>
            <a:r>
              <a:rPr lang="en-US" sz="2100" b="1" dirty="0">
                <a:solidFill>
                  <a:srgbClr val="C00000"/>
                </a:solidFill>
                <a:hlinkClick r:id="rId2"/>
              </a:rPr>
              <a:t>https://ok.ru/tsargradtv/topic/157263375771008</a:t>
            </a:r>
            <a:r>
              <a:rPr lang="ru-RU" sz="1900" b="1" dirty="0">
                <a:solidFill>
                  <a:srgbClr val="000000"/>
                </a:solidFill>
              </a:rPr>
              <a:t>	</a:t>
            </a:r>
            <a:endParaRPr lang="ru-RU" sz="1900" b="0" i="0" dirty="0">
              <a:solidFill>
                <a:srgbClr val="000000"/>
              </a:solidFill>
              <a:effectLst/>
            </a:endParaRP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655587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9</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981200" y="204590"/>
            <a:ext cx="738691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«Получите новые льготы».</a:t>
            </a:r>
          </a:p>
          <a:p>
            <a:pPr algn="ctr"/>
            <a:r>
              <a:rPr lang="ru-RU" sz="2000" b="1" dirty="0">
                <a:solidFill>
                  <a:srgbClr val="C00000"/>
                </a:solidFill>
                <a:latin typeface="Arial" panose="020B0604020202020204" pitchFamily="34" charset="0"/>
                <a:ea typeface="+mj-ea"/>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318247" y="1960909"/>
            <a:ext cx="11555506" cy="1569660"/>
          </a:xfrm>
          <a:prstGeom prst="rect">
            <a:avLst/>
          </a:prstGeom>
          <a:noFill/>
        </p:spPr>
        <p:txBody>
          <a:bodyPr wrap="square">
            <a:spAutoFit/>
          </a:bodyPr>
          <a:lstStyle/>
          <a:p>
            <a:pPr algn="just"/>
            <a:r>
              <a:rPr lang="ru-RU" b="1" dirty="0">
                <a:solidFill>
                  <a:srgbClr val="C00000"/>
                </a:solidFill>
                <a:effectLst/>
              </a:rPr>
              <a:t>Легенды мошенников во время </a:t>
            </a:r>
            <a:r>
              <a:rPr lang="ru-RU" b="1" dirty="0">
                <a:solidFill>
                  <a:srgbClr val="C00000"/>
                </a:solidFill>
              </a:rPr>
              <a:t>звонка от имени </a:t>
            </a:r>
            <a:r>
              <a:rPr lang="ru-RU" b="1" dirty="0">
                <a:solidFill>
                  <a:srgbClr val="C00000"/>
                </a:solidFill>
                <a:effectLst/>
              </a:rPr>
              <a:t>сотрудника Социального фонда России (СФР), другой организации. Они сообщают, что пенсионеру положена</a:t>
            </a:r>
            <a:r>
              <a:rPr lang="en-US" b="1" dirty="0">
                <a:solidFill>
                  <a:srgbClr val="C00000"/>
                </a:solidFill>
                <a:effectLst/>
              </a:rPr>
              <a:t> </a:t>
            </a:r>
            <a:r>
              <a:rPr lang="ru-RU" b="1" dirty="0">
                <a:solidFill>
                  <a:srgbClr val="C00000"/>
                </a:solidFill>
                <a:effectLst/>
              </a:rPr>
              <a:t>новая льгота, субсидия, скидка  </a:t>
            </a:r>
            <a:r>
              <a:rPr lang="ru-RU" b="0" i="0" dirty="0">
                <a:solidFill>
                  <a:srgbClr val="C00000"/>
                </a:solidFill>
                <a:effectLst/>
                <a:latin typeface="YS Geo"/>
              </a:rPr>
              <a:t>(например, 50% на оплату электроэнергии, ЖКУ или льготный тариф на связь)…</a:t>
            </a:r>
            <a:endParaRPr lang="en-US" b="1" dirty="0">
              <a:solidFill>
                <a:srgbClr val="C00000"/>
              </a:solidFill>
              <a:effectLst/>
            </a:endParaRPr>
          </a:p>
          <a:p>
            <a:pPr algn="just"/>
            <a:endParaRPr lang="ru-RU" sz="800" b="0" i="0" dirty="0">
              <a:solidFill>
                <a:srgbClr val="000000"/>
              </a:solidFill>
              <a:effectLst/>
            </a:endParaRPr>
          </a:p>
          <a:p>
            <a:pPr algn="just"/>
            <a:endParaRPr lang="ru-RU" sz="800" dirty="0">
              <a:solidFill>
                <a:srgbClr val="000000"/>
              </a:solidFill>
            </a:endParaRPr>
          </a:p>
          <a:p>
            <a:pPr algn="just"/>
            <a:endParaRPr lang="ru-RU" sz="800" b="0" i="0" dirty="0">
              <a:solidFill>
                <a:srgbClr val="000000"/>
              </a:solidFill>
              <a:effectLst/>
            </a:endParaRPr>
          </a:p>
          <a:p>
            <a:pPr algn="ctr"/>
            <a:r>
              <a:rPr lang="ru-RU" b="1" dirty="0">
                <a:solidFill>
                  <a:srgbClr val="FF0000"/>
                </a:solidFill>
                <a:effectLst/>
              </a:rPr>
              <a:t>Ключевой прием:</a:t>
            </a:r>
            <a:r>
              <a:rPr lang="ru-RU" b="0" dirty="0">
                <a:solidFill>
                  <a:srgbClr val="FF0000"/>
                </a:solidFill>
                <a:effectLst/>
              </a:rPr>
              <a:t> </a:t>
            </a:r>
            <a:r>
              <a:rPr lang="ru-RU" dirty="0">
                <a:solidFill>
                  <a:srgbClr val="FF0000"/>
                </a:solidFill>
              </a:rPr>
              <a:t>с</a:t>
            </a:r>
            <a:r>
              <a:rPr lang="ru-RU" b="0" dirty="0">
                <a:solidFill>
                  <a:srgbClr val="FF0000"/>
                </a:solidFill>
                <a:effectLst/>
              </a:rPr>
              <a:t>оздают ощущение доверия, срочности и выгоды</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987093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10</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115671" y="34968"/>
            <a:ext cx="738691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«Получите новые льготы».</a:t>
            </a:r>
          </a:p>
          <a:p>
            <a:pPr algn="ctr"/>
            <a:r>
              <a:rPr lang="ru-RU" sz="2000" b="1" dirty="0">
                <a:solidFill>
                  <a:srgbClr val="C00000"/>
                </a:solidFill>
                <a:latin typeface="Arial" panose="020B0604020202020204" pitchFamily="34" charset="0"/>
                <a:ea typeface="+mj-ea"/>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37565" y="865965"/>
            <a:ext cx="11784106" cy="4801314"/>
          </a:xfrm>
          <a:prstGeom prst="rect">
            <a:avLst/>
          </a:prstGeom>
          <a:noFill/>
        </p:spPr>
        <p:txBody>
          <a:bodyPr wrap="square">
            <a:spAutoFit/>
          </a:bodyPr>
          <a:lstStyle/>
          <a:p>
            <a:pPr algn="l">
              <a:buFont typeface="+mj-lt"/>
              <a:buAutoNum type="arabicPeriod"/>
            </a:pPr>
            <a:r>
              <a:rPr lang="ru-RU" sz="2100" b="1" i="0" dirty="0">
                <a:solidFill>
                  <a:srgbClr val="000000"/>
                </a:solidFill>
                <a:effectLst/>
              </a:rPr>
              <a:t> </a:t>
            </a:r>
            <a:r>
              <a:rPr lang="ru-RU" sz="1900" b="1" i="0" dirty="0">
                <a:solidFill>
                  <a:srgbClr val="000000"/>
                </a:solidFill>
                <a:effectLst/>
              </a:rPr>
              <a:t>Звонок.</a:t>
            </a:r>
            <a:r>
              <a:rPr lang="ru-RU" sz="1900" b="0" i="0" dirty="0">
                <a:solidFill>
                  <a:srgbClr val="000000"/>
                </a:solidFill>
                <a:effectLst/>
              </a:rPr>
              <a:t> Представляются сотрудником СФР, другой организации и обращаются по имени-отчеству.</a:t>
            </a:r>
          </a:p>
          <a:p>
            <a:pPr algn="l">
              <a:buFont typeface="+mj-lt"/>
              <a:buAutoNum type="arabicPeriod"/>
            </a:pPr>
            <a:r>
              <a:rPr lang="ru-RU" sz="1900" b="1" i="0" dirty="0">
                <a:solidFill>
                  <a:srgbClr val="000000"/>
                </a:solidFill>
                <a:effectLst/>
              </a:rPr>
              <a:t> Сообщение легенды о льготе…</a:t>
            </a:r>
          </a:p>
          <a:p>
            <a:pPr algn="just">
              <a:buFont typeface="+mj-lt"/>
              <a:buAutoNum type="arabicPeriod"/>
            </a:pPr>
            <a:r>
              <a:rPr lang="ru-RU" sz="1900" b="1" dirty="0">
                <a:solidFill>
                  <a:srgbClr val="000000"/>
                </a:solidFill>
              </a:rPr>
              <a:t>Предложение «оформить» льготу по упрощенной схеме. </a:t>
            </a:r>
            <a:r>
              <a:rPr lang="ru-RU" sz="1900" b="0" i="0" dirty="0">
                <a:effectLst/>
                <a:latin typeface="YS Geo"/>
              </a:rPr>
              <a:t>Чтобы «закрепить» право на скидку или выплату, жертву просят записаться на прием в МФЦ или пройти «упрощенную процедуру» онлайн.</a:t>
            </a:r>
          </a:p>
          <a:p>
            <a:pPr algn="just">
              <a:buFont typeface="+mj-lt"/>
              <a:buAutoNum type="arabicPeriod"/>
            </a:pPr>
            <a:r>
              <a:rPr lang="ru-RU" sz="1900" b="1" dirty="0">
                <a:solidFill>
                  <a:srgbClr val="000000"/>
                </a:solidFill>
              </a:rPr>
              <a:t>Выманивание секретных данных. </a:t>
            </a:r>
            <a:r>
              <a:rPr lang="ru-RU" sz="1900" b="0" i="0" dirty="0">
                <a:effectLst/>
                <a:latin typeface="YS Geo"/>
              </a:rPr>
              <a:t>Под видом подтверждения записи или входа в личный кабинет просят продиктовать:</a:t>
            </a:r>
          </a:p>
          <a:p>
            <a:pPr marL="800100" lvl="1" indent="-342900" algn="l">
              <a:buFont typeface="Wingdings" panose="05000000000000000000" pitchFamily="2" charset="2"/>
              <a:buChar char="Ø"/>
            </a:pPr>
            <a:r>
              <a:rPr lang="ru-RU" sz="1900" b="0" i="0" dirty="0">
                <a:effectLst/>
                <a:latin typeface="YS Geo"/>
              </a:rPr>
              <a:t>номер СНИЛС;</a:t>
            </a:r>
          </a:p>
          <a:p>
            <a:pPr marL="800100" lvl="1" indent="-342900" algn="l">
              <a:buFont typeface="Wingdings" panose="05000000000000000000" pitchFamily="2" charset="2"/>
              <a:buChar char="Ø"/>
            </a:pPr>
            <a:r>
              <a:rPr lang="ru-RU" sz="1900" b="0" i="0" dirty="0">
                <a:effectLst/>
                <a:latin typeface="YS Geo"/>
              </a:rPr>
              <a:t>код из </a:t>
            </a:r>
            <a:r>
              <a:rPr lang="ru-RU" sz="1900" b="0" i="0" dirty="0" err="1">
                <a:effectLst/>
                <a:latin typeface="YS Geo"/>
              </a:rPr>
              <a:t>СМС-сообщения</a:t>
            </a:r>
            <a:r>
              <a:rPr lang="ru-RU" sz="1900" b="0" i="0" dirty="0">
                <a:effectLst/>
                <a:latin typeface="YS Geo"/>
              </a:rPr>
              <a:t>;</a:t>
            </a:r>
          </a:p>
          <a:p>
            <a:pPr marL="800100" lvl="1" indent="-342900" algn="l">
              <a:buFont typeface="Wingdings" panose="05000000000000000000" pitchFamily="2" charset="2"/>
              <a:buChar char="Ø"/>
            </a:pPr>
            <a:r>
              <a:rPr lang="ru-RU" sz="1900" b="0" i="0" dirty="0">
                <a:effectLst/>
                <a:latin typeface="YS Geo"/>
              </a:rPr>
              <a:t>номер «электронного талона» из СМС.</a:t>
            </a:r>
          </a:p>
          <a:p>
            <a:pPr algn="just">
              <a:buFont typeface="+mj-lt"/>
              <a:buAutoNum type="arabicPeriod"/>
            </a:pPr>
            <a:r>
              <a:rPr lang="ru-RU" sz="1900" b="1" dirty="0">
                <a:solidFill>
                  <a:srgbClr val="000000"/>
                </a:solidFill>
              </a:rPr>
              <a:t>На 4-ом этапе мошенники могут таким образом получить данные карты или вход в личный кабинет (ЛК) на Госуслугах, в ЛК банковского приложения, в ЛК Социального Фонда.</a:t>
            </a:r>
          </a:p>
          <a:p>
            <a:pPr algn="l"/>
            <a:r>
              <a:rPr lang="ru-RU" sz="1900" b="1" dirty="0">
                <a:solidFill>
                  <a:srgbClr val="C00000"/>
                </a:solidFill>
              </a:rPr>
              <a:t>   Далее:</a:t>
            </a:r>
          </a:p>
          <a:p>
            <a:pPr marL="342900" indent="-342900" algn="l">
              <a:buFont typeface="Wingdings" panose="05000000000000000000" pitchFamily="2" charset="2"/>
              <a:buChar char="Ø"/>
            </a:pPr>
            <a:r>
              <a:rPr lang="ru-RU" sz="1900" b="1" dirty="0">
                <a:solidFill>
                  <a:srgbClr val="C00000"/>
                </a:solidFill>
              </a:rPr>
              <a:t>или крадут деньги, списывая;</a:t>
            </a:r>
          </a:p>
          <a:p>
            <a:pPr marL="342900" indent="-342900" algn="l">
              <a:buFont typeface="Wingdings" panose="05000000000000000000" pitchFamily="2" charset="2"/>
              <a:buChar char="Ø"/>
            </a:pPr>
            <a:r>
              <a:rPr lang="ru-RU" sz="1900" b="1" dirty="0">
                <a:solidFill>
                  <a:srgbClr val="C00000"/>
                </a:solidFill>
              </a:rPr>
              <a:t>или блокируют вход в ЛК и начинаются уже другие схемы разводки, где итогом все равно кража денег: например, нужно вывести средства на безопасный счет, или взят незаконный кредит… </a:t>
            </a:r>
            <a:r>
              <a:rPr lang="en-US" sz="1900" b="1" dirty="0">
                <a:solidFill>
                  <a:srgbClr val="C00000"/>
                </a:solidFill>
                <a:hlinkClick r:id="rId2"/>
              </a:rPr>
              <a:t>https://ok.ru/tsargradtv/topic/157263375771008</a:t>
            </a:r>
            <a:r>
              <a:rPr lang="ru-RU" sz="1900" b="1" dirty="0">
                <a:solidFill>
                  <a:srgbClr val="000000"/>
                </a:solidFill>
              </a:rPr>
              <a:t>	</a:t>
            </a:r>
            <a:endParaRPr lang="ru-RU" sz="1900" b="0" i="0" dirty="0">
              <a:solidFill>
                <a:srgbClr val="000000"/>
              </a:solidFill>
              <a:effectLst/>
            </a:endParaRP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2763044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11</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425387" y="112736"/>
            <a:ext cx="8426823"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«Большие скидки или внезапный выигрыш».</a:t>
            </a:r>
          </a:p>
          <a:p>
            <a:pPr algn="ctr"/>
            <a:r>
              <a:rPr lang="ru-RU" sz="2000" b="1" dirty="0">
                <a:solidFill>
                  <a:srgbClr val="C00000"/>
                </a:solidFill>
                <a:latin typeface="Arial" panose="020B0604020202020204" pitchFamily="34" charset="0"/>
                <a:ea typeface="+mj-ea"/>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170329" y="751129"/>
            <a:ext cx="11905130" cy="5509200"/>
          </a:xfrm>
          <a:prstGeom prst="rect">
            <a:avLst/>
          </a:prstGeom>
          <a:noFill/>
        </p:spPr>
        <p:txBody>
          <a:bodyPr wrap="square">
            <a:spAutoFit/>
          </a:bodyPr>
          <a:lstStyle/>
          <a:p>
            <a:pPr algn="just"/>
            <a:r>
              <a:rPr lang="ru-RU" b="1" dirty="0">
                <a:solidFill>
                  <a:srgbClr val="C00000"/>
                </a:solidFill>
              </a:rPr>
              <a:t>Легенды мошенников во время звонка от ЛЮБОГО сотрудника ЛЮБОЙ организации, магазина, онлайн-платформы с целью </a:t>
            </a:r>
            <a:r>
              <a:rPr lang="ru-RU"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создать иллюзию крупной выгоды — либо предлагает гигантскую скидку (до 90 %), либо сообщает о внезапном выигрыше в розыгрыше. Цель —  заставить жертву действовать импульсивно.</a:t>
            </a:r>
          </a:p>
          <a:p>
            <a:pPr algn="just"/>
            <a:endParaRPr lang="ru-RU" sz="700" b="0" dirty="0">
              <a:solidFill>
                <a:srgbClr val="C00000"/>
              </a:solidFill>
              <a:effectLst/>
              <a:latin typeface="YS Geo"/>
            </a:endParaRPr>
          </a:p>
          <a:p>
            <a:pPr algn="l"/>
            <a:r>
              <a:rPr lang="ru-RU" b="1" dirty="0">
                <a:solidFill>
                  <a:srgbClr val="C00000"/>
                </a:solidFill>
                <a:effectLst/>
                <a:latin typeface="YS Geo"/>
              </a:rPr>
              <a:t>Два основных варианта.</a:t>
            </a:r>
          </a:p>
          <a:p>
            <a:pPr algn="l">
              <a:buFont typeface="+mj-lt"/>
              <a:buAutoNum type="arabicPeriod"/>
            </a:pPr>
            <a:r>
              <a:rPr lang="ru-RU" sz="1700" b="1" i="0" dirty="0">
                <a:solidFill>
                  <a:srgbClr val="C00000"/>
                </a:solidFill>
                <a:effectLst/>
                <a:latin typeface="YS Geo"/>
              </a:rPr>
              <a:t> «Огромные скидки»</a:t>
            </a:r>
            <a:r>
              <a:rPr lang="ru-RU" sz="1700" b="0" i="0" dirty="0">
                <a:solidFill>
                  <a:srgbClr val="C00000"/>
                </a:solidFill>
                <a:effectLst/>
                <a:latin typeface="YS Geo"/>
              </a:rPr>
              <a:t>:</a:t>
            </a:r>
          </a:p>
          <a:p>
            <a:pPr lvl="1">
              <a:buFont typeface="Arial" panose="020B0604020202020204" pitchFamily="34" charset="0"/>
              <a:buChar char="•"/>
            </a:pPr>
            <a:r>
              <a:rPr lang="ru-RU" sz="1700" b="0" i="0" dirty="0">
                <a:solidFill>
                  <a:srgbClr val="C00000"/>
                </a:solidFill>
                <a:effectLst/>
                <a:latin typeface="YS Geo"/>
              </a:rPr>
              <a:t>фальшивые сайты известных магазинов или купонных агрегаторов;</a:t>
            </a:r>
          </a:p>
          <a:p>
            <a:pPr lvl="1">
              <a:buFont typeface="Arial" panose="020B0604020202020204" pitchFamily="34" charset="0"/>
              <a:buChar char="•"/>
            </a:pPr>
            <a:r>
              <a:rPr lang="ru-RU" sz="1700" b="0" i="0" dirty="0">
                <a:solidFill>
                  <a:srgbClr val="C00000"/>
                </a:solidFill>
                <a:effectLst/>
                <a:latin typeface="YS Geo"/>
              </a:rPr>
              <a:t>объявления о «ликвидации склада», «ошибочной цене», «</a:t>
            </a:r>
            <a:r>
              <a:rPr lang="ru-RU" sz="1700" b="0" i="0" dirty="0" err="1">
                <a:solidFill>
                  <a:srgbClr val="C00000"/>
                </a:solidFill>
                <a:effectLst/>
                <a:latin typeface="YS Geo"/>
              </a:rPr>
              <a:t>спецакции</a:t>
            </a:r>
            <a:r>
              <a:rPr lang="ru-RU" sz="1700" b="0" i="0" dirty="0">
                <a:solidFill>
                  <a:srgbClr val="C00000"/>
                </a:solidFill>
                <a:effectLst/>
                <a:latin typeface="YS Geo"/>
              </a:rPr>
              <a:t> для первых 10 покупателей»;</a:t>
            </a:r>
          </a:p>
          <a:p>
            <a:pPr lvl="1">
              <a:buFont typeface="Arial" panose="020B0604020202020204" pitchFamily="34" charset="0"/>
              <a:buChar char="•"/>
            </a:pPr>
            <a:r>
              <a:rPr lang="ru-RU" sz="1700" b="0" i="0" dirty="0">
                <a:solidFill>
                  <a:srgbClr val="C00000"/>
                </a:solidFill>
                <a:effectLst/>
                <a:latin typeface="YS Geo"/>
              </a:rPr>
              <a:t>предложения купонов на </a:t>
            </a:r>
            <a:r>
              <a:rPr lang="ru-RU" sz="1700" b="0" i="0" dirty="0" err="1">
                <a:solidFill>
                  <a:srgbClr val="C00000"/>
                </a:solidFill>
                <a:effectLst/>
                <a:latin typeface="YS Geo"/>
              </a:rPr>
              <a:t>кешбэк</a:t>
            </a:r>
            <a:r>
              <a:rPr lang="ru-RU" sz="1700" b="0" i="0" dirty="0">
                <a:solidFill>
                  <a:srgbClr val="C00000"/>
                </a:solidFill>
                <a:effectLst/>
                <a:latin typeface="YS Geo"/>
              </a:rPr>
              <a:t> до 90 %.</a:t>
            </a:r>
          </a:p>
          <a:p>
            <a:pPr algn="l">
              <a:buFont typeface="+mj-lt"/>
              <a:buAutoNum type="arabicPeriod" startAt="2"/>
            </a:pPr>
            <a:r>
              <a:rPr lang="ru-RU" sz="1700" b="1" i="0" dirty="0">
                <a:solidFill>
                  <a:srgbClr val="C00000"/>
                </a:solidFill>
                <a:effectLst/>
                <a:latin typeface="YS Geo"/>
              </a:rPr>
              <a:t> «Внезапный выигрыш»</a:t>
            </a:r>
            <a:r>
              <a:rPr lang="ru-RU" sz="1700" b="0" i="0" dirty="0">
                <a:solidFill>
                  <a:srgbClr val="C00000"/>
                </a:solidFill>
                <a:effectLst/>
                <a:latin typeface="YS Geo"/>
              </a:rPr>
              <a:t>:</a:t>
            </a:r>
          </a:p>
          <a:p>
            <a:pPr lvl="1">
              <a:buFont typeface="Arial" panose="020B0604020202020204" pitchFamily="34" charset="0"/>
              <a:buChar char="•"/>
            </a:pPr>
            <a:r>
              <a:rPr lang="ru-RU" sz="1700" b="0" i="0" dirty="0">
                <a:solidFill>
                  <a:srgbClr val="C00000"/>
                </a:solidFill>
                <a:effectLst/>
                <a:latin typeface="YS Geo"/>
              </a:rPr>
              <a:t>сообщения о победе в розыгрыше, который жертва не помнит, что начинала;</a:t>
            </a:r>
          </a:p>
          <a:p>
            <a:pPr lvl="1">
              <a:buFont typeface="Arial" panose="020B0604020202020204" pitchFamily="34" charset="0"/>
              <a:buChar char="•"/>
            </a:pPr>
            <a:r>
              <a:rPr lang="ru-RU" sz="1700" b="0" i="0" dirty="0">
                <a:solidFill>
                  <a:srgbClr val="C00000"/>
                </a:solidFill>
                <a:effectLst/>
                <a:latin typeface="YS Geo"/>
              </a:rPr>
              <a:t>«поздравления» от имени известных брендов или знаменитостей;</a:t>
            </a:r>
          </a:p>
          <a:p>
            <a:pPr lvl="1">
              <a:buFont typeface="Arial" panose="020B0604020202020204" pitchFamily="34" charset="0"/>
              <a:buChar char="•"/>
            </a:pPr>
            <a:r>
              <a:rPr lang="ru-RU" sz="1700" b="0" i="0" dirty="0">
                <a:solidFill>
                  <a:srgbClr val="C00000"/>
                </a:solidFill>
                <a:effectLst/>
                <a:latin typeface="YS Geo"/>
              </a:rPr>
              <a:t>уведомления о получении крупного денежного приза, дорогого гаджета, путёвки.</a:t>
            </a:r>
          </a:p>
          <a:p>
            <a:r>
              <a:rPr lang="ru-RU" sz="1700" b="1" dirty="0">
                <a:solidFill>
                  <a:srgbClr val="C00000"/>
                </a:solidFill>
                <a:latin typeface="YS Geo"/>
              </a:rPr>
              <a:t>3. Признаки</a:t>
            </a:r>
          </a:p>
          <a:p>
            <a:pPr marL="1200150" lvl="2" indent="-285750" algn="just">
              <a:buFont typeface="Wingdings" panose="05000000000000000000" pitchFamily="2" charset="2"/>
              <a:buChar char="ü"/>
            </a:pPr>
            <a:r>
              <a:rPr lang="ru-RU" sz="1700" b="0" i="0" dirty="0">
                <a:solidFill>
                  <a:srgbClr val="C00000"/>
                </a:solidFill>
                <a:effectLst/>
                <a:latin typeface="YS Geo"/>
              </a:rPr>
              <a:t>предложение слишком выгодное, чтобы быть правдой;</a:t>
            </a:r>
          </a:p>
          <a:p>
            <a:pPr marL="1200150" lvl="2" indent="-285750">
              <a:buFont typeface="Wingdings" panose="05000000000000000000" pitchFamily="2" charset="2"/>
              <a:buChar char="ü"/>
            </a:pPr>
            <a:r>
              <a:rPr lang="ru-RU" sz="1700" b="0" i="0" dirty="0">
                <a:solidFill>
                  <a:srgbClr val="C00000"/>
                </a:solidFill>
                <a:effectLst/>
                <a:latin typeface="YS Geo"/>
              </a:rPr>
              <a:t>давление и срочность («если не сделаете сейчас — потеряете всё»);</a:t>
            </a:r>
          </a:p>
          <a:p>
            <a:pPr marL="1200150" lvl="2" indent="-285750">
              <a:buFont typeface="Wingdings" panose="05000000000000000000" pitchFamily="2" charset="2"/>
              <a:buChar char="ü"/>
            </a:pPr>
            <a:r>
              <a:rPr lang="ru-RU" sz="1700" b="0" i="0" dirty="0">
                <a:solidFill>
                  <a:srgbClr val="C00000"/>
                </a:solidFill>
                <a:effectLst/>
                <a:latin typeface="YS Geo"/>
              </a:rPr>
              <a:t>просьба перевести деньги или сообщить данные карты;</a:t>
            </a:r>
          </a:p>
          <a:p>
            <a:pPr marL="1200150" lvl="2" indent="-285750">
              <a:buFont typeface="Wingdings" panose="05000000000000000000" pitchFamily="2" charset="2"/>
              <a:buChar char="ü"/>
            </a:pPr>
            <a:r>
              <a:rPr lang="ru-RU" sz="1700" b="0" i="0" dirty="0">
                <a:solidFill>
                  <a:srgbClr val="C00000"/>
                </a:solidFill>
                <a:effectLst/>
                <a:latin typeface="YS Geo"/>
              </a:rPr>
              <a:t>ссылка ведёт на подозрительный сайт (ошибки в домене, например </a:t>
            </a:r>
            <a:r>
              <a:rPr lang="ru-RU" sz="1700" b="0" i="1" dirty="0">
                <a:solidFill>
                  <a:srgbClr val="C00000"/>
                </a:solidFill>
                <a:effectLst/>
                <a:latin typeface="YS Geo"/>
              </a:rPr>
              <a:t>amaz0n-sale.com</a:t>
            </a:r>
            <a:r>
              <a:rPr lang="ru-RU" sz="1700" b="0" i="0" dirty="0">
                <a:solidFill>
                  <a:srgbClr val="C00000"/>
                </a:solidFill>
                <a:effectLst/>
                <a:latin typeface="YS Geo"/>
              </a:rPr>
              <a:t> вместо </a:t>
            </a:r>
            <a:r>
              <a:rPr lang="ru-RU" sz="1700" b="0" i="1" dirty="0">
                <a:solidFill>
                  <a:srgbClr val="C00000"/>
                </a:solidFill>
                <a:effectLst/>
                <a:latin typeface="YS Geo"/>
              </a:rPr>
              <a:t>amazon.com</a:t>
            </a:r>
            <a:r>
              <a:rPr lang="ru-RU" sz="1700" b="0" i="0" dirty="0">
                <a:solidFill>
                  <a:srgbClr val="C00000"/>
                </a:solidFill>
                <a:effectLst/>
                <a:latin typeface="YS Geo"/>
              </a:rPr>
              <a:t>);</a:t>
            </a:r>
          </a:p>
          <a:p>
            <a:pPr marL="1200150" lvl="2" indent="-285750">
              <a:buFont typeface="Wingdings" panose="05000000000000000000" pitchFamily="2" charset="2"/>
              <a:buChar char="ü"/>
            </a:pPr>
            <a:r>
              <a:rPr lang="ru-RU" sz="1700" b="0" i="0" dirty="0">
                <a:solidFill>
                  <a:srgbClr val="C00000"/>
                </a:solidFill>
                <a:effectLst/>
                <a:latin typeface="YS Geo"/>
              </a:rPr>
              <a:t>отсутствие контактов компании, отзывов, юридической информации;</a:t>
            </a:r>
          </a:p>
          <a:p>
            <a:pPr marL="1200150" lvl="2" indent="-285750">
              <a:buFont typeface="Wingdings" panose="05000000000000000000" pitchFamily="2" charset="2"/>
              <a:buChar char="ü"/>
            </a:pPr>
            <a:r>
              <a:rPr lang="ru-RU" sz="1700" b="0" i="0" dirty="0">
                <a:solidFill>
                  <a:srgbClr val="C00000"/>
                </a:solidFill>
                <a:effectLst/>
                <a:latin typeface="YS Geo"/>
              </a:rPr>
              <a:t>рассылка пришла от неизвестного адресата.</a:t>
            </a:r>
          </a:p>
          <a:p>
            <a:pPr algn="ctr"/>
            <a:r>
              <a:rPr lang="ru-RU" b="1" dirty="0">
                <a:solidFill>
                  <a:srgbClr val="FF0000"/>
                </a:solidFill>
                <a:effectLst/>
              </a:rPr>
              <a:t>Ключевой прием:</a:t>
            </a:r>
            <a:r>
              <a:rPr lang="ru-RU" b="0" dirty="0">
                <a:solidFill>
                  <a:srgbClr val="FF0000"/>
                </a:solidFill>
                <a:effectLst/>
              </a:rPr>
              <a:t> </a:t>
            </a:r>
            <a:r>
              <a:rPr lang="ru-RU" dirty="0">
                <a:solidFill>
                  <a:srgbClr val="FF0000"/>
                </a:solidFill>
              </a:rPr>
              <a:t>с</a:t>
            </a:r>
            <a:r>
              <a:rPr lang="ru-RU" b="0" dirty="0">
                <a:solidFill>
                  <a:srgbClr val="FF0000"/>
                </a:solidFill>
                <a:effectLst/>
              </a:rPr>
              <a:t>оздают ощущение срочности и БОЛЬШОЙ выгоды</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12456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12</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489376" y="214074"/>
            <a:ext cx="8731623"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«Большие скидки или внезапный выигрыш».</a:t>
            </a:r>
          </a:p>
          <a:p>
            <a:pPr algn="ctr"/>
            <a:r>
              <a:rPr lang="ru-RU" sz="2000" b="1" dirty="0">
                <a:solidFill>
                  <a:srgbClr val="C00000"/>
                </a:solidFill>
                <a:latin typeface="Arial" panose="020B0604020202020204" pitchFamily="34" charset="0"/>
                <a:ea typeface="+mj-ea"/>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77403" y="1116242"/>
            <a:ext cx="11637194" cy="5016758"/>
          </a:xfrm>
          <a:prstGeom prst="rect">
            <a:avLst/>
          </a:prstGeom>
          <a:noFill/>
        </p:spPr>
        <p:txBody>
          <a:bodyPr wrap="square">
            <a:spAutoFit/>
          </a:bodyPr>
          <a:lstStyle/>
          <a:p>
            <a:pPr algn="l">
              <a:buFont typeface="+mj-lt"/>
              <a:buAutoNum type="arabicPeriod"/>
            </a:pPr>
            <a:r>
              <a:rPr lang="ru-RU" sz="1600" b="1" i="0" dirty="0">
                <a:solidFill>
                  <a:srgbClr val="FF0000"/>
                </a:solidFill>
                <a:effectLst/>
              </a:rPr>
              <a:t>Обращаются по имени-отчеству/без имени-отчества</a:t>
            </a:r>
            <a:r>
              <a:rPr lang="ru-RU" sz="1600" b="1" dirty="0">
                <a:solidFill>
                  <a:srgbClr val="FF0000"/>
                </a:solidFill>
              </a:rPr>
              <a:t> и</a:t>
            </a:r>
            <a:endParaRPr lang="ru-RU" sz="1600" b="1" i="0" dirty="0">
              <a:solidFill>
                <a:srgbClr val="FF0000"/>
              </a:solidFill>
              <a:effectLst/>
            </a:endParaRPr>
          </a:p>
          <a:p>
            <a:pPr marL="800100" lvl="1" indent="-342900">
              <a:buFont typeface="Wingdings" panose="05000000000000000000" pitchFamily="2" charset="2"/>
              <a:buChar char="Ø"/>
            </a:pPr>
            <a:r>
              <a:rPr lang="ru-RU" sz="1600" b="1" dirty="0">
                <a:solidFill>
                  <a:srgbClr val="FF0000"/>
                </a:solidFill>
                <a:latin typeface="YS Geo"/>
              </a:rPr>
              <a:t>п</a:t>
            </a:r>
            <a:r>
              <a:rPr lang="ru-RU" sz="1600" b="1" i="0" dirty="0">
                <a:solidFill>
                  <a:srgbClr val="FF0000"/>
                </a:solidFill>
                <a:effectLst/>
                <a:latin typeface="YS Geo"/>
              </a:rPr>
              <a:t>ривлекают внимание жертвы направляя</a:t>
            </a:r>
            <a:r>
              <a:rPr lang="ru-RU" sz="1600" b="0" i="0" dirty="0">
                <a:solidFill>
                  <a:srgbClr val="FF0000"/>
                </a:solidFill>
                <a:effectLst/>
                <a:latin typeface="YS Geo"/>
              </a:rPr>
              <a:t>:</a:t>
            </a:r>
          </a:p>
          <a:p>
            <a:pPr lvl="2">
              <a:buFont typeface="Arial" panose="020B0604020202020204" pitchFamily="34" charset="0"/>
              <a:buChar char="•"/>
            </a:pPr>
            <a:r>
              <a:rPr lang="ru-RU" sz="1600" b="0" i="0" dirty="0">
                <a:solidFill>
                  <a:srgbClr val="FF0000"/>
                </a:solidFill>
                <a:effectLst/>
                <a:latin typeface="YS Geo"/>
              </a:rPr>
              <a:t>SMS или </a:t>
            </a:r>
            <a:r>
              <a:rPr lang="ru-RU" sz="1600" b="0" i="0" dirty="0" err="1">
                <a:solidFill>
                  <a:srgbClr val="FF0000"/>
                </a:solidFill>
                <a:effectLst/>
                <a:latin typeface="YS Geo"/>
              </a:rPr>
              <a:t>email</a:t>
            </a:r>
            <a:r>
              <a:rPr lang="ru-RU" sz="1600" b="0" i="0" dirty="0">
                <a:solidFill>
                  <a:srgbClr val="FF0000"/>
                </a:solidFill>
                <a:effectLst/>
                <a:latin typeface="YS Geo"/>
              </a:rPr>
              <a:t> с предложением суперскидки;</a:t>
            </a:r>
          </a:p>
          <a:p>
            <a:pPr lvl="2">
              <a:buFont typeface="Arial" panose="020B0604020202020204" pitchFamily="34" charset="0"/>
              <a:buChar char="•"/>
            </a:pPr>
            <a:r>
              <a:rPr lang="ru-RU" sz="1600" b="0" i="0" dirty="0">
                <a:solidFill>
                  <a:srgbClr val="FF0000"/>
                </a:solidFill>
                <a:effectLst/>
                <a:latin typeface="YS Geo"/>
              </a:rPr>
              <a:t>сообщение в мессенджере или соцсети о выигрыше;</a:t>
            </a:r>
          </a:p>
          <a:p>
            <a:pPr lvl="2">
              <a:buFont typeface="Arial" panose="020B0604020202020204" pitchFamily="34" charset="0"/>
              <a:buChar char="•"/>
            </a:pPr>
            <a:r>
              <a:rPr lang="ru-RU" sz="1600" b="0" i="0" dirty="0">
                <a:solidFill>
                  <a:srgbClr val="FF0000"/>
                </a:solidFill>
                <a:effectLst/>
                <a:latin typeface="YS Geo"/>
              </a:rPr>
              <a:t>всплывающее окно на подозрительном сайте;</a:t>
            </a:r>
          </a:p>
          <a:p>
            <a:pPr lvl="2">
              <a:buFont typeface="Arial" panose="020B0604020202020204" pitchFamily="34" charset="0"/>
              <a:buChar char="•"/>
            </a:pPr>
            <a:r>
              <a:rPr lang="ru-RU" sz="1600" b="0" i="0" dirty="0">
                <a:solidFill>
                  <a:srgbClr val="FF0000"/>
                </a:solidFill>
                <a:effectLst/>
                <a:latin typeface="YS Geo"/>
              </a:rPr>
              <a:t>звонок с «радостной новостью».</a:t>
            </a:r>
          </a:p>
          <a:p>
            <a:pPr marL="800100" lvl="1" indent="-342900">
              <a:buFont typeface="Wingdings" panose="05000000000000000000" pitchFamily="2" charset="2"/>
              <a:buChar char="Ø"/>
            </a:pPr>
            <a:r>
              <a:rPr lang="ru-RU" sz="1600" b="1" dirty="0">
                <a:solidFill>
                  <a:srgbClr val="FF0000"/>
                </a:solidFill>
                <a:latin typeface="YS Geo"/>
              </a:rPr>
              <a:t>и</a:t>
            </a:r>
            <a:r>
              <a:rPr lang="ru-RU" sz="1600" b="1" i="0" dirty="0">
                <a:solidFill>
                  <a:srgbClr val="FF0000"/>
                </a:solidFill>
                <a:effectLst/>
                <a:latin typeface="YS Geo"/>
              </a:rPr>
              <a:t> одновременно создают срочность используя фразы:</a:t>
            </a:r>
          </a:p>
          <a:p>
            <a:pPr lvl="2">
              <a:buFont typeface="Arial" panose="020B0604020202020204" pitchFamily="34" charset="0"/>
              <a:buChar char="•"/>
            </a:pPr>
            <a:r>
              <a:rPr lang="ru-RU" sz="1600" b="0" i="0" dirty="0">
                <a:solidFill>
                  <a:srgbClr val="FF0000"/>
                </a:solidFill>
                <a:effectLst/>
                <a:latin typeface="YS Geo"/>
              </a:rPr>
              <a:t>«акция действует только сегодня»;</a:t>
            </a:r>
          </a:p>
          <a:p>
            <a:pPr lvl="2">
              <a:buFont typeface="Arial" panose="020B0604020202020204" pitchFamily="34" charset="0"/>
              <a:buChar char="•"/>
            </a:pPr>
            <a:r>
              <a:rPr lang="ru-RU" sz="1600" b="0" i="0" dirty="0">
                <a:solidFill>
                  <a:srgbClr val="FF0000"/>
                </a:solidFill>
                <a:effectLst/>
                <a:latin typeface="YS Geo"/>
              </a:rPr>
              <a:t>«приз заберут через 2 часа, если не подтвердите»;</a:t>
            </a:r>
          </a:p>
          <a:p>
            <a:pPr lvl="2">
              <a:buFont typeface="Arial" panose="020B0604020202020204" pitchFamily="34" charset="0"/>
              <a:buChar char="•"/>
            </a:pPr>
            <a:r>
              <a:rPr lang="ru-RU" sz="1600" b="0" i="0" dirty="0">
                <a:solidFill>
                  <a:srgbClr val="FF0000"/>
                </a:solidFill>
                <a:effectLst/>
                <a:latin typeface="YS Geo"/>
              </a:rPr>
              <a:t>«остался последний товар по этой цене».</a:t>
            </a:r>
          </a:p>
          <a:p>
            <a:pPr algn="l"/>
            <a:r>
              <a:rPr lang="ru-RU" sz="1600" b="1" i="0" dirty="0">
                <a:effectLst/>
                <a:latin typeface="YS Geo"/>
              </a:rPr>
              <a:t>2.Требуют далее определенных действий для получения выгоды нужно:</a:t>
            </a:r>
          </a:p>
          <a:p>
            <a:pPr lvl="1">
              <a:buFont typeface="Arial" panose="020B0604020202020204" pitchFamily="34" charset="0"/>
              <a:buChar char="•"/>
            </a:pPr>
            <a:r>
              <a:rPr lang="ru-RU" sz="1600" b="0" i="0" dirty="0">
                <a:effectLst/>
                <a:latin typeface="YS Geo"/>
              </a:rPr>
              <a:t>перейти по ссылке;</a:t>
            </a:r>
          </a:p>
          <a:p>
            <a:pPr lvl="1">
              <a:buFont typeface="Arial" panose="020B0604020202020204" pitchFamily="34" charset="0"/>
              <a:buChar char="•"/>
            </a:pPr>
            <a:r>
              <a:rPr lang="ru-RU" sz="1600" b="0" i="0" dirty="0">
                <a:effectLst/>
                <a:latin typeface="YS Geo"/>
              </a:rPr>
              <a:t>ввести данные банковской карты (для «оплаты доставки», «страховки», «налога на выигрыш»);</a:t>
            </a:r>
          </a:p>
          <a:p>
            <a:pPr lvl="1">
              <a:buFont typeface="Arial" panose="020B0604020202020204" pitchFamily="34" charset="0"/>
              <a:buChar char="•"/>
            </a:pPr>
            <a:r>
              <a:rPr lang="ru-RU" sz="1600" b="0" i="0" dirty="0">
                <a:effectLst/>
                <a:latin typeface="YS Geo"/>
              </a:rPr>
              <a:t>отправить небольшой платёж (для «подтверждения личности», «активации купона»);</a:t>
            </a:r>
          </a:p>
          <a:p>
            <a:pPr lvl="1">
              <a:buFont typeface="Arial" panose="020B0604020202020204" pitchFamily="34" charset="0"/>
              <a:buChar char="•"/>
            </a:pPr>
            <a:r>
              <a:rPr lang="ru-RU" sz="1600" b="0" i="0" dirty="0">
                <a:effectLst/>
                <a:latin typeface="YS Geo"/>
              </a:rPr>
              <a:t>установить приложение (часто вредоносное);</a:t>
            </a:r>
          </a:p>
          <a:p>
            <a:pPr lvl="1">
              <a:buFont typeface="Arial" panose="020B0604020202020204" pitchFamily="34" charset="0"/>
              <a:buChar char="•"/>
            </a:pPr>
            <a:r>
              <a:rPr lang="ru-RU" sz="1600" b="0" i="0" dirty="0">
                <a:effectLst/>
                <a:latin typeface="YS Geo"/>
              </a:rPr>
              <a:t>сообщить код из SMS (для доступа к онлайн‑банку).</a:t>
            </a:r>
          </a:p>
          <a:p>
            <a:pPr algn="l"/>
            <a:r>
              <a:rPr lang="ru-RU" sz="1600" b="1" i="0" dirty="0">
                <a:effectLst/>
                <a:latin typeface="YS Geo"/>
              </a:rPr>
              <a:t>3. Исчезновение после перевода денег:</a:t>
            </a:r>
          </a:p>
          <a:p>
            <a:pPr lvl="1">
              <a:buFont typeface="Arial" panose="020B0604020202020204" pitchFamily="34" charset="0"/>
              <a:buChar char="•"/>
            </a:pPr>
            <a:r>
              <a:rPr lang="ru-RU" sz="1600" b="0" i="0" dirty="0">
                <a:effectLst/>
                <a:latin typeface="YS Geo"/>
              </a:rPr>
              <a:t>сайт становится недоступен;</a:t>
            </a:r>
          </a:p>
          <a:p>
            <a:pPr lvl="1">
              <a:buFont typeface="Arial" panose="020B0604020202020204" pitchFamily="34" charset="0"/>
              <a:buChar char="•"/>
            </a:pPr>
            <a:r>
              <a:rPr lang="ru-RU" sz="1600" b="0" i="0" dirty="0">
                <a:effectLst/>
                <a:latin typeface="YS Geo"/>
              </a:rPr>
              <a:t>«организатор» перестаёт отвечать;</a:t>
            </a:r>
          </a:p>
          <a:p>
            <a:pPr lvl="1">
              <a:buFont typeface="Arial" panose="020B0604020202020204" pitchFamily="34" charset="0"/>
              <a:buChar char="•"/>
            </a:pPr>
            <a:r>
              <a:rPr lang="ru-RU" sz="1600" b="0" i="0" dirty="0">
                <a:effectLst/>
                <a:latin typeface="YS Geo"/>
              </a:rPr>
              <a:t>сумма списывается с карты, а товара/выигрыша нет.</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3" name="TextBox 2">
            <a:extLst>
              <a:ext uri="{FF2B5EF4-FFF2-40B4-BE49-F238E27FC236}">
                <a16:creationId xmlns:a16="http://schemas.microsoft.com/office/drawing/2014/main" id="{3226960E-5EA6-4B8E-B3BD-50AB17DF3147}"/>
              </a:ext>
            </a:extLst>
          </p:cNvPr>
          <p:cNvSpPr txBox="1"/>
          <p:nvPr/>
        </p:nvSpPr>
        <p:spPr>
          <a:xfrm>
            <a:off x="6302189" y="1019101"/>
            <a:ext cx="5751110" cy="181588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ru-RU" sz="1600" b="1" dirty="0">
                <a:effectLst/>
              </a:rPr>
              <a:t>Примеры</a:t>
            </a:r>
          </a:p>
          <a:p>
            <a:pPr algn="l"/>
            <a:r>
              <a:rPr lang="ru-RU" sz="1600" b="1" i="0" dirty="0">
                <a:effectLst/>
              </a:rPr>
              <a:t>Случай со скидкой.</a:t>
            </a:r>
            <a:r>
              <a:rPr lang="ru-RU" sz="1600" b="0" i="0" dirty="0">
                <a:effectLst/>
              </a:rPr>
              <a:t> Женщина перешла по ссылке из SMS, ввела данные карты для «бронирования смартфона за 1 000 руб.       вместо 50 000 руб.» — с её счёта списали 45 000 руб.</a:t>
            </a:r>
          </a:p>
          <a:p>
            <a:pPr algn="l"/>
            <a:r>
              <a:rPr lang="ru-RU" sz="1600" b="1" i="0" dirty="0">
                <a:effectLst/>
              </a:rPr>
              <a:t>Случай с выигрышем.</a:t>
            </a:r>
            <a:r>
              <a:rPr lang="ru-RU" sz="1600" b="0" i="0" dirty="0">
                <a:effectLst/>
              </a:rPr>
              <a:t> Мужчина получил сообщение: «Вы          выиграли 200 000 руб.! Для получения отправьте 5 000 руб. на  оплату налогов». После перевода «организатор» пропал.</a:t>
            </a:r>
          </a:p>
        </p:txBody>
      </p:sp>
    </p:spTree>
    <p:extLst>
      <p:ext uri="{BB962C8B-B14F-4D97-AF65-F5344CB8AC3E}">
        <p14:creationId xmlns:p14="http://schemas.microsoft.com/office/powerpoint/2010/main" val="3216562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13</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543164" y="335618"/>
            <a:ext cx="8731623"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«Большие скидки или внезапный выигрыш».</a:t>
            </a:r>
          </a:p>
          <a:p>
            <a:pPr algn="ctr"/>
            <a:r>
              <a:rPr lang="ru-RU" sz="2000" b="1" dirty="0">
                <a:solidFill>
                  <a:srgbClr val="C00000"/>
                </a:solidFill>
                <a:latin typeface="Arial" panose="020B0604020202020204" pitchFamily="34" charset="0"/>
                <a:ea typeface="+mj-ea"/>
                <a:cs typeface="Arial" panose="020B0604020202020204" pitchFamily="34" charset="0"/>
              </a:rPr>
              <a:t>Как защититься?</a:t>
            </a:r>
          </a:p>
        </p:txBody>
      </p:sp>
      <p:sp>
        <p:nvSpPr>
          <p:cNvPr id="6" name="TextBox 5">
            <a:extLst>
              <a:ext uri="{FF2B5EF4-FFF2-40B4-BE49-F238E27FC236}">
                <a16:creationId xmlns:a16="http://schemas.microsoft.com/office/drawing/2014/main" id="{DC86BA0B-569A-4F84-8A6C-46F5B08FC6FE}"/>
              </a:ext>
            </a:extLst>
          </p:cNvPr>
          <p:cNvSpPr txBox="1"/>
          <p:nvPr/>
        </p:nvSpPr>
        <p:spPr>
          <a:xfrm>
            <a:off x="393441" y="1139025"/>
            <a:ext cx="11637194" cy="4801314"/>
          </a:xfrm>
          <a:prstGeom prst="rect">
            <a:avLst/>
          </a:prstGeom>
          <a:noFill/>
        </p:spPr>
        <p:txBody>
          <a:bodyPr wrap="square">
            <a:spAutoFit/>
          </a:bodyPr>
          <a:lstStyle/>
          <a:p>
            <a:pPr algn="l">
              <a:buFont typeface="+mj-lt"/>
              <a:buAutoNum type="arabicPeriod"/>
            </a:pPr>
            <a:r>
              <a:rPr lang="ru-RU" b="1" i="0" dirty="0">
                <a:effectLst/>
              </a:rPr>
              <a:t> Проверяйте источник.</a:t>
            </a:r>
            <a:r>
              <a:rPr lang="ru-RU" b="0" i="0" dirty="0">
                <a:effectLst/>
              </a:rPr>
              <a:t> Найдите официальный сайт компании и проверьте, есть ли там такая акция.</a:t>
            </a:r>
          </a:p>
          <a:p>
            <a:pPr algn="l">
              <a:buFont typeface="+mj-lt"/>
              <a:buAutoNum type="arabicPeriod"/>
            </a:pPr>
            <a:endParaRPr lang="ru-RU" b="0" i="0" dirty="0">
              <a:effectLst/>
            </a:endParaRPr>
          </a:p>
          <a:p>
            <a:pPr algn="l">
              <a:buFont typeface="+mj-lt"/>
              <a:buAutoNum type="arabicPeriod"/>
            </a:pPr>
            <a:r>
              <a:rPr lang="ru-RU" b="1" i="0" dirty="0">
                <a:effectLst/>
              </a:rPr>
              <a:t> Не переходите по сомнительным ссылкам</a:t>
            </a:r>
            <a:r>
              <a:rPr lang="ru-RU" b="0" i="0" dirty="0">
                <a:effectLst/>
              </a:rPr>
              <a:t> из SMS, </a:t>
            </a:r>
            <a:r>
              <a:rPr lang="ru-RU" dirty="0" err="1"/>
              <a:t>элпочты</a:t>
            </a:r>
            <a:r>
              <a:rPr lang="ru-RU" b="0" i="0" dirty="0">
                <a:effectLst/>
              </a:rPr>
              <a:t>, сообщений в соцсетях.</a:t>
            </a:r>
          </a:p>
          <a:p>
            <a:pPr algn="l">
              <a:buFont typeface="+mj-lt"/>
              <a:buAutoNum type="arabicPeriod"/>
            </a:pPr>
            <a:endParaRPr lang="ru-RU" b="0" i="0" dirty="0">
              <a:effectLst/>
            </a:endParaRPr>
          </a:p>
          <a:p>
            <a:pPr algn="l">
              <a:buFont typeface="+mj-lt"/>
              <a:buAutoNum type="arabicPeriod"/>
            </a:pPr>
            <a:r>
              <a:rPr lang="ru-RU" b="1" i="0" dirty="0">
                <a:solidFill>
                  <a:srgbClr val="FF0000"/>
                </a:solidFill>
                <a:effectLst/>
              </a:rPr>
              <a:t> Никогда не сообщайте:</a:t>
            </a:r>
            <a:endParaRPr lang="ru-RU" b="0" i="0" dirty="0">
              <a:solidFill>
                <a:srgbClr val="FF0000"/>
              </a:solidFill>
              <a:effectLst/>
            </a:endParaRPr>
          </a:p>
          <a:p>
            <a:pPr lvl="2">
              <a:buFont typeface="Arial" panose="020B0604020202020204" pitchFamily="34" charset="0"/>
              <a:buChar char="•"/>
            </a:pPr>
            <a:r>
              <a:rPr lang="ru-RU" b="0" i="0" dirty="0">
                <a:solidFill>
                  <a:srgbClr val="FF0000"/>
                </a:solidFill>
                <a:effectLst/>
              </a:rPr>
              <a:t>полные данные карты (особенно CVC/CVV);</a:t>
            </a:r>
          </a:p>
          <a:p>
            <a:pPr lvl="2">
              <a:buFont typeface="Arial" panose="020B0604020202020204" pitchFamily="34" charset="0"/>
              <a:buChar char="•"/>
            </a:pPr>
            <a:r>
              <a:rPr lang="ru-RU" b="0" i="0" dirty="0">
                <a:solidFill>
                  <a:srgbClr val="FF0000"/>
                </a:solidFill>
                <a:effectLst/>
              </a:rPr>
              <a:t>коды из SMS;</a:t>
            </a:r>
          </a:p>
          <a:p>
            <a:pPr lvl="2">
              <a:buFont typeface="Arial" panose="020B0604020202020204" pitchFamily="34" charset="0"/>
              <a:buChar char="•"/>
            </a:pPr>
            <a:r>
              <a:rPr lang="ru-RU" b="0" i="0" dirty="0">
                <a:solidFill>
                  <a:srgbClr val="FF0000"/>
                </a:solidFill>
                <a:effectLst/>
              </a:rPr>
              <a:t>пароли от онлайн‑банка.</a:t>
            </a:r>
          </a:p>
          <a:p>
            <a:pPr lvl="2">
              <a:buFont typeface="Arial" panose="020B0604020202020204" pitchFamily="34" charset="0"/>
              <a:buChar char="•"/>
            </a:pPr>
            <a:endParaRPr lang="ru-RU" b="0" i="0" dirty="0">
              <a:effectLst/>
            </a:endParaRPr>
          </a:p>
          <a:p>
            <a:pPr algn="l">
              <a:buFont typeface="+mj-lt"/>
              <a:buAutoNum type="arabicPeriod" startAt="4"/>
            </a:pPr>
            <a:r>
              <a:rPr lang="ru-RU" b="1" i="0" dirty="0">
                <a:solidFill>
                  <a:srgbClr val="FF0000"/>
                </a:solidFill>
                <a:effectLst/>
              </a:rPr>
              <a:t> Не переводите деньги «для активации выигрыша» или «оплаты налогов».</a:t>
            </a:r>
          </a:p>
          <a:p>
            <a:pPr algn="l">
              <a:buFont typeface="+mj-lt"/>
              <a:buAutoNum type="arabicPeriod" startAt="4"/>
            </a:pPr>
            <a:endParaRPr lang="ru-RU" b="1" i="0" dirty="0">
              <a:solidFill>
                <a:srgbClr val="FF0000"/>
              </a:solidFill>
              <a:effectLst/>
            </a:endParaRPr>
          </a:p>
          <a:p>
            <a:pPr algn="l">
              <a:buFont typeface="+mj-lt"/>
              <a:buAutoNum type="arabicPeriod" startAt="4"/>
            </a:pPr>
            <a:r>
              <a:rPr lang="ru-RU" b="1" i="0" dirty="0">
                <a:effectLst/>
              </a:rPr>
              <a:t> Оплачивайте онлайн‑покупки</a:t>
            </a:r>
            <a:r>
              <a:rPr lang="ru-RU" b="0" i="0" dirty="0">
                <a:effectLst/>
              </a:rPr>
              <a:t> только на проверенных площадках.</a:t>
            </a:r>
          </a:p>
          <a:p>
            <a:pPr algn="l">
              <a:buFont typeface="+mj-lt"/>
              <a:buAutoNum type="arabicPeriod" startAt="4"/>
            </a:pPr>
            <a:endParaRPr lang="ru-RU" b="0" i="0" dirty="0">
              <a:effectLst/>
            </a:endParaRPr>
          </a:p>
          <a:p>
            <a:pPr algn="l">
              <a:buFont typeface="+mj-lt"/>
              <a:buAutoNum type="arabicPeriod" startAt="4"/>
            </a:pPr>
            <a:r>
              <a:rPr lang="ru-RU" b="1" i="0" dirty="0">
                <a:solidFill>
                  <a:srgbClr val="00B050"/>
                </a:solidFill>
                <a:effectLst/>
              </a:rPr>
              <a:t> Если столкнулись с обманом:</a:t>
            </a:r>
            <a:endParaRPr lang="ru-RU" b="0" i="0" dirty="0">
              <a:solidFill>
                <a:srgbClr val="00B050"/>
              </a:solidFill>
              <a:effectLst/>
            </a:endParaRPr>
          </a:p>
          <a:p>
            <a:pPr lvl="2">
              <a:buFont typeface="Arial" panose="020B0604020202020204" pitchFamily="34" charset="0"/>
              <a:buChar char="•"/>
            </a:pPr>
            <a:r>
              <a:rPr lang="ru-RU" b="0" i="0" dirty="0">
                <a:solidFill>
                  <a:srgbClr val="00B050"/>
                </a:solidFill>
                <a:effectLst/>
              </a:rPr>
              <a:t>сразу заблокируйте карту через банк;</a:t>
            </a:r>
          </a:p>
          <a:p>
            <a:pPr lvl="2">
              <a:buFont typeface="Arial" panose="020B0604020202020204" pitchFamily="34" charset="0"/>
              <a:buChar char="•"/>
            </a:pPr>
            <a:r>
              <a:rPr lang="ru-RU" b="0" i="0" dirty="0">
                <a:solidFill>
                  <a:srgbClr val="00B050"/>
                </a:solidFill>
                <a:effectLst/>
              </a:rPr>
              <a:t>сообщите в банк о мошеннической операции (возможно, удастся отменить перевод);</a:t>
            </a:r>
          </a:p>
          <a:p>
            <a:pPr lvl="2">
              <a:buFont typeface="Arial" panose="020B0604020202020204" pitchFamily="34" charset="0"/>
              <a:buChar char="•"/>
            </a:pPr>
            <a:r>
              <a:rPr lang="ru-RU" b="0" i="0" dirty="0">
                <a:solidFill>
                  <a:srgbClr val="00B050"/>
                </a:solidFill>
                <a:effectLst/>
              </a:rPr>
              <a:t>подайте заявление в полицию.</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2924592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14</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318247" y="786226"/>
            <a:ext cx="1117898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«Ваши деньги в опасности, переведите их на безопасный счет».</a:t>
            </a:r>
          </a:p>
          <a:p>
            <a:pPr algn="ctr"/>
            <a:r>
              <a:rPr lang="ru-RU" sz="2000" b="1" dirty="0">
                <a:solidFill>
                  <a:srgbClr val="C00000"/>
                </a:solidFill>
                <a:latin typeface="Arial" panose="020B0604020202020204" pitchFamily="34" charset="0"/>
                <a:ea typeface="+mj-ea"/>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318247" y="1896907"/>
            <a:ext cx="11555506" cy="2554545"/>
          </a:xfrm>
          <a:prstGeom prst="rect">
            <a:avLst/>
          </a:prstGeom>
          <a:noFill/>
        </p:spPr>
        <p:txBody>
          <a:bodyPr wrap="square">
            <a:spAutoFit/>
          </a:bodyPr>
          <a:lstStyle/>
          <a:p>
            <a:pPr algn="just"/>
            <a:r>
              <a:rPr lang="ru-RU" b="1" i="0" dirty="0">
                <a:solidFill>
                  <a:srgbClr val="C00000"/>
                </a:solidFill>
                <a:effectLst/>
                <a:latin typeface="YS Text"/>
              </a:rPr>
              <a:t>Мошенники связываются с жертвой по телефону, в мессенджере или через SMS, представляясь сотрудниками банка, Центробанка, правоохранительных органов или других официальных организаций</a:t>
            </a:r>
            <a:r>
              <a:rPr lang="ru-RU" b="0" i="0" dirty="0">
                <a:solidFill>
                  <a:srgbClr val="000000"/>
                </a:solidFill>
                <a:effectLst/>
                <a:latin typeface="YS Text"/>
              </a:rPr>
              <a:t>. </a:t>
            </a:r>
            <a:r>
              <a:rPr lang="ru-RU" b="0" i="0" dirty="0">
                <a:solidFill>
                  <a:srgbClr val="C00000"/>
                </a:solidFill>
                <a:effectLst/>
                <a:latin typeface="YS Text"/>
              </a:rPr>
              <a:t>Они сообщают, что со счёта пытаются списать деньги, оформить кредит на имя жертвы или произошла другая подозрительная операция. Чтобы «спасти» средства, их нужно срочно перевести на «безопасный» (резервный, специальный) счёт. Иногда мошенники утверждают, что это счёт в Центробанке, и обещают вернуть деньги после поимки преступников. На самом деле «безопасный счёт» — это счёт мошенника или его пособника (</a:t>
            </a:r>
            <a:r>
              <a:rPr lang="ru-RU" b="0" i="0" dirty="0" err="1">
                <a:solidFill>
                  <a:srgbClr val="C00000"/>
                </a:solidFill>
                <a:effectLst/>
                <a:latin typeface="YS Text"/>
              </a:rPr>
              <a:t>дропа</a:t>
            </a:r>
            <a:r>
              <a:rPr lang="ru-RU" b="0" i="0" dirty="0">
                <a:solidFill>
                  <a:srgbClr val="C00000"/>
                </a:solidFill>
                <a:effectLst/>
                <a:latin typeface="YS Text"/>
              </a:rPr>
              <a:t>). Переведя деньги, жертва лишается доступа к ним  </a:t>
            </a:r>
            <a:endParaRPr lang="ru-RU" sz="800" b="0" i="0" dirty="0">
              <a:solidFill>
                <a:srgbClr val="C00000"/>
              </a:solidFill>
              <a:effectLst/>
            </a:endParaRPr>
          </a:p>
          <a:p>
            <a:pPr algn="just"/>
            <a:endParaRPr lang="ru-RU" sz="800" dirty="0">
              <a:solidFill>
                <a:srgbClr val="000000"/>
              </a:solidFill>
            </a:endParaRPr>
          </a:p>
          <a:p>
            <a:pPr algn="just"/>
            <a:endParaRPr lang="ru-RU" sz="800" b="0" i="0" dirty="0">
              <a:solidFill>
                <a:srgbClr val="000000"/>
              </a:solidFill>
              <a:effectLst/>
            </a:endParaRPr>
          </a:p>
          <a:p>
            <a:pPr algn="ctr"/>
            <a:r>
              <a:rPr lang="ru-RU" b="1" dirty="0">
                <a:solidFill>
                  <a:srgbClr val="FF0000"/>
                </a:solidFill>
                <a:effectLst/>
              </a:rPr>
              <a:t>Ключевой прием:</a:t>
            </a:r>
            <a:r>
              <a:rPr lang="ru-RU" b="0" dirty="0">
                <a:solidFill>
                  <a:srgbClr val="FF0000"/>
                </a:solidFill>
                <a:effectLst/>
              </a:rPr>
              <a:t> </a:t>
            </a:r>
            <a:r>
              <a:rPr lang="ru-RU" dirty="0">
                <a:solidFill>
                  <a:srgbClr val="FF0000"/>
                </a:solidFill>
              </a:rPr>
              <a:t>с</a:t>
            </a:r>
            <a:r>
              <a:rPr lang="ru-RU" b="0" dirty="0">
                <a:solidFill>
                  <a:srgbClr val="FF0000"/>
                </a:solidFill>
                <a:effectLst/>
              </a:rPr>
              <a:t>оздают ощущение страха и стресса</a:t>
            </a:r>
            <a:r>
              <a:rPr lang="ru-RU" dirty="0">
                <a:solidFill>
                  <a:srgbClr val="FF0000"/>
                </a:solidFill>
              </a:rPr>
              <a:t>, запугивают уголовным делом</a:t>
            </a:r>
            <a:endParaRPr lang="ru-RU" b="0" dirty="0">
              <a:solidFill>
                <a:srgbClr val="FF0000"/>
              </a:solidFill>
              <a:effectLst/>
            </a:endParaRP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613671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15</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16541" y="670745"/>
            <a:ext cx="1195891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«Ваши деньги в опасности, переведите их на безопасный счет».</a:t>
            </a:r>
          </a:p>
          <a:p>
            <a:pPr algn="ctr"/>
            <a:r>
              <a:rPr lang="ru-RU" sz="2000" b="1" dirty="0">
                <a:solidFill>
                  <a:srgbClr val="C00000"/>
                </a:solidFill>
                <a:latin typeface="Arial" panose="020B0604020202020204" pitchFamily="34" charset="0"/>
                <a:ea typeface="+mj-ea"/>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03947" y="1514248"/>
            <a:ext cx="11784106" cy="4524315"/>
          </a:xfrm>
          <a:prstGeom prst="rect">
            <a:avLst/>
          </a:prstGeom>
          <a:noFill/>
        </p:spPr>
        <p:txBody>
          <a:bodyPr wrap="square">
            <a:spAutoFit/>
          </a:bodyPr>
          <a:lstStyle/>
          <a:p>
            <a:pPr algn="just">
              <a:buFont typeface="+mj-lt"/>
              <a:buAutoNum type="arabicPeriod"/>
            </a:pPr>
            <a:r>
              <a:rPr lang="ru-RU" b="1" i="0" dirty="0">
                <a:solidFill>
                  <a:srgbClr val="000000"/>
                </a:solidFill>
                <a:effectLst/>
                <a:latin typeface="YS Text"/>
              </a:rPr>
              <a:t>Инициирование контакта.</a:t>
            </a:r>
            <a:r>
              <a:rPr lang="ru-RU" b="0" i="0" dirty="0">
                <a:solidFill>
                  <a:srgbClr val="000000"/>
                </a:solidFill>
                <a:effectLst/>
                <a:latin typeface="YS Text"/>
              </a:rPr>
              <a:t> Мошенники связываются с жертвой по телефону, в мессенджерах (</a:t>
            </a:r>
            <a:r>
              <a:rPr lang="ru-RU" b="0" i="0" dirty="0" err="1">
                <a:solidFill>
                  <a:srgbClr val="000000"/>
                </a:solidFill>
                <a:effectLst/>
                <a:latin typeface="YS Text"/>
              </a:rPr>
              <a:t>WhatsApp</a:t>
            </a:r>
            <a:r>
              <a:rPr lang="ru-RU" b="0" i="0" dirty="0">
                <a:solidFill>
                  <a:srgbClr val="000000"/>
                </a:solidFill>
                <a:effectLst/>
                <a:latin typeface="YS Text"/>
              </a:rPr>
              <a:t>, </a:t>
            </a:r>
            <a:r>
              <a:rPr lang="ru-RU" b="0" i="0" dirty="0" err="1">
                <a:solidFill>
                  <a:srgbClr val="000000"/>
                </a:solidFill>
                <a:effectLst/>
                <a:latin typeface="YS Text"/>
              </a:rPr>
              <a:t>Telegram</a:t>
            </a:r>
            <a:r>
              <a:rPr lang="ru-RU" b="0" i="0" dirty="0">
                <a:solidFill>
                  <a:srgbClr val="000000"/>
                </a:solidFill>
                <a:effectLst/>
                <a:latin typeface="YS Text"/>
              </a:rPr>
              <a:t> и др.) или через другие каналы связи. Они могут представляться сотрудниками банка, правоохранительных органов (полиции, ФСБ, МВД), Центрального банка (ЦБ), других государственных структур или финансовых учреждений.</a:t>
            </a:r>
          </a:p>
          <a:p>
            <a:pPr algn="just">
              <a:buFont typeface="+mj-lt"/>
              <a:buAutoNum type="arabicPeriod"/>
            </a:pPr>
            <a:endParaRPr lang="ru-RU" b="0" i="0" dirty="0">
              <a:solidFill>
                <a:srgbClr val="000000"/>
              </a:solidFill>
              <a:effectLst/>
              <a:latin typeface="YS Text"/>
            </a:endParaRPr>
          </a:p>
          <a:p>
            <a:pPr algn="just">
              <a:buFont typeface="+mj-lt"/>
              <a:buAutoNum type="arabicPeriod"/>
            </a:pPr>
            <a:r>
              <a:rPr lang="ru-RU" b="1" i="0" dirty="0">
                <a:solidFill>
                  <a:srgbClr val="000000"/>
                </a:solidFill>
                <a:effectLst/>
                <a:latin typeface="YS Text"/>
              </a:rPr>
              <a:t>Создание угрозы.</a:t>
            </a:r>
            <a:r>
              <a:rPr lang="ru-RU" b="0" i="0" dirty="0">
                <a:solidFill>
                  <a:srgbClr val="000000"/>
                </a:solidFill>
                <a:effectLst/>
                <a:latin typeface="YS Text"/>
              </a:rPr>
              <a:t> Собеседник сообщает, что с банковского счёта жертвы пытаются снять деньги, кто-то пытается оформить кредит от её имени, или что средства используются для незаконных целей (например, финансирования террористов). Иногда утверждают, что в учётной записи на «Госуслугах» обнаружена утечка данных, и мошенники уже оформили доверенность для доступа к счетам.</a:t>
            </a:r>
          </a:p>
          <a:p>
            <a:pPr algn="just">
              <a:buFont typeface="+mj-lt"/>
              <a:buAutoNum type="arabicPeriod"/>
            </a:pPr>
            <a:endParaRPr lang="ru-RU" b="0" i="0" dirty="0">
              <a:solidFill>
                <a:srgbClr val="000000"/>
              </a:solidFill>
              <a:effectLst/>
              <a:latin typeface="YS Text"/>
            </a:endParaRPr>
          </a:p>
          <a:p>
            <a:pPr algn="just">
              <a:buFont typeface="+mj-lt"/>
              <a:buAutoNum type="arabicPeriod"/>
            </a:pPr>
            <a:r>
              <a:rPr lang="ru-RU" b="1" i="0" dirty="0">
                <a:solidFill>
                  <a:srgbClr val="000000"/>
                </a:solidFill>
                <a:effectLst/>
                <a:latin typeface="YS Text"/>
              </a:rPr>
              <a:t>Психологическое давление.</a:t>
            </a:r>
            <a:r>
              <a:rPr lang="ru-RU" b="0" i="0" dirty="0">
                <a:solidFill>
                  <a:srgbClr val="000000"/>
                </a:solidFill>
                <a:effectLst/>
                <a:latin typeface="YS Text"/>
              </a:rPr>
              <a:t> Чтобы вызвать панику, мошенники используют следующие приёмы:</a:t>
            </a:r>
          </a:p>
          <a:p>
            <a:pPr marL="742950" lvl="1" indent="-285750" algn="just">
              <a:buFont typeface="Wingdings" panose="05000000000000000000" pitchFamily="2" charset="2"/>
              <a:buChar char="§"/>
            </a:pPr>
            <a:r>
              <a:rPr lang="ru-RU" b="0" i="0" dirty="0">
                <a:solidFill>
                  <a:srgbClr val="000000"/>
                </a:solidFill>
                <a:effectLst/>
                <a:latin typeface="YS Text"/>
              </a:rPr>
              <a:t>торопят жертву, утверждая, что действовать нужно немедленно, иначе деньги будут потеряны;</a:t>
            </a:r>
          </a:p>
          <a:p>
            <a:pPr marL="742950" lvl="1" indent="-285750" algn="just">
              <a:buFont typeface="Wingdings" panose="05000000000000000000" pitchFamily="2" charset="2"/>
              <a:buChar char="§"/>
            </a:pPr>
            <a:r>
              <a:rPr lang="ru-RU" b="0" i="0" dirty="0">
                <a:solidFill>
                  <a:srgbClr val="000000"/>
                </a:solidFill>
                <a:effectLst/>
                <a:latin typeface="YS Text"/>
              </a:rPr>
              <a:t>угрожают уголовной ответственностью за разглашение информации о «следствии» или за бездействие;</a:t>
            </a:r>
          </a:p>
          <a:p>
            <a:pPr marL="742950" lvl="1" indent="-285750" algn="just">
              <a:buFont typeface="Wingdings" panose="05000000000000000000" pitchFamily="2" charset="2"/>
              <a:buChar char="§"/>
            </a:pPr>
            <a:r>
              <a:rPr lang="ru-RU" b="0" i="0" dirty="0">
                <a:solidFill>
                  <a:srgbClr val="000000"/>
                </a:solidFill>
                <a:effectLst/>
                <a:latin typeface="YS Text"/>
              </a:rPr>
              <a:t>настраивают против настоящего банка, утверждая, что он в сговоре с преступниками;</a:t>
            </a:r>
          </a:p>
          <a:p>
            <a:pPr marL="742950" lvl="1" indent="-285750" algn="just">
              <a:buFont typeface="Wingdings" panose="05000000000000000000" pitchFamily="2" charset="2"/>
              <a:buChar char="§"/>
            </a:pPr>
            <a:r>
              <a:rPr lang="ru-RU" b="0" i="0" dirty="0">
                <a:solidFill>
                  <a:srgbClr val="000000"/>
                </a:solidFill>
                <a:effectLst/>
                <a:latin typeface="YS Text"/>
              </a:rPr>
              <a:t>перегружают информацией, используя сложные термины и названия госорганов, чтобы жертва не могла критически осмыслить ситуацию. </a:t>
            </a:r>
          </a:p>
          <a:p>
            <a:pPr algn="l">
              <a:buFont typeface="+mj-lt"/>
              <a:buAutoNum type="arabicPeriod"/>
            </a:pPr>
            <a:endParaRPr lang="ru-RU" b="0" i="0" dirty="0">
              <a:solidFill>
                <a:srgbClr val="000000"/>
              </a:solidFill>
              <a:effectLst/>
              <a:latin typeface="YS Text"/>
            </a:endParaRP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00444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16</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16541" y="670745"/>
            <a:ext cx="1195891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«Ваши деньги в опасности, переведите их на безопасный счет».</a:t>
            </a:r>
          </a:p>
          <a:p>
            <a:pPr algn="ctr"/>
            <a:r>
              <a:rPr lang="ru-RU" sz="2000" b="1" dirty="0">
                <a:solidFill>
                  <a:srgbClr val="C00000"/>
                </a:solidFill>
                <a:latin typeface="Arial" panose="020B0604020202020204" pitchFamily="34" charset="0"/>
                <a:ea typeface="+mj-ea"/>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03947" y="1378631"/>
            <a:ext cx="11784106" cy="4216539"/>
          </a:xfrm>
          <a:prstGeom prst="rect">
            <a:avLst/>
          </a:prstGeom>
          <a:noFill/>
        </p:spPr>
        <p:txBody>
          <a:bodyPr wrap="square">
            <a:spAutoFit/>
          </a:bodyPr>
          <a:lstStyle/>
          <a:p>
            <a:pPr algn="just"/>
            <a:r>
              <a:rPr lang="ru-RU" b="1" i="0" dirty="0">
                <a:solidFill>
                  <a:srgbClr val="000000"/>
                </a:solidFill>
                <a:effectLst/>
                <a:latin typeface="YS Text"/>
              </a:rPr>
              <a:t>4. Предложение «решения».</a:t>
            </a:r>
            <a:r>
              <a:rPr lang="ru-RU" b="0" i="0" dirty="0">
                <a:solidFill>
                  <a:srgbClr val="000000"/>
                </a:solidFill>
                <a:effectLst/>
                <a:latin typeface="YS Text"/>
              </a:rPr>
              <a:t> Чтобы «спасти» деньги, жертве предлагают перевести их на «безопасный», «специальный» или «защищённый» счёт. Иногда утверждают, что это счёт в ЦБ, казначействе или другом государственном учреждении. Мошенники могут также настаивать на оформлении кредита с последующим переводом денег на этот счёт.</a:t>
            </a:r>
          </a:p>
          <a:p>
            <a:pPr algn="just"/>
            <a:endParaRPr lang="ru-RU" sz="800" b="0" i="0" dirty="0">
              <a:solidFill>
                <a:srgbClr val="000000"/>
              </a:solidFill>
              <a:effectLst/>
              <a:latin typeface="YS Text"/>
            </a:endParaRPr>
          </a:p>
          <a:p>
            <a:pPr algn="just"/>
            <a:r>
              <a:rPr lang="ru-RU" b="1" i="0" dirty="0">
                <a:solidFill>
                  <a:srgbClr val="000000"/>
                </a:solidFill>
                <a:effectLst/>
                <a:latin typeface="YS Text"/>
              </a:rPr>
              <a:t>5. Дополнительные манипуляции (опционально).</a:t>
            </a:r>
            <a:r>
              <a:rPr lang="ru-RU" b="0" i="0" dirty="0">
                <a:solidFill>
                  <a:srgbClr val="000000"/>
                </a:solidFill>
                <a:effectLst/>
                <a:latin typeface="YS Text"/>
              </a:rPr>
              <a:t> В некоторых случаях жертву просят:</a:t>
            </a:r>
          </a:p>
          <a:p>
            <a:pPr marL="742950" lvl="1" indent="-285750" algn="just">
              <a:buFont typeface="Wingdings" panose="05000000000000000000" pitchFamily="2" charset="2"/>
              <a:buChar char="§"/>
            </a:pPr>
            <a:r>
              <a:rPr lang="ru-RU" b="0" i="0" dirty="0">
                <a:solidFill>
                  <a:srgbClr val="000000"/>
                </a:solidFill>
                <a:effectLst/>
                <a:latin typeface="YS Text"/>
              </a:rPr>
              <a:t>установить поддельное приложение или программу для «защиты» счёта, которая на самом деле является вредоносным ПО или программой удалённого доступа;</a:t>
            </a:r>
          </a:p>
          <a:p>
            <a:pPr marL="742950" lvl="1" indent="-285750" algn="just">
              <a:buFont typeface="Wingdings" panose="05000000000000000000" pitchFamily="2" charset="2"/>
              <a:buChar char="§"/>
            </a:pPr>
            <a:r>
              <a:rPr lang="ru-RU" b="0" i="0" dirty="0">
                <a:solidFill>
                  <a:srgbClr val="000000"/>
                </a:solidFill>
                <a:effectLst/>
                <a:latin typeface="YS Text"/>
              </a:rPr>
              <a:t>включить демонстрацию экрана, чтобы мошенники могли увидеть данные банковских приложений, логины, пароли и СМС-коды; </a:t>
            </a:r>
          </a:p>
          <a:p>
            <a:pPr marL="742950" lvl="1" indent="-285750" algn="just">
              <a:buFont typeface="Wingdings" panose="05000000000000000000" pitchFamily="2" charset="2"/>
              <a:buChar char="§"/>
            </a:pPr>
            <a:r>
              <a:rPr lang="ru-RU" b="0" i="0" dirty="0">
                <a:solidFill>
                  <a:srgbClr val="000000"/>
                </a:solidFill>
                <a:effectLst/>
                <a:latin typeface="YS Text"/>
              </a:rPr>
              <a:t>подписать поддельную доверенность в «Госуслугах», которая якобы даёт доступ к счетам; </a:t>
            </a:r>
          </a:p>
          <a:p>
            <a:pPr marL="742950" lvl="1" indent="-285750" algn="just">
              <a:buFont typeface="Wingdings" panose="05000000000000000000" pitchFamily="2" charset="2"/>
              <a:buChar char="§"/>
            </a:pPr>
            <a:r>
              <a:rPr lang="ru-RU" b="0" i="0" dirty="0">
                <a:solidFill>
                  <a:srgbClr val="000000"/>
                </a:solidFill>
                <a:effectLst/>
                <a:latin typeface="YS Text"/>
              </a:rPr>
              <a:t>снять наличные в банкомате и внести их на «безопасный счёт» через другой банкомат или передать курьеру.</a:t>
            </a:r>
          </a:p>
          <a:p>
            <a:pPr lvl="1" algn="just"/>
            <a:endParaRPr lang="ru-RU" sz="800" b="0" i="0" dirty="0">
              <a:solidFill>
                <a:srgbClr val="000000"/>
              </a:solidFill>
              <a:effectLst/>
              <a:latin typeface="YS Text"/>
            </a:endParaRPr>
          </a:p>
          <a:p>
            <a:pPr algn="just"/>
            <a:r>
              <a:rPr lang="ru-RU" b="1" dirty="0">
                <a:solidFill>
                  <a:srgbClr val="000000"/>
                </a:solidFill>
                <a:latin typeface="YS Text"/>
              </a:rPr>
              <a:t>6. </a:t>
            </a:r>
            <a:r>
              <a:rPr lang="ru-RU" b="1" i="0" dirty="0">
                <a:solidFill>
                  <a:srgbClr val="000000"/>
                </a:solidFill>
                <a:effectLst/>
                <a:latin typeface="YS Text"/>
              </a:rPr>
              <a:t>Финальная стадия.</a:t>
            </a:r>
            <a:r>
              <a:rPr lang="ru-RU" b="0" i="0" dirty="0">
                <a:solidFill>
                  <a:srgbClr val="000000"/>
                </a:solidFill>
                <a:effectLst/>
                <a:latin typeface="YS Text"/>
              </a:rPr>
              <a:t> Жертва переводит деньги на указанный мошенниками счёт, который на самом деле принадлежит злоумышленникам. Иногда после перевода мошенники продолжают требовать дополнительные действия, например, продажу имущества с последующим переводом вырученных средств на тот же счёт.</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296604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17</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3003867" y="241277"/>
            <a:ext cx="5503639"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Схемы…</a:t>
            </a:r>
          </a:p>
          <a:p>
            <a:pPr algn="ctr"/>
            <a:r>
              <a:rPr lang="ru-RU" sz="2000" b="1" dirty="0">
                <a:solidFill>
                  <a:srgbClr val="C00000"/>
                </a:solidFill>
                <a:latin typeface="Arial" panose="020B0604020202020204" pitchFamily="34" charset="0"/>
                <a:ea typeface="+mj-ea"/>
                <a:cs typeface="Arial" panose="020B0604020202020204" pitchFamily="34" charset="0"/>
              </a:rPr>
              <a:t>Почему они работают?</a:t>
            </a:r>
          </a:p>
        </p:txBody>
      </p:sp>
      <p:sp>
        <p:nvSpPr>
          <p:cNvPr id="6" name="TextBox 5">
            <a:extLst>
              <a:ext uri="{FF2B5EF4-FFF2-40B4-BE49-F238E27FC236}">
                <a16:creationId xmlns:a16="http://schemas.microsoft.com/office/drawing/2014/main" id="{DC86BA0B-569A-4F84-8A6C-46F5B08FC6FE}"/>
              </a:ext>
            </a:extLst>
          </p:cNvPr>
          <p:cNvSpPr txBox="1"/>
          <p:nvPr/>
        </p:nvSpPr>
        <p:spPr>
          <a:xfrm>
            <a:off x="228600" y="1389050"/>
            <a:ext cx="11555506" cy="4616648"/>
          </a:xfrm>
          <a:prstGeom prst="rect">
            <a:avLst/>
          </a:prstGeom>
          <a:noFill/>
        </p:spPr>
        <p:txBody>
          <a:bodyPr wrap="square">
            <a:spAutoFit/>
          </a:bodyPr>
          <a:lstStyle/>
          <a:p>
            <a:pPr algn="just"/>
            <a:r>
              <a:rPr lang="ru-RU" sz="2400" b="1" i="0" dirty="0">
                <a:solidFill>
                  <a:srgbClr val="C00000"/>
                </a:solidFill>
                <a:effectLst/>
              </a:rPr>
              <a:t>Доверие к госорганам.</a:t>
            </a:r>
            <a:r>
              <a:rPr lang="ru-RU" sz="2400" b="0" i="0" dirty="0">
                <a:solidFill>
                  <a:srgbClr val="C00000"/>
                </a:solidFill>
                <a:effectLst/>
              </a:rPr>
              <a:t> </a:t>
            </a:r>
            <a:r>
              <a:rPr lang="ru-RU" sz="2400" b="0" i="0" dirty="0">
                <a:solidFill>
                  <a:srgbClr val="000000"/>
                </a:solidFill>
                <a:effectLst/>
              </a:rPr>
              <a:t>Люди привыкли верить сотрудникам официальных структур, особенно на фоне  снижения функций головного мозга, например, критического мышления. </a:t>
            </a:r>
          </a:p>
          <a:p>
            <a:pPr algn="just"/>
            <a:endParaRPr lang="ru-RU" sz="1000" b="0" i="0" dirty="0">
              <a:solidFill>
                <a:srgbClr val="000000"/>
              </a:solidFill>
              <a:effectLst/>
            </a:endParaRPr>
          </a:p>
          <a:p>
            <a:pPr algn="just"/>
            <a:r>
              <a:rPr lang="ru-RU" sz="2400" b="1" i="0" dirty="0">
                <a:solidFill>
                  <a:srgbClr val="C00000"/>
                </a:solidFill>
                <a:effectLst/>
              </a:rPr>
              <a:t>Желание получить деньги.</a:t>
            </a:r>
            <a:r>
              <a:rPr lang="ru-RU" sz="2400" b="0" i="0" dirty="0">
                <a:solidFill>
                  <a:srgbClr val="C00000"/>
                </a:solidFill>
                <a:effectLst/>
              </a:rPr>
              <a:t> </a:t>
            </a:r>
            <a:r>
              <a:rPr lang="ru-RU" sz="2400" b="0" i="0" dirty="0">
                <a:solidFill>
                  <a:srgbClr val="000000"/>
                </a:solidFill>
                <a:effectLst/>
              </a:rPr>
              <a:t>Обещание прибавки и компенсации вызывает эмоциональный отклик, особенно на фоне того, что многие пенсионеры считают, что размер их пенсии </a:t>
            </a:r>
            <a:r>
              <a:rPr lang="ru-RU" sz="2400" dirty="0"/>
              <a:t>— </a:t>
            </a:r>
            <a:r>
              <a:rPr lang="ru-RU" sz="2400" b="0" i="0" dirty="0">
                <a:solidFill>
                  <a:srgbClr val="000000"/>
                </a:solidFill>
                <a:effectLst/>
              </a:rPr>
              <a:t>это неуважение к ним </a:t>
            </a:r>
            <a:r>
              <a:rPr lang="ru-RU" sz="2400" dirty="0">
                <a:solidFill>
                  <a:srgbClr val="000000"/>
                </a:solidFill>
              </a:rPr>
              <a:t>со стороны государства.</a:t>
            </a:r>
            <a:r>
              <a:rPr lang="ru-RU" sz="2400" b="0" i="0" dirty="0">
                <a:solidFill>
                  <a:srgbClr val="000000"/>
                </a:solidFill>
                <a:effectLst/>
              </a:rPr>
              <a:t> </a:t>
            </a:r>
          </a:p>
          <a:p>
            <a:pPr algn="just"/>
            <a:endParaRPr lang="ru-RU" sz="1000" b="0" i="0" dirty="0">
              <a:solidFill>
                <a:srgbClr val="000000"/>
              </a:solidFill>
              <a:effectLst/>
            </a:endParaRPr>
          </a:p>
          <a:p>
            <a:pPr algn="just"/>
            <a:r>
              <a:rPr lang="ru-RU" sz="2400" b="1" i="0" dirty="0">
                <a:solidFill>
                  <a:srgbClr val="C00000"/>
                </a:solidFill>
                <a:effectLst/>
              </a:rPr>
              <a:t>Страх упустить выгоду.</a:t>
            </a:r>
            <a:r>
              <a:rPr lang="ru-RU" sz="2400" b="0" i="0" dirty="0">
                <a:solidFill>
                  <a:srgbClr val="C00000"/>
                </a:solidFill>
                <a:effectLst/>
              </a:rPr>
              <a:t> </a:t>
            </a:r>
            <a:r>
              <a:rPr lang="ru-RU" sz="2400" b="0" i="0" dirty="0">
                <a:solidFill>
                  <a:srgbClr val="000000"/>
                </a:solidFill>
                <a:effectLst/>
              </a:rPr>
              <a:t>Мошенники торопят, не давая времени на раздумья.</a:t>
            </a:r>
          </a:p>
          <a:p>
            <a:pPr algn="just"/>
            <a:endParaRPr lang="ru-RU" sz="1000" b="0" i="0" dirty="0">
              <a:solidFill>
                <a:srgbClr val="000000"/>
              </a:solidFill>
              <a:effectLst/>
            </a:endParaRPr>
          </a:p>
          <a:p>
            <a:pPr algn="just"/>
            <a:r>
              <a:rPr lang="ru-RU" sz="2400" b="1" i="0" dirty="0">
                <a:solidFill>
                  <a:srgbClr val="C00000"/>
                </a:solidFill>
                <a:effectLst/>
              </a:rPr>
              <a:t>Отсутствие информации.</a:t>
            </a:r>
            <a:r>
              <a:rPr lang="ru-RU" sz="2400" b="0" i="0" dirty="0">
                <a:solidFill>
                  <a:srgbClr val="C00000"/>
                </a:solidFill>
                <a:effectLst/>
              </a:rPr>
              <a:t> </a:t>
            </a:r>
            <a:r>
              <a:rPr lang="ru-RU" sz="2400" b="0" i="0" dirty="0">
                <a:solidFill>
                  <a:srgbClr val="000000"/>
                </a:solidFill>
                <a:effectLst/>
              </a:rPr>
              <a:t>Не все знают, как на самом деле происходит перерасчет пенсии.</a:t>
            </a:r>
          </a:p>
          <a:p>
            <a:pPr algn="just"/>
            <a:endParaRPr lang="ru-RU" sz="2400" b="0" i="0" dirty="0">
              <a:solidFill>
                <a:srgbClr val="000000"/>
              </a:solidFill>
              <a:effectLst/>
            </a:endParaRPr>
          </a:p>
          <a:p>
            <a:pPr algn="ctr"/>
            <a:r>
              <a:rPr lang="ru-RU" sz="2400" b="1" dirty="0">
                <a:solidFill>
                  <a:srgbClr val="FF0000"/>
                </a:solidFill>
              </a:rPr>
              <a:t>Введение в стресс и страх уголовной ответственности</a:t>
            </a:r>
          </a:p>
        </p:txBody>
      </p:sp>
      <p:sp>
        <p:nvSpPr>
          <p:cNvPr id="5" name="TextBox 4">
            <a:extLst>
              <a:ext uri="{FF2B5EF4-FFF2-40B4-BE49-F238E27FC236}">
                <a16:creationId xmlns:a16="http://schemas.microsoft.com/office/drawing/2014/main" id="{D8B11E21-5DA0-4300-A1C2-B8A5C12B7129}"/>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213704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18</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295400" y="489140"/>
            <a:ext cx="10340788" cy="1692771"/>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Схемы …</a:t>
            </a:r>
          </a:p>
          <a:p>
            <a:pPr algn="ctr"/>
            <a:r>
              <a:rPr lang="ru-RU" sz="2000" b="1" dirty="0">
                <a:solidFill>
                  <a:srgbClr val="C00000"/>
                </a:solidFill>
                <a:latin typeface="Arial" panose="020B0604020202020204" pitchFamily="34" charset="0"/>
                <a:ea typeface="+mj-ea"/>
                <a:cs typeface="Arial" panose="020B0604020202020204" pitchFamily="34" charset="0"/>
              </a:rPr>
              <a:t>Что НИКОГДА не делают сотрудники СФР, банка, портала «Госуслуг», ФНС, медицинского учреждения, сотрудники ЖКУ, морга, полиции, следственного комитета, прокуратуры, магазина, ЛЮБОЙ ОРГАНИЗАЦИИ</a:t>
            </a:r>
          </a:p>
          <a:p>
            <a:pPr algn="ctr"/>
            <a:endParaRPr lang="ru-RU" sz="2400" b="1" dirty="0">
              <a:solidFill>
                <a:srgbClr val="C00000"/>
              </a:solidFill>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DC86BA0B-569A-4F84-8A6C-46F5B08FC6FE}"/>
              </a:ext>
            </a:extLst>
          </p:cNvPr>
          <p:cNvSpPr txBox="1"/>
          <p:nvPr/>
        </p:nvSpPr>
        <p:spPr>
          <a:xfrm>
            <a:off x="228600" y="2181911"/>
            <a:ext cx="11555506" cy="3046988"/>
          </a:xfrm>
          <a:prstGeom prst="rect">
            <a:avLst/>
          </a:prstGeom>
          <a:noFill/>
        </p:spPr>
        <p:txBody>
          <a:bodyPr wrap="square">
            <a:spAutoFit/>
          </a:bodyPr>
          <a:lstStyle/>
          <a:p>
            <a:pPr algn="just">
              <a:buFont typeface="Arial" panose="020B0604020202020204" pitchFamily="34" charset="0"/>
              <a:buChar char="•"/>
            </a:pPr>
            <a:r>
              <a:rPr lang="ru-RU" sz="2400" b="1" i="0" dirty="0">
                <a:solidFill>
                  <a:srgbClr val="C00000"/>
                </a:solidFill>
                <a:effectLst/>
              </a:rPr>
              <a:t>НЕ</a:t>
            </a:r>
            <a:r>
              <a:rPr lang="ru-RU" sz="2400" b="0" i="0" dirty="0">
                <a:solidFill>
                  <a:srgbClr val="000000"/>
                </a:solidFill>
                <a:effectLst/>
              </a:rPr>
              <a:t> </a:t>
            </a:r>
            <a:r>
              <a:rPr lang="ru-RU" sz="2400" b="1" dirty="0">
                <a:solidFill>
                  <a:srgbClr val="C00000"/>
                </a:solidFill>
              </a:rPr>
              <a:t>звонят </a:t>
            </a:r>
            <a:r>
              <a:rPr lang="ru-RU" sz="2400" b="0" i="0" dirty="0">
                <a:solidFill>
                  <a:srgbClr val="000000"/>
                </a:solidFill>
                <a:effectLst/>
              </a:rPr>
              <a:t>с предложением перерасчета или оформления льгот, не направляют такие предложения в других цифровых каналах;</a:t>
            </a:r>
          </a:p>
          <a:p>
            <a:pPr algn="just">
              <a:buFont typeface="Arial" panose="020B0604020202020204" pitchFamily="34" charset="0"/>
              <a:buChar char="•"/>
            </a:pPr>
            <a:r>
              <a:rPr lang="ru-RU" sz="2400" b="1" i="0" dirty="0">
                <a:solidFill>
                  <a:srgbClr val="C00000"/>
                </a:solidFill>
                <a:effectLst/>
              </a:rPr>
              <a:t>НЕ</a:t>
            </a:r>
            <a:r>
              <a:rPr lang="ru-RU" sz="2400" b="1" dirty="0">
                <a:solidFill>
                  <a:srgbClr val="C00000"/>
                </a:solidFill>
              </a:rPr>
              <a:t> просят </a:t>
            </a:r>
            <a:r>
              <a:rPr lang="ru-RU" sz="2400" b="0" i="0" dirty="0">
                <a:solidFill>
                  <a:srgbClr val="000000"/>
                </a:solidFill>
                <a:effectLst/>
              </a:rPr>
              <a:t>назвать реквизиты банковской карты, какие-либо пароли, данные паспорта, внести </a:t>
            </a:r>
            <a:r>
              <a:rPr lang="ru-RU" sz="2400" dirty="0">
                <a:solidFill>
                  <a:srgbClr val="000000"/>
                </a:solidFill>
              </a:rPr>
              <a:t>«</a:t>
            </a:r>
            <a:r>
              <a:rPr lang="ru-RU" sz="2400" b="0" i="0" dirty="0">
                <a:solidFill>
                  <a:srgbClr val="000000"/>
                </a:solidFill>
                <a:effectLst/>
              </a:rPr>
              <a:t>взнос» деньгами;</a:t>
            </a:r>
          </a:p>
          <a:p>
            <a:pPr algn="just">
              <a:buFont typeface="Arial" panose="020B0604020202020204" pitchFamily="34" charset="0"/>
              <a:buChar char="•"/>
            </a:pPr>
            <a:r>
              <a:rPr lang="ru-RU" sz="2400" b="1" i="0" dirty="0">
                <a:solidFill>
                  <a:srgbClr val="FF0000"/>
                </a:solidFill>
                <a:effectLst/>
              </a:rPr>
              <a:t>НЕ</a:t>
            </a:r>
            <a:r>
              <a:rPr lang="ru-RU" sz="2400" b="0" i="0" dirty="0">
                <a:solidFill>
                  <a:srgbClr val="FF0000"/>
                </a:solidFill>
                <a:effectLst/>
              </a:rPr>
              <a:t> </a:t>
            </a:r>
            <a:r>
              <a:rPr lang="ru-RU" sz="2400" b="1" dirty="0">
                <a:solidFill>
                  <a:srgbClr val="FF0000"/>
                </a:solidFill>
              </a:rPr>
              <a:t>требуют</a:t>
            </a:r>
            <a:r>
              <a:rPr lang="ru-RU" sz="2400" b="0" i="0" dirty="0">
                <a:solidFill>
                  <a:srgbClr val="FF0000"/>
                </a:solidFill>
                <a:effectLst/>
              </a:rPr>
              <a:t> коды </a:t>
            </a:r>
            <a:r>
              <a:rPr lang="ru-RU" sz="2000" b="1" dirty="0">
                <a:solidFill>
                  <a:srgbClr val="FF0000"/>
                </a:solidFill>
                <a:latin typeface="Arial" panose="020B0604020202020204" pitchFamily="34" charset="0"/>
                <a:ea typeface="+mj-ea"/>
                <a:cs typeface="Arial" panose="020B0604020202020204" pitchFamily="34" charset="0"/>
              </a:rPr>
              <a:t>из</a:t>
            </a:r>
            <a:r>
              <a:rPr lang="ru-RU" sz="2400" b="0" i="0" dirty="0">
                <a:solidFill>
                  <a:srgbClr val="FF0000"/>
                </a:solidFill>
                <a:effectLst/>
              </a:rPr>
              <a:t> СМС для «подтверждения заявки, иного документа»;</a:t>
            </a:r>
          </a:p>
          <a:p>
            <a:pPr algn="just">
              <a:buFont typeface="Arial" panose="020B0604020202020204" pitchFamily="34" charset="0"/>
              <a:buChar char="•"/>
            </a:pPr>
            <a:r>
              <a:rPr lang="ru-RU" sz="2400" b="1" dirty="0">
                <a:solidFill>
                  <a:srgbClr val="FF0000"/>
                </a:solidFill>
              </a:rPr>
              <a:t>НЕ требует </a:t>
            </a:r>
            <a:r>
              <a:rPr lang="ru-RU" sz="2400" dirty="0">
                <a:solidFill>
                  <a:srgbClr val="FF0000"/>
                </a:solidFill>
              </a:rPr>
              <a:t>СПАСТИ СВОИ ДЕНЬГИ</a:t>
            </a:r>
            <a:endParaRPr lang="ru-RU" sz="2400" b="0" i="0" dirty="0">
              <a:solidFill>
                <a:srgbClr val="FF0000"/>
              </a:solidFill>
              <a:effectLst/>
            </a:endParaRPr>
          </a:p>
          <a:p>
            <a:pPr algn="just">
              <a:buFont typeface="Arial" panose="020B0604020202020204" pitchFamily="34" charset="0"/>
              <a:buChar char="•"/>
            </a:pPr>
            <a:r>
              <a:rPr lang="ru-RU" sz="2400" b="1" dirty="0">
                <a:solidFill>
                  <a:srgbClr val="C00000"/>
                </a:solidFill>
              </a:rPr>
              <a:t>НЕ ходят </a:t>
            </a:r>
            <a:r>
              <a:rPr lang="ru-RU" sz="2400" b="0" i="0" dirty="0">
                <a:solidFill>
                  <a:srgbClr val="000000"/>
                </a:solidFill>
                <a:effectLst/>
              </a:rPr>
              <a:t>по домам с проверками (кроме полиции, кроме сотрудников ЖКУ, например, в начале капитального ремонта дома)</a:t>
            </a:r>
          </a:p>
        </p:txBody>
      </p:sp>
      <p:sp>
        <p:nvSpPr>
          <p:cNvPr id="5" name="TextBox 4">
            <a:extLst>
              <a:ext uri="{FF2B5EF4-FFF2-40B4-BE49-F238E27FC236}">
                <a16:creationId xmlns:a16="http://schemas.microsoft.com/office/drawing/2014/main" id="{54C5F06A-03A2-4772-94F2-2896E9FCAAB8}"/>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2194961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19</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017059" y="43084"/>
            <a:ext cx="7386918" cy="707886"/>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Схемы с …</a:t>
            </a:r>
          </a:p>
          <a:p>
            <a:pPr algn="ctr"/>
            <a:r>
              <a:rPr lang="ru-RU" sz="2000" b="1" dirty="0">
                <a:solidFill>
                  <a:srgbClr val="C00000"/>
                </a:solidFill>
                <a:latin typeface="Arial" panose="020B0604020202020204" pitchFamily="34" charset="0"/>
                <a:ea typeface="+mj-ea"/>
                <a:cs typeface="Arial" panose="020B0604020202020204" pitchFamily="34" charset="0"/>
              </a:rPr>
              <a:t>Что НУЖНО делать</a:t>
            </a:r>
          </a:p>
        </p:txBody>
      </p:sp>
      <p:sp>
        <p:nvSpPr>
          <p:cNvPr id="6" name="TextBox 5">
            <a:extLst>
              <a:ext uri="{FF2B5EF4-FFF2-40B4-BE49-F238E27FC236}">
                <a16:creationId xmlns:a16="http://schemas.microsoft.com/office/drawing/2014/main" id="{DC86BA0B-569A-4F84-8A6C-46F5B08FC6FE}"/>
              </a:ext>
            </a:extLst>
          </p:cNvPr>
          <p:cNvSpPr txBox="1"/>
          <p:nvPr/>
        </p:nvSpPr>
        <p:spPr>
          <a:xfrm>
            <a:off x="318247" y="746910"/>
            <a:ext cx="11555506" cy="5509200"/>
          </a:xfrm>
          <a:prstGeom prst="rect">
            <a:avLst/>
          </a:prstGeom>
          <a:noFill/>
        </p:spPr>
        <p:txBody>
          <a:bodyPr wrap="square">
            <a:spAutoFit/>
          </a:bodyPr>
          <a:lstStyle/>
          <a:p>
            <a:pPr algn="l">
              <a:buFont typeface="+mj-lt"/>
              <a:buAutoNum type="arabicPeriod"/>
            </a:pPr>
            <a:r>
              <a:rPr lang="ru-RU" sz="2200" b="1" i="0" dirty="0">
                <a:solidFill>
                  <a:srgbClr val="FF0000"/>
                </a:solidFill>
                <a:effectLst/>
              </a:rPr>
              <a:t>Прекратите разговор.</a:t>
            </a:r>
            <a:r>
              <a:rPr lang="ru-RU" sz="2200" b="0" i="0" dirty="0">
                <a:solidFill>
                  <a:srgbClr val="FF0000"/>
                </a:solidFill>
                <a:effectLst/>
              </a:rPr>
              <a:t> Не называйте никаких данных.</a:t>
            </a:r>
          </a:p>
          <a:p>
            <a:pPr algn="l">
              <a:buFont typeface="+mj-lt"/>
              <a:buAutoNum type="arabicPeriod"/>
            </a:pPr>
            <a:endParaRPr lang="ru-RU" sz="800" b="0" i="0" dirty="0">
              <a:solidFill>
                <a:srgbClr val="000000"/>
              </a:solidFill>
              <a:effectLst/>
            </a:endParaRPr>
          </a:p>
          <a:p>
            <a:pPr algn="l">
              <a:buFont typeface="+mj-lt"/>
              <a:buAutoNum type="arabicPeriod"/>
            </a:pPr>
            <a:r>
              <a:rPr lang="ru-RU" sz="2200" b="1" i="0" dirty="0">
                <a:solidFill>
                  <a:srgbClr val="FF0000"/>
                </a:solidFill>
                <a:effectLst/>
              </a:rPr>
              <a:t>Положите трубку.</a:t>
            </a:r>
            <a:r>
              <a:rPr lang="ru-RU" sz="2200" b="0" i="0" dirty="0">
                <a:solidFill>
                  <a:srgbClr val="FF0000"/>
                </a:solidFill>
                <a:effectLst/>
              </a:rPr>
              <a:t> Не вступайте в долгие споры.</a:t>
            </a:r>
          </a:p>
          <a:p>
            <a:pPr algn="l">
              <a:buFont typeface="+mj-lt"/>
              <a:buAutoNum type="arabicPeriod"/>
            </a:pPr>
            <a:endParaRPr lang="ru-RU" sz="800" b="0" i="0" dirty="0">
              <a:solidFill>
                <a:srgbClr val="000000"/>
              </a:solidFill>
              <a:effectLst/>
            </a:endParaRPr>
          </a:p>
          <a:p>
            <a:pPr algn="l">
              <a:buFont typeface="+mj-lt"/>
              <a:buAutoNum type="arabicPeriod"/>
            </a:pPr>
            <a:r>
              <a:rPr lang="ru-RU" sz="2200" b="1" i="0" dirty="0">
                <a:solidFill>
                  <a:srgbClr val="000000"/>
                </a:solidFill>
                <a:effectLst/>
              </a:rPr>
              <a:t>Проверьте информацию</a:t>
            </a:r>
            <a:r>
              <a:rPr lang="ru-RU" sz="2200" b="0" i="0" dirty="0">
                <a:solidFill>
                  <a:srgbClr val="000000"/>
                </a:solidFill>
                <a:effectLst/>
              </a:rPr>
              <a:t> через официальные каналы.</a:t>
            </a:r>
          </a:p>
          <a:p>
            <a:pPr marL="800100" lvl="1" indent="-342900">
              <a:buFont typeface="Wingdings" panose="05000000000000000000" pitchFamily="2" charset="2"/>
              <a:buChar char="§"/>
            </a:pPr>
            <a:r>
              <a:rPr lang="ru-RU" sz="2200" b="1" i="0" dirty="0">
                <a:solidFill>
                  <a:srgbClr val="000000"/>
                </a:solidFill>
                <a:effectLst/>
              </a:rPr>
              <a:t>Сайт Социального фонда России (СФР).</a:t>
            </a:r>
            <a:endParaRPr lang="ru-RU" sz="2200" b="0" i="0" dirty="0">
              <a:solidFill>
                <a:srgbClr val="000000"/>
              </a:solidFill>
              <a:effectLst/>
            </a:endParaRPr>
          </a:p>
          <a:p>
            <a:pPr marL="800100" lvl="1" indent="-342900">
              <a:buFont typeface="Wingdings" panose="05000000000000000000" pitchFamily="2" charset="2"/>
              <a:buChar char="§"/>
            </a:pPr>
            <a:r>
              <a:rPr lang="ru-RU" sz="2200" b="1" i="0" dirty="0">
                <a:solidFill>
                  <a:srgbClr val="000000"/>
                </a:solidFill>
                <a:effectLst/>
              </a:rPr>
              <a:t>Портал Госуслуг</a:t>
            </a:r>
            <a:r>
              <a:rPr lang="ru-RU" sz="2200" b="0" i="0" dirty="0">
                <a:solidFill>
                  <a:srgbClr val="000000"/>
                </a:solidFill>
                <a:effectLst/>
              </a:rPr>
              <a:t> (раздел «Справки и выписки»).</a:t>
            </a:r>
          </a:p>
          <a:p>
            <a:pPr marL="800100" lvl="1" indent="-342900">
              <a:buFont typeface="Wingdings" panose="05000000000000000000" pitchFamily="2" charset="2"/>
              <a:buChar char="§"/>
            </a:pPr>
            <a:r>
              <a:rPr lang="ru-RU" sz="2200" b="1" i="0" dirty="0">
                <a:solidFill>
                  <a:srgbClr val="000000"/>
                </a:solidFill>
                <a:effectLst/>
              </a:rPr>
              <a:t>Единый контакт-центр СФР:</a:t>
            </a:r>
            <a:r>
              <a:rPr lang="ru-RU" sz="2200" b="0" i="0" dirty="0">
                <a:solidFill>
                  <a:srgbClr val="000000"/>
                </a:solidFill>
                <a:effectLst/>
              </a:rPr>
              <a:t> 8 800 100-00-01 (круглосуточно).</a:t>
            </a:r>
          </a:p>
          <a:p>
            <a:pPr marL="800100" lvl="1" indent="-342900">
              <a:buFont typeface="Wingdings" panose="05000000000000000000" pitchFamily="2" charset="2"/>
              <a:buChar char="§"/>
            </a:pPr>
            <a:r>
              <a:rPr lang="ru-RU" sz="2200" b="1" i="0" dirty="0">
                <a:solidFill>
                  <a:srgbClr val="000000"/>
                </a:solidFill>
                <a:effectLst/>
              </a:rPr>
              <a:t>Клиентская служба СФР</a:t>
            </a:r>
            <a:r>
              <a:rPr lang="ru-RU" sz="2200" b="0" i="0" dirty="0">
                <a:solidFill>
                  <a:srgbClr val="000000"/>
                </a:solidFill>
                <a:effectLst/>
              </a:rPr>
              <a:t> или </a:t>
            </a:r>
            <a:r>
              <a:rPr lang="ru-RU" sz="2200" b="1" i="0" dirty="0">
                <a:solidFill>
                  <a:srgbClr val="000000"/>
                </a:solidFill>
                <a:effectLst/>
              </a:rPr>
              <a:t>МФЦ</a:t>
            </a:r>
            <a:r>
              <a:rPr lang="ru-RU" sz="2200" b="0" i="0" dirty="0">
                <a:solidFill>
                  <a:srgbClr val="000000"/>
                </a:solidFill>
                <a:effectLst/>
              </a:rPr>
              <a:t> — лично.</a:t>
            </a:r>
          </a:p>
          <a:p>
            <a:pPr marL="800100" lvl="1" indent="-342900">
              <a:buFont typeface="Wingdings" panose="05000000000000000000" pitchFamily="2" charset="2"/>
              <a:buChar char="§"/>
            </a:pPr>
            <a:r>
              <a:rPr lang="ru-RU" sz="2200" b="1" dirty="0">
                <a:solidFill>
                  <a:srgbClr val="000000"/>
                </a:solidFill>
              </a:rPr>
              <a:t>Ваш Банк.</a:t>
            </a:r>
          </a:p>
          <a:p>
            <a:pPr marL="342900" indent="-342900" algn="l">
              <a:buFont typeface="Wingdings" panose="05000000000000000000" pitchFamily="2" charset="2"/>
              <a:buChar char="Ø"/>
            </a:pPr>
            <a:endParaRPr lang="ru-RU" sz="800" b="0" i="0" dirty="0">
              <a:solidFill>
                <a:srgbClr val="000000"/>
              </a:solidFill>
              <a:effectLst/>
            </a:endParaRPr>
          </a:p>
          <a:p>
            <a:pPr marL="457200" indent="-457200" algn="l">
              <a:buFont typeface="+mj-lt"/>
              <a:buAutoNum type="arabicPeriod" startAt="4"/>
            </a:pPr>
            <a:r>
              <a:rPr lang="ru-RU" sz="2200" b="1" i="0" dirty="0">
                <a:solidFill>
                  <a:srgbClr val="000000"/>
                </a:solidFill>
                <a:effectLst/>
              </a:rPr>
              <a:t>Сообщите о звонке:</a:t>
            </a:r>
            <a:endParaRPr lang="ru-RU" sz="2200" b="0" i="0" dirty="0">
              <a:solidFill>
                <a:srgbClr val="000000"/>
              </a:solidFill>
              <a:effectLst/>
            </a:endParaRPr>
          </a:p>
          <a:p>
            <a:pPr marL="800100" lvl="1" indent="-342900">
              <a:buFont typeface="Wingdings" panose="05000000000000000000" pitchFamily="2" charset="2"/>
              <a:buChar char="§"/>
            </a:pPr>
            <a:r>
              <a:rPr lang="ru-RU" sz="2200" b="0" i="0" dirty="0">
                <a:solidFill>
                  <a:srgbClr val="000000"/>
                </a:solidFill>
                <a:effectLst/>
              </a:rPr>
              <a:t>в полицию (102);</a:t>
            </a:r>
          </a:p>
          <a:p>
            <a:pPr marL="800100" lvl="1" indent="-342900">
              <a:buFont typeface="Wingdings" panose="05000000000000000000" pitchFamily="2" charset="2"/>
              <a:buChar char="§"/>
            </a:pPr>
            <a:r>
              <a:rPr lang="ru-RU" sz="2200" dirty="0">
                <a:solidFill>
                  <a:srgbClr val="000000"/>
                </a:solidFill>
              </a:rPr>
              <a:t>в Ваш Банк;</a:t>
            </a:r>
            <a:endParaRPr lang="ru-RU" sz="2200" b="0" i="0" dirty="0">
              <a:solidFill>
                <a:srgbClr val="000000"/>
              </a:solidFill>
              <a:effectLst/>
            </a:endParaRPr>
          </a:p>
          <a:p>
            <a:pPr marL="800100" lvl="1" indent="-342900">
              <a:buFont typeface="Wingdings" panose="05000000000000000000" pitchFamily="2" charset="2"/>
              <a:buChar char="§"/>
            </a:pPr>
            <a:r>
              <a:rPr lang="ru-RU" sz="2200" b="0" i="0" dirty="0">
                <a:solidFill>
                  <a:srgbClr val="000000"/>
                </a:solidFill>
                <a:effectLst/>
              </a:rPr>
              <a:t>в Единый контакт-центр СФР (8 800 100-00-01).</a:t>
            </a:r>
          </a:p>
          <a:p>
            <a:pPr marL="342900" indent="-342900">
              <a:buFont typeface="Wingdings" panose="05000000000000000000" pitchFamily="2" charset="2"/>
              <a:buChar char="Ø"/>
            </a:pPr>
            <a:endParaRPr lang="ru-RU" sz="800" b="0" i="0" dirty="0">
              <a:solidFill>
                <a:srgbClr val="000000"/>
              </a:solidFill>
              <a:effectLst/>
            </a:endParaRPr>
          </a:p>
          <a:p>
            <a:r>
              <a:rPr lang="ru-RU" sz="2200" b="1" dirty="0">
                <a:solidFill>
                  <a:srgbClr val="FF0000"/>
                </a:solidFill>
              </a:rPr>
              <a:t>5. Поставьте </a:t>
            </a:r>
            <a:r>
              <a:rPr lang="ru-RU" sz="2200" b="1" dirty="0" err="1">
                <a:solidFill>
                  <a:srgbClr val="FF0000"/>
                </a:solidFill>
              </a:rPr>
              <a:t>самозапрет</a:t>
            </a:r>
            <a:r>
              <a:rPr lang="ru-RU" sz="2200" b="1" dirty="0">
                <a:solidFill>
                  <a:srgbClr val="FF0000"/>
                </a:solidFill>
              </a:rPr>
              <a:t> на кредиты и ПРОДОЛЖАЙТЕ с</a:t>
            </a:r>
            <a:r>
              <a:rPr lang="ru-RU" sz="2400" b="1" i="0" dirty="0">
                <a:solidFill>
                  <a:srgbClr val="FF0000"/>
                </a:solidFill>
                <a:effectLst/>
                <a:latin typeface="YS Geo"/>
              </a:rPr>
              <a:t>ледите за кредитной историей.</a:t>
            </a:r>
          </a:p>
          <a:p>
            <a:endParaRPr lang="ru-RU" sz="800" b="1" i="0" dirty="0">
              <a:solidFill>
                <a:srgbClr val="FF0000"/>
              </a:solidFill>
              <a:effectLst/>
              <a:latin typeface="YS Geo"/>
            </a:endParaRPr>
          </a:p>
          <a:p>
            <a:r>
              <a:rPr lang="ru-RU" sz="2400" b="1" dirty="0">
                <a:solidFill>
                  <a:srgbClr val="FF0000"/>
                </a:solidFill>
                <a:latin typeface="YS Geo"/>
              </a:rPr>
              <a:t>6. Следите сколько у Вас договоров связи и есть ли электронная подпись.</a:t>
            </a:r>
            <a:r>
              <a:rPr lang="ru-RU" sz="2400" b="1" i="0" dirty="0">
                <a:solidFill>
                  <a:srgbClr val="FF0000"/>
                </a:solidFill>
                <a:effectLst/>
                <a:latin typeface="YS Geo"/>
              </a:rPr>
              <a:t> </a:t>
            </a:r>
            <a:endParaRPr lang="ru-RU" sz="2200" b="1" dirty="0">
              <a:solidFill>
                <a:srgbClr val="FF0000"/>
              </a:solidFill>
            </a:endParaRP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803799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20</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pic>
        <p:nvPicPr>
          <p:cNvPr id="7" name="Рисунок 6">
            <a:extLst>
              <a:ext uri="{FF2B5EF4-FFF2-40B4-BE49-F238E27FC236}">
                <a16:creationId xmlns:a16="http://schemas.microsoft.com/office/drawing/2014/main" id="{38B88611-B7E6-4EB4-959F-572A10E710B8}"/>
              </a:ext>
            </a:extLst>
          </p:cNvPr>
          <p:cNvPicPr/>
          <p:nvPr/>
        </p:nvPicPr>
        <p:blipFill>
          <a:blip r:embed="rId2">
            <a:extLst>
              <a:ext uri="{28A0092B-C50C-407E-A947-70E740481C1C}">
                <a14:useLocalDpi xmlns:a14="http://schemas.microsoft.com/office/drawing/2010/main" val="0"/>
              </a:ext>
            </a:extLst>
          </a:blip>
          <a:stretch>
            <a:fillRect/>
          </a:stretch>
        </p:blipFill>
        <p:spPr>
          <a:xfrm>
            <a:off x="6193177" y="215169"/>
            <a:ext cx="2637059" cy="6245804"/>
          </a:xfrm>
          <a:prstGeom prst="rect">
            <a:avLst/>
          </a:prstGeom>
        </p:spPr>
      </p:pic>
    </p:spTree>
    <p:extLst>
      <p:ext uri="{BB962C8B-B14F-4D97-AF65-F5344CB8AC3E}">
        <p14:creationId xmlns:p14="http://schemas.microsoft.com/office/powerpoint/2010/main" val="1900636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21</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833716" y="566763"/>
            <a:ext cx="10049435" cy="923330"/>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Схемы «Вам полагается прибавка к пенсии» и «Вам новая льгота»</a:t>
            </a:r>
          </a:p>
          <a:p>
            <a:pPr algn="ctr"/>
            <a:endParaRPr lang="ru-RU" sz="1000" b="1" dirty="0">
              <a:solidFill>
                <a:srgbClr val="FF0000"/>
              </a:solidFill>
              <a:latin typeface="Arial" panose="020B0604020202020204" pitchFamily="34" charset="0"/>
              <a:ea typeface="+mj-ea"/>
              <a:cs typeface="Arial" panose="020B0604020202020204" pitchFamily="34" charset="0"/>
            </a:endParaRPr>
          </a:p>
          <a:p>
            <a:pPr algn="ctr"/>
            <a:r>
              <a:rPr lang="ru-RU" sz="2400" b="1" dirty="0">
                <a:solidFill>
                  <a:srgbClr val="FF0000"/>
                </a:solidFill>
                <a:latin typeface="Arial" panose="020B0604020202020204" pitchFamily="34" charset="0"/>
                <a:ea typeface="+mj-ea"/>
                <a:cs typeface="Arial" panose="020B0604020202020204" pitchFamily="34" charset="0"/>
              </a:rPr>
              <a:t>ПАМЯТКА</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7" name="TextBox 6">
            <a:extLst>
              <a:ext uri="{FF2B5EF4-FFF2-40B4-BE49-F238E27FC236}">
                <a16:creationId xmlns:a16="http://schemas.microsoft.com/office/drawing/2014/main" id="{4FC3A177-FEF0-4D76-A500-9F801EA702F4}"/>
              </a:ext>
            </a:extLst>
          </p:cNvPr>
          <p:cNvSpPr txBox="1"/>
          <p:nvPr/>
        </p:nvSpPr>
        <p:spPr>
          <a:xfrm>
            <a:off x="243053" y="1490093"/>
            <a:ext cx="11555506" cy="5124480"/>
          </a:xfrm>
          <a:prstGeom prst="rect">
            <a:avLst/>
          </a:prstGeom>
          <a:noFill/>
        </p:spPr>
        <p:txBody>
          <a:bodyPr wrap="square">
            <a:spAutoFit/>
          </a:bodyPr>
          <a:lstStyle/>
          <a:p>
            <a:pPr algn="ctr"/>
            <a:r>
              <a:rPr lang="ru-RU" sz="2600" b="1" dirty="0">
                <a:solidFill>
                  <a:srgbClr val="FF0000"/>
                </a:solidFill>
              </a:rPr>
              <a:t>Правила</a:t>
            </a:r>
            <a:r>
              <a:rPr lang="ru-RU" sz="2600" b="1" dirty="0">
                <a:solidFill>
                  <a:srgbClr val="FF0000"/>
                </a:solidFill>
                <a:effectLst/>
              </a:rPr>
              <a:t> безопасности</a:t>
            </a:r>
          </a:p>
          <a:p>
            <a:pPr algn="ctr"/>
            <a:endParaRPr lang="ru-RU" sz="1500" b="1" dirty="0">
              <a:solidFill>
                <a:srgbClr val="FF0000"/>
              </a:solidFill>
              <a:effectLst/>
            </a:endParaRPr>
          </a:p>
          <a:p>
            <a:pPr algn="just">
              <a:buFont typeface="+mj-lt"/>
              <a:buAutoNum type="arabicPeriod"/>
            </a:pPr>
            <a:r>
              <a:rPr lang="ru-RU" sz="2000" b="1" i="0" dirty="0">
                <a:solidFill>
                  <a:srgbClr val="000000"/>
                </a:solidFill>
                <a:effectLst/>
              </a:rPr>
              <a:t> СФР, ЖКУ, иная организация не звонит с просьбами назвать данные карты, паспорта, СНИЛС или коды из СМС.</a:t>
            </a:r>
          </a:p>
          <a:p>
            <a:pPr algn="just">
              <a:buFont typeface="+mj-lt"/>
              <a:buAutoNum type="arabicPeriod"/>
            </a:pPr>
            <a:endParaRPr lang="ru-RU" sz="800" b="1" i="0" dirty="0">
              <a:solidFill>
                <a:srgbClr val="000000"/>
              </a:solidFill>
              <a:effectLst/>
            </a:endParaRPr>
          </a:p>
          <a:p>
            <a:pPr algn="just">
              <a:buFont typeface="+mj-lt"/>
              <a:buAutoNum type="arabicPeriod"/>
            </a:pPr>
            <a:r>
              <a:rPr lang="ru-RU" sz="2000" b="1" dirty="0">
                <a:solidFill>
                  <a:srgbClr val="000000"/>
                </a:solidFill>
              </a:rPr>
              <a:t>Звоните в госорган только по проверенном телефону, не используйте мессенджеры</a:t>
            </a:r>
            <a:endParaRPr lang="ru-RU" sz="2000" b="1" i="0" dirty="0">
              <a:solidFill>
                <a:srgbClr val="000000"/>
              </a:solidFill>
              <a:effectLst/>
            </a:endParaRPr>
          </a:p>
          <a:p>
            <a:pPr algn="just">
              <a:buFont typeface="+mj-lt"/>
              <a:buAutoNum type="arabicPeriod"/>
            </a:pPr>
            <a:endParaRPr lang="ru-RU" sz="800" b="0" i="0" dirty="0">
              <a:solidFill>
                <a:srgbClr val="000000"/>
              </a:solidFill>
              <a:effectLst/>
            </a:endParaRPr>
          </a:p>
          <a:p>
            <a:pPr algn="just">
              <a:buFont typeface="+mj-lt"/>
              <a:buAutoNum type="arabicPeriod"/>
            </a:pPr>
            <a:r>
              <a:rPr lang="ru-RU" sz="2000" b="1" i="0" dirty="0">
                <a:solidFill>
                  <a:srgbClr val="000000"/>
                </a:solidFill>
                <a:effectLst/>
              </a:rPr>
              <a:t> Перерасчет пенсии делается только при личном обращении</a:t>
            </a:r>
            <a:r>
              <a:rPr lang="ru-RU" sz="2000" b="0" i="0" dirty="0">
                <a:solidFill>
                  <a:srgbClr val="000000"/>
                </a:solidFill>
                <a:effectLst/>
              </a:rPr>
              <a:t> </a:t>
            </a:r>
            <a:r>
              <a:rPr lang="ru-RU" sz="2000" b="1" i="0" dirty="0">
                <a:solidFill>
                  <a:srgbClr val="000000"/>
                </a:solidFill>
                <a:effectLst/>
              </a:rPr>
              <a:t>в СФР или через Госуслуги. </a:t>
            </a:r>
          </a:p>
          <a:p>
            <a:pPr algn="just">
              <a:buFont typeface="+mj-lt"/>
              <a:buAutoNum type="arabicPeriod"/>
            </a:pPr>
            <a:endParaRPr lang="ru-RU" sz="800" b="0" i="0" dirty="0">
              <a:solidFill>
                <a:srgbClr val="000000"/>
              </a:solidFill>
              <a:effectLst/>
            </a:endParaRPr>
          </a:p>
          <a:p>
            <a:pPr algn="just">
              <a:buFont typeface="+mj-lt"/>
              <a:buAutoNum type="arabicPeriod"/>
            </a:pPr>
            <a:r>
              <a:rPr lang="ru-RU" sz="2000" b="1" i="0" dirty="0">
                <a:solidFill>
                  <a:srgbClr val="000000"/>
                </a:solidFill>
                <a:effectLst/>
              </a:rPr>
              <a:t> Не доверяйте звонкам с предложением «упрощенной процедуры» по телефону по теме пенсий и льгот.</a:t>
            </a:r>
          </a:p>
          <a:p>
            <a:pPr algn="just">
              <a:buFont typeface="+mj-lt"/>
              <a:buAutoNum type="arabicPeriod"/>
            </a:pPr>
            <a:endParaRPr lang="ru-RU" sz="800" b="1" i="0" dirty="0">
              <a:solidFill>
                <a:srgbClr val="000000"/>
              </a:solidFill>
              <a:effectLst/>
            </a:endParaRPr>
          </a:p>
          <a:p>
            <a:pPr algn="just">
              <a:buFont typeface="+mj-lt"/>
              <a:buAutoNum type="arabicPeriod"/>
            </a:pPr>
            <a:r>
              <a:rPr lang="ru-RU" sz="2000" b="1" dirty="0">
                <a:solidFill>
                  <a:srgbClr val="FF0000"/>
                </a:solidFill>
              </a:rPr>
              <a:t> Поставьте </a:t>
            </a:r>
            <a:r>
              <a:rPr lang="ru-RU" sz="2000" b="1" dirty="0" err="1">
                <a:solidFill>
                  <a:srgbClr val="FF0000"/>
                </a:solidFill>
              </a:rPr>
              <a:t>самозапрет</a:t>
            </a:r>
            <a:r>
              <a:rPr lang="ru-RU" sz="2000" b="1" dirty="0">
                <a:solidFill>
                  <a:srgbClr val="FF0000"/>
                </a:solidFill>
              </a:rPr>
              <a:t> на кредиты/займы и ПРОДОЛЖАЙТЕ с</a:t>
            </a:r>
            <a:r>
              <a:rPr lang="ru-RU" sz="2000" b="1" i="0" dirty="0">
                <a:solidFill>
                  <a:srgbClr val="FF0000"/>
                </a:solidFill>
                <a:effectLst/>
                <a:latin typeface="YS Geo"/>
              </a:rPr>
              <a:t>ледите за кредитной историей (два раза в год это можно сделать бесплатно через Госуслуги. </a:t>
            </a:r>
          </a:p>
          <a:p>
            <a:pPr algn="just">
              <a:buFont typeface="+mj-lt"/>
              <a:buAutoNum type="arabicPeriod"/>
            </a:pPr>
            <a:endParaRPr lang="ru-RU" sz="800" b="1" i="0" dirty="0">
              <a:solidFill>
                <a:srgbClr val="FF0000"/>
              </a:solidFill>
              <a:effectLst/>
              <a:latin typeface="YS Geo"/>
            </a:endParaRPr>
          </a:p>
          <a:p>
            <a:pPr algn="just">
              <a:buFont typeface="+mj-lt"/>
              <a:buAutoNum type="arabicPeriod"/>
            </a:pPr>
            <a:r>
              <a:rPr lang="ru-RU" sz="2000" b="1" i="0" dirty="0">
                <a:solidFill>
                  <a:srgbClr val="FF0000"/>
                </a:solidFill>
                <a:effectLst/>
                <a:latin typeface="YS Geo"/>
              </a:rPr>
              <a:t>Следите сколько телефонов на Вас зарегистрировано, поставив запрет на новые договоры связи. </a:t>
            </a:r>
          </a:p>
          <a:p>
            <a:pPr algn="ctr"/>
            <a:endParaRPr lang="ru-RU" sz="800" b="1" dirty="0">
              <a:solidFill>
                <a:srgbClr val="FF0000"/>
              </a:solidFill>
              <a:latin typeface="YS Geo"/>
            </a:endParaRPr>
          </a:p>
          <a:p>
            <a:pPr algn="ctr"/>
            <a:r>
              <a:rPr lang="ru-RU" sz="2200" b="1" dirty="0">
                <a:solidFill>
                  <a:srgbClr val="00B050"/>
                </a:solidFill>
                <a:latin typeface="YS Geo"/>
              </a:rPr>
              <a:t>Слышите словосочетания «Новая льгота, прибавка к пенсии» — </a:t>
            </a:r>
            <a:r>
              <a:rPr lang="ru-RU" sz="2200" b="0" i="0" dirty="0">
                <a:solidFill>
                  <a:srgbClr val="000000"/>
                </a:solidFill>
                <a:effectLst/>
              </a:rPr>
              <a:t> </a:t>
            </a:r>
            <a:r>
              <a:rPr lang="ru-RU" sz="2200" b="1" dirty="0">
                <a:solidFill>
                  <a:srgbClr val="00B050"/>
                </a:solidFill>
                <a:latin typeface="YS Geo"/>
              </a:rPr>
              <a:t>КЛАДИТЕ ТРУБКУ</a:t>
            </a:r>
            <a:endParaRPr lang="ru-RU" sz="2200" b="1" i="0" dirty="0">
              <a:solidFill>
                <a:srgbClr val="00B050"/>
              </a:solidFill>
              <a:effectLst/>
              <a:latin typeface="YS Geo"/>
            </a:endParaRPr>
          </a:p>
          <a:p>
            <a:pPr algn="just"/>
            <a:endParaRPr lang="ru-RU" sz="2600" b="0" i="0" dirty="0">
              <a:solidFill>
                <a:srgbClr val="000000"/>
              </a:solidFill>
              <a:effectLst/>
            </a:endParaRPr>
          </a:p>
        </p:txBody>
      </p:sp>
    </p:spTree>
    <p:extLst>
      <p:ext uri="{BB962C8B-B14F-4D97-AF65-F5344CB8AC3E}">
        <p14:creationId xmlns:p14="http://schemas.microsoft.com/office/powerpoint/2010/main" val="1903227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22</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896469" y="446724"/>
            <a:ext cx="10049435" cy="923330"/>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«Большие скидки или внезапный выигрыш»</a:t>
            </a:r>
          </a:p>
          <a:p>
            <a:pPr algn="ctr"/>
            <a:endParaRPr lang="ru-RU" sz="1000" b="1" dirty="0">
              <a:solidFill>
                <a:srgbClr val="FF0000"/>
              </a:solidFill>
              <a:latin typeface="Arial" panose="020B0604020202020204" pitchFamily="34" charset="0"/>
              <a:ea typeface="+mj-ea"/>
              <a:cs typeface="Arial" panose="020B0604020202020204" pitchFamily="34" charset="0"/>
            </a:endParaRPr>
          </a:p>
          <a:p>
            <a:pPr algn="ctr"/>
            <a:r>
              <a:rPr lang="ru-RU" sz="2400" b="1" dirty="0">
                <a:solidFill>
                  <a:srgbClr val="FF0000"/>
                </a:solidFill>
                <a:latin typeface="Arial" panose="020B0604020202020204" pitchFamily="34" charset="0"/>
                <a:ea typeface="+mj-ea"/>
                <a:cs typeface="Arial" panose="020B0604020202020204" pitchFamily="34" charset="0"/>
              </a:rPr>
              <a:t>ПАМЯТКА</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TextBox 7">
            <a:extLst>
              <a:ext uri="{FF2B5EF4-FFF2-40B4-BE49-F238E27FC236}">
                <a16:creationId xmlns:a16="http://schemas.microsoft.com/office/drawing/2014/main" id="{283B804C-29F7-469A-9557-3ADFA473A2D3}"/>
              </a:ext>
            </a:extLst>
          </p:cNvPr>
          <p:cNvSpPr txBox="1"/>
          <p:nvPr/>
        </p:nvSpPr>
        <p:spPr>
          <a:xfrm>
            <a:off x="318247" y="1615108"/>
            <a:ext cx="11555506" cy="3400931"/>
          </a:xfrm>
          <a:prstGeom prst="rect">
            <a:avLst/>
          </a:prstGeom>
          <a:noFill/>
        </p:spPr>
        <p:txBody>
          <a:bodyPr wrap="square">
            <a:spAutoFit/>
          </a:bodyPr>
          <a:lstStyle/>
          <a:p>
            <a:pPr algn="ctr"/>
            <a:r>
              <a:rPr lang="ru-RU" sz="2600" b="1" dirty="0">
                <a:solidFill>
                  <a:srgbClr val="FF0000"/>
                </a:solidFill>
              </a:rPr>
              <a:t>Правила</a:t>
            </a:r>
            <a:r>
              <a:rPr lang="ru-RU" sz="2600" b="1" dirty="0">
                <a:solidFill>
                  <a:srgbClr val="FF0000"/>
                </a:solidFill>
                <a:effectLst/>
              </a:rPr>
              <a:t> безопасности</a:t>
            </a:r>
          </a:p>
          <a:p>
            <a:pPr algn="ctr"/>
            <a:endParaRPr lang="ru-RU" sz="1500" b="1" dirty="0">
              <a:solidFill>
                <a:srgbClr val="FF0000"/>
              </a:solidFill>
              <a:effectLst/>
            </a:endParaRPr>
          </a:p>
          <a:p>
            <a:pPr algn="just">
              <a:buFont typeface="+mj-lt"/>
              <a:buAutoNum type="arabicPeriod"/>
            </a:pPr>
            <a:r>
              <a:rPr lang="ru-RU" sz="2000" b="1" i="0" dirty="0">
                <a:solidFill>
                  <a:srgbClr val="000000"/>
                </a:solidFill>
                <a:effectLst/>
              </a:rPr>
              <a:t> Опасайтесь </a:t>
            </a:r>
            <a:r>
              <a:rPr lang="ru-RU" sz="2000" b="1" dirty="0">
                <a:solidFill>
                  <a:srgbClr val="000000"/>
                </a:solidFill>
              </a:rPr>
              <a:t>б</a:t>
            </a:r>
            <a:r>
              <a:rPr lang="ru-RU" sz="2000" b="1" i="0" dirty="0">
                <a:solidFill>
                  <a:srgbClr val="000000"/>
                </a:solidFill>
                <a:effectLst/>
              </a:rPr>
              <a:t>ольших скидок и выигрышей в мессенджерах, в маркетплейсах, в электронных почтах, а также слова «ликвидация»</a:t>
            </a:r>
          </a:p>
          <a:p>
            <a:pPr algn="just">
              <a:buFont typeface="+mj-lt"/>
              <a:buAutoNum type="arabicPeriod"/>
            </a:pPr>
            <a:endParaRPr lang="ru-RU" sz="800" b="1" i="0" dirty="0">
              <a:solidFill>
                <a:srgbClr val="000000"/>
              </a:solidFill>
              <a:effectLst/>
            </a:endParaRPr>
          </a:p>
          <a:p>
            <a:pPr algn="just">
              <a:buFont typeface="+mj-lt"/>
              <a:buAutoNum type="arabicPeriod"/>
            </a:pPr>
            <a:r>
              <a:rPr lang="ru-RU" sz="2000" b="1" dirty="0">
                <a:solidFill>
                  <a:srgbClr val="000000"/>
                </a:solidFill>
              </a:rPr>
              <a:t>Звоните в магазин только по проверенном телефону, не используйте мессенджеры.</a:t>
            </a:r>
          </a:p>
          <a:p>
            <a:pPr algn="just">
              <a:buFont typeface="+mj-lt"/>
              <a:buAutoNum type="arabicPeriod"/>
            </a:pPr>
            <a:endParaRPr lang="ru-RU" sz="800" b="1" dirty="0">
              <a:solidFill>
                <a:srgbClr val="000000"/>
              </a:solidFill>
            </a:endParaRPr>
          </a:p>
          <a:p>
            <a:pPr algn="just">
              <a:buFont typeface="+mj-lt"/>
              <a:buAutoNum type="arabicPeriod"/>
            </a:pPr>
            <a:r>
              <a:rPr lang="ru-RU" sz="2000" b="1" dirty="0">
                <a:solidFill>
                  <a:srgbClr val="FF0000"/>
                </a:solidFill>
              </a:rPr>
              <a:t>Поставьте </a:t>
            </a:r>
            <a:r>
              <a:rPr lang="ru-RU" sz="2000" b="1" dirty="0" err="1">
                <a:solidFill>
                  <a:srgbClr val="FF0000"/>
                </a:solidFill>
              </a:rPr>
              <a:t>самозапрет</a:t>
            </a:r>
            <a:r>
              <a:rPr lang="ru-RU" sz="2000" b="1" dirty="0">
                <a:solidFill>
                  <a:srgbClr val="FF0000"/>
                </a:solidFill>
              </a:rPr>
              <a:t> на кредиты/займы и ПРОДОЛЖАЙТЕ с</a:t>
            </a:r>
            <a:r>
              <a:rPr lang="ru-RU" sz="2000" b="1" i="0" dirty="0">
                <a:solidFill>
                  <a:srgbClr val="FF0000"/>
                </a:solidFill>
                <a:effectLst/>
                <a:latin typeface="YS Geo"/>
              </a:rPr>
              <a:t>ледите за кредитной историей (два раза в год это можно сделать бесплатно через Госуслуги. </a:t>
            </a:r>
          </a:p>
          <a:p>
            <a:pPr algn="just">
              <a:buFont typeface="+mj-lt"/>
              <a:buAutoNum type="arabicPeriod"/>
            </a:pPr>
            <a:endParaRPr lang="ru-RU" sz="800" b="1" i="0" dirty="0">
              <a:solidFill>
                <a:srgbClr val="FF0000"/>
              </a:solidFill>
              <a:effectLst/>
              <a:latin typeface="YS Geo"/>
            </a:endParaRPr>
          </a:p>
          <a:p>
            <a:pPr algn="just">
              <a:buFont typeface="+mj-lt"/>
              <a:buAutoNum type="arabicPeriod"/>
            </a:pPr>
            <a:r>
              <a:rPr lang="ru-RU" sz="2000" b="1" i="0" dirty="0">
                <a:solidFill>
                  <a:srgbClr val="FF0000"/>
                </a:solidFill>
                <a:effectLst/>
                <a:latin typeface="YS Geo"/>
              </a:rPr>
              <a:t>Следите сколько телефонов на Вас зарегистрировано, поставив запрет на новые договоры связи. </a:t>
            </a:r>
          </a:p>
          <a:p>
            <a:pPr algn="ctr"/>
            <a:endParaRPr lang="ru-RU" sz="800" b="1" dirty="0">
              <a:solidFill>
                <a:srgbClr val="FF0000"/>
              </a:solidFill>
              <a:latin typeface="YS Geo"/>
            </a:endParaRPr>
          </a:p>
          <a:p>
            <a:pPr algn="ctr"/>
            <a:r>
              <a:rPr lang="ru-RU" sz="2200" b="1" dirty="0">
                <a:solidFill>
                  <a:srgbClr val="00B050"/>
                </a:solidFill>
                <a:latin typeface="YS Geo"/>
              </a:rPr>
              <a:t>Слышите словосочетания «Большая скидка», «Выигрыш» — </a:t>
            </a:r>
            <a:r>
              <a:rPr lang="ru-RU" sz="2200" b="0" i="0" dirty="0">
                <a:solidFill>
                  <a:srgbClr val="000000"/>
                </a:solidFill>
                <a:effectLst/>
              </a:rPr>
              <a:t> </a:t>
            </a:r>
            <a:r>
              <a:rPr lang="ru-RU" sz="2200" b="1" dirty="0">
                <a:solidFill>
                  <a:srgbClr val="00B050"/>
                </a:solidFill>
                <a:latin typeface="YS Geo"/>
              </a:rPr>
              <a:t>КЛАДИТЕ ТРУБКУ</a:t>
            </a:r>
            <a:endParaRPr lang="ru-RU" sz="2200" b="1" i="0" dirty="0">
              <a:solidFill>
                <a:srgbClr val="00B050"/>
              </a:solidFill>
              <a:effectLst/>
              <a:latin typeface="YS Geo"/>
            </a:endParaRPr>
          </a:p>
        </p:txBody>
      </p:sp>
    </p:spTree>
    <p:extLst>
      <p:ext uri="{BB962C8B-B14F-4D97-AF65-F5344CB8AC3E}">
        <p14:creationId xmlns:p14="http://schemas.microsoft.com/office/powerpoint/2010/main" val="2528709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23</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393441" y="719549"/>
            <a:ext cx="11779624" cy="954107"/>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«Ваши деньги в опасности, переведите их на безопасный счет»</a:t>
            </a:r>
          </a:p>
          <a:p>
            <a:pPr algn="ctr"/>
            <a:endParaRPr lang="ru-RU" sz="1000" b="1" dirty="0">
              <a:solidFill>
                <a:srgbClr val="C00000"/>
              </a:solidFill>
              <a:latin typeface="Arial" panose="020B0604020202020204" pitchFamily="34" charset="0"/>
              <a:ea typeface="+mj-ea"/>
              <a:cs typeface="Arial" panose="020B0604020202020204" pitchFamily="34" charset="0"/>
            </a:endParaRPr>
          </a:p>
          <a:p>
            <a:pPr algn="ctr"/>
            <a:r>
              <a:rPr lang="ru-RU" sz="2600" b="1" dirty="0">
                <a:solidFill>
                  <a:srgbClr val="FF0000"/>
                </a:solidFill>
              </a:rPr>
              <a:t>ПАМЯТКА</a:t>
            </a:r>
          </a:p>
        </p:txBody>
      </p:sp>
      <p:sp>
        <p:nvSpPr>
          <p:cNvPr id="6" name="TextBox 5">
            <a:extLst>
              <a:ext uri="{FF2B5EF4-FFF2-40B4-BE49-F238E27FC236}">
                <a16:creationId xmlns:a16="http://schemas.microsoft.com/office/drawing/2014/main" id="{DC86BA0B-569A-4F84-8A6C-46F5B08FC6FE}"/>
              </a:ext>
            </a:extLst>
          </p:cNvPr>
          <p:cNvSpPr txBox="1"/>
          <p:nvPr/>
        </p:nvSpPr>
        <p:spPr>
          <a:xfrm>
            <a:off x="393441" y="1715711"/>
            <a:ext cx="11555506" cy="4062651"/>
          </a:xfrm>
          <a:prstGeom prst="rect">
            <a:avLst/>
          </a:prstGeom>
          <a:noFill/>
        </p:spPr>
        <p:txBody>
          <a:bodyPr wrap="square">
            <a:spAutoFit/>
          </a:bodyPr>
          <a:lstStyle/>
          <a:p>
            <a:pPr algn="ctr"/>
            <a:r>
              <a:rPr lang="ru-RU" sz="2600" b="1" dirty="0">
                <a:solidFill>
                  <a:srgbClr val="FF0000"/>
                </a:solidFill>
              </a:rPr>
              <a:t>П</a:t>
            </a:r>
            <a:r>
              <a:rPr lang="ru-RU" sz="2600" b="1" dirty="0">
                <a:solidFill>
                  <a:srgbClr val="FF0000"/>
                </a:solidFill>
                <a:effectLst/>
              </a:rPr>
              <a:t>равила безопасности</a:t>
            </a:r>
          </a:p>
          <a:p>
            <a:pPr algn="ctr"/>
            <a:endParaRPr lang="ru-RU" sz="2600" b="1" dirty="0">
              <a:solidFill>
                <a:srgbClr val="FF0000"/>
              </a:solidFill>
              <a:effectLst/>
            </a:endParaRPr>
          </a:p>
          <a:p>
            <a:pPr algn="just"/>
            <a:r>
              <a:rPr lang="ru-RU" sz="2000" b="1" i="0" dirty="0">
                <a:solidFill>
                  <a:srgbClr val="000000"/>
                </a:solidFill>
                <a:effectLst/>
              </a:rPr>
              <a:t>1. «Безопасных» счетов для спасения денег не существует.</a:t>
            </a:r>
            <a:r>
              <a:rPr lang="ru-RU" sz="2000" b="0" i="0" dirty="0">
                <a:solidFill>
                  <a:srgbClr val="000000"/>
                </a:solidFill>
                <a:effectLst/>
              </a:rPr>
              <a:t> Ни один государственный орган или банк не потребует перевода средств на другой счёт под предлогом их защиты.</a:t>
            </a:r>
          </a:p>
          <a:p>
            <a:pPr algn="just"/>
            <a:endParaRPr lang="ru-RU" sz="2000" b="0" i="0" dirty="0">
              <a:solidFill>
                <a:srgbClr val="000000"/>
              </a:solidFill>
              <a:effectLst/>
            </a:endParaRPr>
          </a:p>
          <a:p>
            <a:pPr algn="just"/>
            <a:r>
              <a:rPr lang="ru-RU" sz="2000" b="1" i="0" dirty="0">
                <a:solidFill>
                  <a:srgbClr val="000000"/>
                </a:solidFill>
                <a:effectLst/>
              </a:rPr>
              <a:t>2. Сотрудники Банка России, правоохранительных органов и банков никогда не звонят с заботой о Ваших счетах.</a:t>
            </a:r>
            <a:r>
              <a:rPr lang="ru-RU" sz="2000" b="0" i="0" dirty="0">
                <a:solidFill>
                  <a:srgbClr val="000000"/>
                </a:solidFill>
                <a:effectLst/>
              </a:rPr>
              <a:t> Банк России не взаимодействует с гражданами в таком формате, а правоохранительные органы не решают вопросы по телефону или в мессенджерах.</a:t>
            </a:r>
          </a:p>
          <a:p>
            <a:pPr algn="just"/>
            <a:endParaRPr lang="ru-RU" sz="2000" b="1" i="0" dirty="0">
              <a:solidFill>
                <a:srgbClr val="000000"/>
              </a:solidFill>
              <a:effectLst/>
            </a:endParaRPr>
          </a:p>
          <a:p>
            <a:pPr algn="ctr"/>
            <a:r>
              <a:rPr lang="ru-RU" sz="2200" b="1" dirty="0">
                <a:solidFill>
                  <a:srgbClr val="00B050"/>
                </a:solidFill>
              </a:rPr>
              <a:t>Слышите словосочетание «Безопасный счет» —</a:t>
            </a:r>
            <a:r>
              <a:rPr lang="ru-RU" sz="2200" b="0" i="0" dirty="0">
                <a:solidFill>
                  <a:srgbClr val="000000"/>
                </a:solidFill>
                <a:effectLst/>
              </a:rPr>
              <a:t> </a:t>
            </a:r>
            <a:r>
              <a:rPr lang="ru-RU" sz="2200" b="1" i="0" dirty="0">
                <a:solidFill>
                  <a:srgbClr val="00B050"/>
                </a:solidFill>
                <a:effectLst/>
              </a:rPr>
              <a:t>КЛАДИТЕ ТРУБКУ.</a:t>
            </a:r>
          </a:p>
          <a:p>
            <a:pPr algn="ctr"/>
            <a:r>
              <a:rPr lang="ru-RU" sz="2200" b="1" i="0" dirty="0">
                <a:solidFill>
                  <a:srgbClr val="00B050"/>
                </a:solidFill>
                <a:effectLst/>
              </a:rPr>
              <a:t> Проверьте информацию, позвонив в свой банк по официальному номеру или обратившись в отделение</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2449533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24</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Заголовок 1">
            <a:extLst>
              <a:ext uri="{FF2B5EF4-FFF2-40B4-BE49-F238E27FC236}">
                <a16:creationId xmlns:a16="http://schemas.microsoft.com/office/drawing/2014/main" id="{7797DDC6-FB55-44B0-9119-DF10FECE3D66}"/>
              </a:ext>
            </a:extLst>
          </p:cNvPr>
          <p:cNvSpPr txBox="1">
            <a:spLocks/>
          </p:cNvSpPr>
          <p:nvPr/>
        </p:nvSpPr>
        <p:spPr>
          <a:xfrm>
            <a:off x="1745044" y="100769"/>
            <a:ext cx="7924457"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ctr">
              <a:lnSpc>
                <a:spcPct val="100000"/>
              </a:lnSpc>
              <a:defRPr/>
            </a:pPr>
            <a:r>
              <a:rPr lang="ru-RU" dirty="0">
                <a:latin typeface="Arial" panose="020B0604020202020204" pitchFamily="34" charset="0"/>
                <a:cs typeface="Arial" panose="020B0604020202020204" pitchFamily="34" charset="0"/>
              </a:rPr>
              <a:t>ПОЛЕЗНЫЕ ССЫЛКИ</a:t>
            </a:r>
          </a:p>
        </p:txBody>
      </p:sp>
      <p:sp>
        <p:nvSpPr>
          <p:cNvPr id="5" name="Прямоугольник 4"/>
          <p:cNvSpPr/>
          <p:nvPr/>
        </p:nvSpPr>
        <p:spPr>
          <a:xfrm>
            <a:off x="195253" y="758130"/>
            <a:ext cx="11926999" cy="7155805"/>
          </a:xfrm>
          <a:prstGeom prst="rect">
            <a:avLst/>
          </a:prstGeom>
        </p:spPr>
        <p:txBody>
          <a:bodyPr wrap="square">
            <a:spAutoFit/>
          </a:bodyPr>
          <a:lstStyle/>
          <a:p>
            <a:pPr algn="ctr"/>
            <a:r>
              <a:rPr lang="ru-RU" sz="2200" b="1" i="0" dirty="0">
                <a:solidFill>
                  <a:srgbClr val="FF0000"/>
                </a:solidFill>
                <a:effectLst/>
              </a:rPr>
              <a:t>Платформа «Мышеловка»: </a:t>
            </a:r>
            <a:r>
              <a:rPr lang="en-US" sz="2200" b="1" i="0" dirty="0">
                <a:solidFill>
                  <a:srgbClr val="000000"/>
                </a:solidFill>
                <a:effectLst/>
                <a:hlinkClick r:id="rId2"/>
              </a:rPr>
              <a:t>https://moshelovka.onf.ru/</a:t>
            </a:r>
            <a:r>
              <a:rPr lang="ru-RU" sz="2200" b="1" i="0" dirty="0">
                <a:solidFill>
                  <a:srgbClr val="000000"/>
                </a:solidFill>
                <a:effectLst/>
              </a:rPr>
              <a:t> и  </a:t>
            </a:r>
            <a:r>
              <a:rPr lang="en-US" sz="2200" b="1" i="0" dirty="0">
                <a:solidFill>
                  <a:srgbClr val="000000"/>
                </a:solidFill>
                <a:effectLst/>
                <a:hlinkClick r:id="rId3"/>
              </a:rPr>
              <a:t>https://vk.com/moshelovka</a:t>
            </a:r>
            <a:r>
              <a:rPr lang="ru-RU" sz="2200" b="1" i="0" dirty="0">
                <a:solidFill>
                  <a:srgbClr val="000000"/>
                </a:solidFill>
                <a:effectLst/>
              </a:rPr>
              <a:t> </a:t>
            </a:r>
          </a:p>
          <a:p>
            <a:endParaRPr lang="ru-RU" sz="1000" b="1" dirty="0">
              <a:solidFill>
                <a:srgbClr val="C00000"/>
              </a:solidFill>
              <a:latin typeface="Arial" panose="020B0604020202020204" pitchFamily="34" charset="0"/>
              <a:ea typeface="+mj-ea"/>
              <a:cs typeface="Arial" panose="020B0604020202020204" pitchFamily="34" charset="0"/>
            </a:endParaRPr>
          </a:p>
          <a:p>
            <a:r>
              <a:rPr lang="ru-RU" sz="1600" b="1" dirty="0">
                <a:solidFill>
                  <a:srgbClr val="C00000"/>
                </a:solidFill>
                <a:ea typeface="+mj-ea"/>
                <a:cs typeface="Arial" panose="020B0604020202020204" pitchFamily="34" charset="0"/>
              </a:rPr>
              <a:t>Как обманывают пенсионеров?</a:t>
            </a:r>
          </a:p>
          <a:p>
            <a:endParaRPr lang="ru-RU" sz="800" b="1" dirty="0">
              <a:solidFill>
                <a:schemeClr val="bg2">
                  <a:lumMod val="25000"/>
                </a:schemeClr>
              </a:solidFill>
            </a:endParaRPr>
          </a:p>
          <a:p>
            <a:pPr marL="285750" indent="-285750">
              <a:buFont typeface="Wingdings" panose="05000000000000000000" pitchFamily="2" charset="2"/>
              <a:buChar char="Ø"/>
            </a:pPr>
            <a:r>
              <a:rPr lang="ru-RU" sz="1600" b="1" dirty="0">
                <a:solidFill>
                  <a:schemeClr val="bg2">
                    <a:lumMod val="25000"/>
                  </a:schemeClr>
                </a:solidFill>
              </a:rPr>
              <a:t>Как мошенники обманывают пенсионеров: 7 популярных схем: </a:t>
            </a:r>
            <a:r>
              <a:rPr lang="en-US" sz="1600" b="1" dirty="0">
                <a:solidFill>
                  <a:schemeClr val="bg2">
                    <a:lumMod val="25000"/>
                  </a:schemeClr>
                </a:solidFill>
              </a:rPr>
              <a:t>https://fincult.info/article/kak-moshenniki-obmanyvayut-pensionerov-7-populyarnykh-skhem/ </a:t>
            </a:r>
            <a:r>
              <a:rPr lang="en-US" sz="1600" b="1" dirty="0">
                <a:solidFill>
                  <a:schemeClr val="bg2">
                    <a:lumMod val="25000"/>
                  </a:schemeClr>
                </a:solidFill>
                <a:hlinkClick r:id="rId4"/>
              </a:rPr>
              <a:t>https://fincult.info/article/kak-zashchitit-svoi-gadzhety-ot-moshennikov/</a:t>
            </a:r>
            <a:endParaRPr lang="ru-RU" sz="1600" b="1" dirty="0">
              <a:solidFill>
                <a:schemeClr val="bg2">
                  <a:lumMod val="25000"/>
                </a:schemeClr>
              </a:solidFill>
            </a:endParaRPr>
          </a:p>
          <a:p>
            <a:pPr marL="285750" indent="-285750">
              <a:buFont typeface="Wingdings" panose="05000000000000000000" pitchFamily="2" charset="2"/>
              <a:buChar char="Ø"/>
            </a:pPr>
            <a:endParaRPr lang="ru-RU" sz="700" b="1" dirty="0">
              <a:solidFill>
                <a:schemeClr val="bg2">
                  <a:lumMod val="25000"/>
                </a:schemeClr>
              </a:solidFill>
            </a:endParaRPr>
          </a:p>
          <a:p>
            <a:pPr marL="285750" indent="-285750" algn="l">
              <a:buFont typeface="Wingdings" panose="05000000000000000000" pitchFamily="2" charset="2"/>
              <a:buChar char="Ø"/>
            </a:pPr>
            <a:r>
              <a:rPr lang="ru-RU" sz="1600" b="1" dirty="0">
                <a:solidFill>
                  <a:schemeClr val="bg2">
                    <a:lumMod val="25000"/>
                  </a:schemeClr>
                </a:solidFill>
              </a:rPr>
              <a:t>Потерянные годы: зачем мошенники предлагают пересчитать пенсию </a:t>
            </a:r>
            <a:r>
              <a:rPr lang="en-US" sz="1600" b="1" dirty="0">
                <a:solidFill>
                  <a:schemeClr val="bg2">
                    <a:lumMod val="25000"/>
                  </a:schemeClr>
                </a:solidFill>
                <a:hlinkClick r:id="rId5"/>
              </a:rPr>
              <a:t>https://iz.ru/1882844/dmitrii-bulgakov/poterannye-gody-zacem-mosenniki-predlagaut-perescitat-pensiu</a:t>
            </a:r>
            <a:endParaRPr lang="ru-RU" sz="1600" b="1" dirty="0">
              <a:solidFill>
                <a:schemeClr val="bg2">
                  <a:lumMod val="25000"/>
                </a:schemeClr>
              </a:solidFill>
            </a:endParaRPr>
          </a:p>
          <a:p>
            <a:pPr marL="285750" indent="-285750" algn="l">
              <a:buFont typeface="Wingdings" panose="05000000000000000000" pitchFamily="2" charset="2"/>
              <a:buChar char="Ø"/>
            </a:pPr>
            <a:endParaRPr lang="ru-RU" sz="700" b="1" dirty="0">
              <a:solidFill>
                <a:schemeClr val="bg2">
                  <a:lumMod val="25000"/>
                </a:schemeClr>
              </a:solidFill>
            </a:endParaRPr>
          </a:p>
          <a:p>
            <a:pPr marL="285750" indent="-285750" algn="l">
              <a:buFont typeface="Wingdings" panose="05000000000000000000" pitchFamily="2" charset="2"/>
              <a:buChar char="Ø"/>
            </a:pPr>
            <a:r>
              <a:rPr lang="ru-RU" sz="1600" b="1" dirty="0">
                <a:solidFill>
                  <a:schemeClr val="bg2">
                    <a:lumMod val="25000"/>
                  </a:schemeClr>
                </a:solidFill>
              </a:rPr>
              <a:t>Эксперт рассказал о новой схеме мошенничества с надбавками к пенсии </a:t>
            </a:r>
            <a:r>
              <a:rPr lang="en-US" sz="1600" b="1" dirty="0">
                <a:solidFill>
                  <a:schemeClr val="bg2">
                    <a:lumMod val="25000"/>
                  </a:schemeClr>
                </a:solidFill>
                <a:hlinkClick r:id="rId6"/>
              </a:rPr>
              <a:t>https://ria.ru/20260415/moshennichestvo-2087101354.html</a:t>
            </a:r>
            <a:endParaRPr lang="ru-RU" sz="1600" b="1" dirty="0">
              <a:solidFill>
                <a:schemeClr val="bg2">
                  <a:lumMod val="25000"/>
                </a:schemeClr>
              </a:solidFill>
            </a:endParaRPr>
          </a:p>
          <a:p>
            <a:pPr marL="285750" indent="-285750" algn="l">
              <a:buFont typeface="Wingdings" panose="05000000000000000000" pitchFamily="2" charset="2"/>
              <a:buChar char="Ø"/>
            </a:pPr>
            <a:endParaRPr lang="ru-RU" sz="700" b="1" dirty="0">
              <a:solidFill>
                <a:schemeClr val="bg2">
                  <a:lumMod val="25000"/>
                </a:schemeClr>
              </a:solidFill>
            </a:endParaRPr>
          </a:p>
          <a:p>
            <a:pPr marL="285750" indent="-285750">
              <a:buFont typeface="Wingdings" panose="05000000000000000000" pitchFamily="2" charset="2"/>
              <a:buChar char="Ø"/>
            </a:pPr>
            <a:r>
              <a:rPr lang="ru-RU" sz="1600" b="1" dirty="0">
                <a:solidFill>
                  <a:schemeClr val="bg2">
                    <a:lumMod val="25000"/>
                  </a:schemeClr>
                </a:solidFill>
              </a:rPr>
              <a:t>Мошенники предла­гают записаться в Социальный фонд России для перерас­чета трудового стажа </a:t>
            </a:r>
            <a:r>
              <a:rPr lang="en-US" sz="1600" b="1" dirty="0">
                <a:solidFill>
                  <a:srgbClr val="000000"/>
                </a:solidFill>
                <a:effectLst/>
                <a:hlinkClick r:id="rId7"/>
              </a:rPr>
              <a:t>https://t-j.ru/talon-sfr/</a:t>
            </a:r>
            <a:endParaRPr lang="ru-RU" sz="1600" b="1" dirty="0">
              <a:solidFill>
                <a:srgbClr val="000000"/>
              </a:solidFill>
              <a:effectLst/>
            </a:endParaRPr>
          </a:p>
          <a:p>
            <a:pPr marL="285750" indent="-285750">
              <a:buFont typeface="Wingdings" panose="05000000000000000000" pitchFamily="2" charset="2"/>
              <a:buChar char="Ø"/>
            </a:pPr>
            <a:endParaRPr lang="ru-RU" sz="700" b="1" dirty="0">
              <a:solidFill>
                <a:srgbClr val="000000"/>
              </a:solidFill>
            </a:endParaRPr>
          </a:p>
          <a:p>
            <a:pPr marL="285750" indent="-285750">
              <a:buFont typeface="Wingdings" panose="05000000000000000000" pitchFamily="2" charset="2"/>
              <a:buChar char="Ø"/>
            </a:pPr>
            <a:r>
              <a:rPr lang="ru-RU" sz="1600" b="1" dirty="0">
                <a:solidFill>
                  <a:srgbClr val="000000"/>
                </a:solidFill>
                <a:effectLst/>
              </a:rPr>
              <a:t>Осторожно, мошенники! Как аферисты притворяются сотрудниками </a:t>
            </a:r>
            <a:r>
              <a:rPr lang="ru-RU" sz="1600" b="1" dirty="0" err="1">
                <a:solidFill>
                  <a:srgbClr val="000000"/>
                </a:solidFill>
                <a:effectLst/>
              </a:rPr>
              <a:t>Соцфонда</a:t>
            </a:r>
            <a:r>
              <a:rPr lang="ru-RU" sz="1600" b="1" dirty="0">
                <a:solidFill>
                  <a:srgbClr val="000000"/>
                </a:solidFill>
                <a:effectLst/>
              </a:rPr>
              <a:t>: </a:t>
            </a:r>
            <a:r>
              <a:rPr lang="ru-RU" sz="1600" b="1" dirty="0">
                <a:solidFill>
                  <a:srgbClr val="000000"/>
                </a:solidFill>
                <a:effectLst/>
                <a:hlinkClick r:id="rId8"/>
              </a:rPr>
              <a:t>https://www.kp.ru/daily/27729/5118282/</a:t>
            </a:r>
            <a:endParaRPr lang="ru-RU" sz="1600" b="1" dirty="0">
              <a:solidFill>
                <a:srgbClr val="000000"/>
              </a:solidFill>
              <a:effectLst/>
            </a:endParaRPr>
          </a:p>
          <a:p>
            <a:pPr marL="285750" indent="-285750">
              <a:buFont typeface="Wingdings" panose="05000000000000000000" pitchFamily="2" charset="2"/>
              <a:buChar char="Ø"/>
            </a:pPr>
            <a:endParaRPr lang="ru-RU" sz="700" b="1" dirty="0">
              <a:solidFill>
                <a:srgbClr val="000000"/>
              </a:solidFill>
              <a:effectLst/>
            </a:endParaRPr>
          </a:p>
          <a:p>
            <a:pPr marL="285750" indent="-285750">
              <a:buFont typeface="Wingdings" panose="05000000000000000000" pitchFamily="2" charset="2"/>
              <a:buChar char="Ø"/>
            </a:pPr>
            <a:r>
              <a:rPr lang="ru-RU" sz="1600" b="1" dirty="0">
                <a:solidFill>
                  <a:srgbClr val="000000"/>
                </a:solidFill>
              </a:rPr>
              <a:t>Эксперты Газпромбанка назвали самые частые схемы обмана пенсионеров: </a:t>
            </a:r>
            <a:r>
              <a:rPr lang="en-US" sz="1600" b="1" dirty="0">
                <a:solidFill>
                  <a:srgbClr val="000000"/>
                </a:solidFill>
                <a:hlinkClick r:id="rId9"/>
              </a:rPr>
              <a:t>https://tass.ru/ekonomika/27061815</a:t>
            </a:r>
            <a:endParaRPr lang="ru-RU" sz="1600" b="1" dirty="0">
              <a:solidFill>
                <a:srgbClr val="000000"/>
              </a:solidFill>
            </a:endParaRPr>
          </a:p>
          <a:p>
            <a:pPr marL="285750" indent="-285750">
              <a:buFont typeface="Wingdings" panose="05000000000000000000" pitchFamily="2" charset="2"/>
              <a:buChar char="Ø"/>
            </a:pPr>
            <a:endParaRPr lang="ru-RU" sz="700" b="1" dirty="0">
              <a:solidFill>
                <a:srgbClr val="000000"/>
              </a:solidFill>
            </a:endParaRPr>
          </a:p>
          <a:p>
            <a:pPr marL="285750" indent="-285750">
              <a:buFont typeface="Wingdings" panose="05000000000000000000" pitchFamily="2" charset="2"/>
              <a:buChar char="Ø"/>
            </a:pPr>
            <a:r>
              <a:rPr lang="ru-RU" sz="1600" b="1" dirty="0">
                <a:solidFill>
                  <a:srgbClr val="000000"/>
                </a:solidFill>
              </a:rPr>
              <a:t>«Безопасный счёт» </a:t>
            </a:r>
            <a:r>
              <a:rPr lang="ru-RU" sz="1600" b="0" i="0" dirty="0">
                <a:solidFill>
                  <a:srgbClr val="000000"/>
                </a:solidFill>
                <a:effectLst/>
              </a:rPr>
              <a:t>—</a:t>
            </a:r>
            <a:r>
              <a:rPr lang="ru-RU" sz="1600" b="1" dirty="0">
                <a:solidFill>
                  <a:srgbClr val="000000"/>
                </a:solidFill>
              </a:rPr>
              <a:t> осторожно мошенники!»: </a:t>
            </a:r>
          </a:p>
          <a:p>
            <a:pPr marL="742950" lvl="1" indent="-285750">
              <a:buFont typeface="Wingdings" panose="05000000000000000000" pitchFamily="2" charset="2"/>
              <a:buChar char="§"/>
            </a:pPr>
            <a:r>
              <a:rPr lang="en-US" sz="1600" b="1" dirty="0">
                <a:solidFill>
                  <a:srgbClr val="000000"/>
                </a:solidFill>
                <a:hlinkClick r:id="rId10"/>
              </a:rPr>
              <a:t>https://</a:t>
            </a:r>
            <a:r>
              <a:rPr lang="ru-RU" sz="1600" b="1" dirty="0">
                <a:solidFill>
                  <a:srgbClr val="000000"/>
                </a:solidFill>
                <a:hlinkClick r:id="rId10"/>
              </a:rPr>
              <a:t>фрунз.78.мвд.рф/</a:t>
            </a:r>
            <a:r>
              <a:rPr lang="en-US" sz="1600" b="1" dirty="0">
                <a:solidFill>
                  <a:srgbClr val="000000"/>
                </a:solidFill>
                <a:hlinkClick r:id="rId10"/>
              </a:rPr>
              <a:t>news/item/62869821</a:t>
            </a:r>
            <a:r>
              <a:rPr lang="ru-RU" sz="1600" b="1" dirty="0">
                <a:solidFill>
                  <a:srgbClr val="000000"/>
                </a:solidFill>
              </a:rPr>
              <a:t> </a:t>
            </a:r>
          </a:p>
          <a:p>
            <a:pPr marL="742950" lvl="1" indent="-285750">
              <a:buFont typeface="Wingdings" panose="05000000000000000000" pitchFamily="2" charset="2"/>
              <a:buChar char="§"/>
            </a:pPr>
            <a:r>
              <a:rPr lang="en-US" sz="1600" b="1" dirty="0">
                <a:solidFill>
                  <a:srgbClr val="000000"/>
                </a:solidFill>
                <a:hlinkClick r:id="rId11"/>
              </a:rPr>
              <a:t>https://bcs-express.ru/novosti-i-analitika/vydumki-moshennikov-bezopasnyi-schet</a:t>
            </a:r>
            <a:endParaRPr lang="ru-RU" sz="1600" b="1" dirty="0">
              <a:solidFill>
                <a:srgbClr val="000000"/>
              </a:solidFill>
            </a:endParaRPr>
          </a:p>
          <a:p>
            <a:pPr marL="742950" lvl="1" indent="-285750">
              <a:buFont typeface="Wingdings" panose="05000000000000000000" pitchFamily="2" charset="2"/>
              <a:buChar char="§"/>
            </a:pPr>
            <a:r>
              <a:rPr lang="en-US" sz="1600" b="1" dirty="0">
                <a:solidFill>
                  <a:srgbClr val="000000"/>
                </a:solidFill>
                <a:hlinkClick r:id="rId12"/>
              </a:rPr>
              <a:t>https://www.banki.ru/news/daytheme/?id=10993782</a:t>
            </a:r>
            <a:endParaRPr lang="ru-RU" sz="1600" b="1" dirty="0">
              <a:solidFill>
                <a:srgbClr val="000000"/>
              </a:solidFill>
            </a:endParaRPr>
          </a:p>
          <a:p>
            <a:pPr marL="285750" indent="-285750">
              <a:buFont typeface="Wingdings" panose="05000000000000000000" pitchFamily="2" charset="2"/>
              <a:buChar char="Ø"/>
            </a:pPr>
            <a:endParaRPr lang="ru-RU" sz="700" b="1" dirty="0">
              <a:solidFill>
                <a:srgbClr val="000000"/>
              </a:solidFill>
            </a:endParaRPr>
          </a:p>
          <a:p>
            <a:pPr marL="285750" indent="-285750">
              <a:buFont typeface="Wingdings" panose="05000000000000000000" pitchFamily="2" charset="2"/>
              <a:buChar char="Ø"/>
            </a:pPr>
            <a:r>
              <a:rPr lang="ru-RU" sz="1600" b="1" dirty="0">
                <a:solidFill>
                  <a:srgbClr val="000000"/>
                </a:solidFill>
              </a:rPr>
              <a:t>10 новых мошеннических схем: самые распространенные способы обмана в 2026 году: </a:t>
            </a:r>
            <a:r>
              <a:rPr lang="en-US" sz="1600" b="1" dirty="0">
                <a:solidFill>
                  <a:srgbClr val="000000"/>
                </a:solidFill>
                <a:hlinkClick r:id="rId13"/>
              </a:rPr>
              <a:t>https://finance.mail.ru/article/novye-moshennicheskie-skhemy-69208441/</a:t>
            </a:r>
            <a:endParaRPr lang="ru-RU" sz="1600" b="1" dirty="0">
              <a:solidFill>
                <a:srgbClr val="000000"/>
              </a:solidFill>
            </a:endParaRPr>
          </a:p>
          <a:p>
            <a:pPr marL="285750" indent="-285750">
              <a:buFont typeface="Wingdings" panose="05000000000000000000" pitchFamily="2" charset="2"/>
              <a:buChar char="Ø"/>
            </a:pPr>
            <a:endParaRPr lang="ru-RU" sz="1600" b="1" dirty="0">
              <a:solidFill>
                <a:srgbClr val="000000"/>
              </a:solidFill>
            </a:endParaRPr>
          </a:p>
          <a:p>
            <a:pPr marL="285750" indent="-285750">
              <a:buFont typeface="Wingdings" panose="05000000000000000000" pitchFamily="2" charset="2"/>
              <a:buChar char="Ø"/>
            </a:pPr>
            <a:endParaRPr lang="ru-RU" sz="1600" b="1" dirty="0">
              <a:solidFill>
                <a:srgbClr val="000000"/>
              </a:solidFill>
            </a:endParaRPr>
          </a:p>
          <a:p>
            <a:pPr marL="285750" indent="-285750">
              <a:buFont typeface="Wingdings" panose="05000000000000000000" pitchFamily="2" charset="2"/>
              <a:buChar char="Ø"/>
            </a:pPr>
            <a:endParaRPr lang="ru-RU" sz="1600" b="1" dirty="0">
              <a:solidFill>
                <a:srgbClr val="000000"/>
              </a:solidFill>
            </a:endParaRPr>
          </a:p>
          <a:p>
            <a:pPr marL="285750" indent="-285750">
              <a:buFont typeface="Wingdings" panose="05000000000000000000" pitchFamily="2" charset="2"/>
              <a:buChar char="Ø"/>
            </a:pPr>
            <a:endParaRPr lang="ru-RU" sz="1600" b="1" dirty="0">
              <a:solidFill>
                <a:srgbClr val="000000"/>
              </a:solidFill>
              <a:effectLst/>
            </a:endParaRPr>
          </a:p>
          <a:p>
            <a:pPr algn="l"/>
            <a:r>
              <a:rPr lang="ru-RU" sz="1600" b="1" dirty="0">
                <a:solidFill>
                  <a:schemeClr val="bg2">
                    <a:lumMod val="25000"/>
                  </a:schemeClr>
                </a:solidFill>
              </a:rPr>
              <a:t> </a:t>
            </a:r>
          </a:p>
          <a:p>
            <a:endParaRPr lang="ru-RU" sz="1600" b="1" dirty="0">
              <a:solidFill>
                <a:schemeClr val="bg2">
                  <a:lumMod val="25000"/>
                </a:schemeClr>
              </a:solidFill>
            </a:endParaRPr>
          </a:p>
          <a:p>
            <a:endParaRPr lang="ru-RU" sz="1600" b="1" dirty="0">
              <a:solidFill>
                <a:schemeClr val="bg2">
                  <a:lumMod val="25000"/>
                </a:schemeClr>
              </a:solidFill>
            </a:endParaRPr>
          </a:p>
        </p:txBody>
      </p:sp>
    </p:spTree>
    <p:extLst>
      <p:ext uri="{BB962C8B-B14F-4D97-AF65-F5344CB8AC3E}">
        <p14:creationId xmlns:p14="http://schemas.microsoft.com/office/powerpoint/2010/main" val="2110829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25</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Заголовок 1">
            <a:extLst>
              <a:ext uri="{FF2B5EF4-FFF2-40B4-BE49-F238E27FC236}">
                <a16:creationId xmlns:a16="http://schemas.microsoft.com/office/drawing/2014/main" id="{7797DDC6-FB55-44B0-9119-DF10FECE3D66}"/>
              </a:ext>
            </a:extLst>
          </p:cNvPr>
          <p:cNvSpPr txBox="1">
            <a:spLocks/>
          </p:cNvSpPr>
          <p:nvPr/>
        </p:nvSpPr>
        <p:spPr>
          <a:xfrm>
            <a:off x="1745044" y="100769"/>
            <a:ext cx="7924457"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ctr">
              <a:lnSpc>
                <a:spcPct val="100000"/>
              </a:lnSpc>
              <a:defRPr/>
            </a:pPr>
            <a:r>
              <a:rPr lang="ru-RU" dirty="0">
                <a:latin typeface="Arial" panose="020B0604020202020204" pitchFamily="34" charset="0"/>
                <a:cs typeface="Arial" panose="020B0604020202020204" pitchFamily="34" charset="0"/>
              </a:rPr>
              <a:t>ПОЛЕЗНЫЕ ССЫЛКИ</a:t>
            </a:r>
          </a:p>
        </p:txBody>
      </p:sp>
      <p:sp>
        <p:nvSpPr>
          <p:cNvPr id="5" name="Прямоугольник 4"/>
          <p:cNvSpPr/>
          <p:nvPr/>
        </p:nvSpPr>
        <p:spPr>
          <a:xfrm>
            <a:off x="132500" y="758130"/>
            <a:ext cx="11926999" cy="6494085"/>
          </a:xfrm>
          <a:prstGeom prst="rect">
            <a:avLst/>
          </a:prstGeom>
        </p:spPr>
        <p:txBody>
          <a:bodyPr wrap="square">
            <a:spAutoFit/>
          </a:bodyPr>
          <a:lstStyle/>
          <a:p>
            <a:endParaRPr lang="ru-RU" sz="1600" b="1" dirty="0">
              <a:solidFill>
                <a:srgbClr val="C00000"/>
              </a:solidFill>
              <a:latin typeface="Arial" panose="020B0604020202020204" pitchFamily="34" charset="0"/>
              <a:ea typeface="+mj-ea"/>
              <a:cs typeface="Arial" panose="020B0604020202020204" pitchFamily="34" charset="0"/>
            </a:endParaRPr>
          </a:p>
          <a:p>
            <a:r>
              <a:rPr lang="ru-RU" sz="1600" b="1" dirty="0">
                <a:solidFill>
                  <a:srgbClr val="C00000"/>
                </a:solidFill>
                <a:ea typeface="+mj-ea"/>
                <a:cs typeface="Arial" panose="020B0604020202020204" pitchFamily="34" charset="0"/>
              </a:rPr>
              <a:t>Что делают мошенники получив доступ к паролям, смс-сообщениям…</a:t>
            </a:r>
          </a:p>
          <a:p>
            <a:endParaRPr lang="ru-RU" sz="1600" b="1" dirty="0">
              <a:solidFill>
                <a:srgbClr val="000000"/>
              </a:solidFill>
            </a:endParaRPr>
          </a:p>
          <a:p>
            <a:pPr marL="285750" indent="-285750">
              <a:buFont typeface="Wingdings" panose="05000000000000000000" pitchFamily="2" charset="2"/>
              <a:buChar char="Ø"/>
            </a:pPr>
            <a:r>
              <a:rPr lang="ru-RU" sz="1600" b="1" dirty="0">
                <a:solidFill>
                  <a:srgbClr val="000000"/>
                </a:solidFill>
              </a:rPr>
              <a:t>Мошенники используют пароли Госуслуг, чтобы получить доступ к личным кабинетам в приложениях банков: </a:t>
            </a:r>
            <a:r>
              <a:rPr lang="ru-RU" sz="1600" b="1" dirty="0">
                <a:solidFill>
                  <a:srgbClr val="000000"/>
                </a:solidFill>
                <a:hlinkClick r:id="rId2"/>
              </a:rPr>
              <a:t>https://www.kp.ru/daily/27756.5/5203312/</a:t>
            </a:r>
            <a:endParaRPr lang="ru-RU" sz="1600" b="1" dirty="0">
              <a:solidFill>
                <a:srgbClr val="000000"/>
              </a:solidFill>
            </a:endParaRPr>
          </a:p>
          <a:p>
            <a:pPr marL="285750" indent="-285750">
              <a:buFont typeface="Wingdings" panose="05000000000000000000" pitchFamily="2" charset="2"/>
              <a:buChar char="Ø"/>
            </a:pPr>
            <a:r>
              <a:rPr lang="ru-RU" sz="1600" b="1" i="0" dirty="0">
                <a:solidFill>
                  <a:srgbClr val="252525"/>
                </a:solidFill>
                <a:effectLst/>
              </a:rPr>
              <a:t>Эксперты объясняют, как мошенники используют код из SMS: </a:t>
            </a:r>
          </a:p>
          <a:p>
            <a:pPr marL="1200150" lvl="2" indent="-285750">
              <a:buFont typeface="Wingdings" panose="05000000000000000000" pitchFamily="2" charset="2"/>
              <a:buChar char="§"/>
            </a:pPr>
            <a:r>
              <a:rPr lang="en-US" sz="1600" b="1" i="0" dirty="0">
                <a:solidFill>
                  <a:srgbClr val="252525"/>
                </a:solidFill>
                <a:effectLst/>
                <a:hlinkClick r:id="rId3"/>
              </a:rPr>
              <a:t>https://rg.ru/2025/05/11/opasnye-cifry.html</a:t>
            </a:r>
            <a:r>
              <a:rPr lang="ru-RU" sz="1600" b="1" i="0" dirty="0">
                <a:solidFill>
                  <a:srgbClr val="252525"/>
                </a:solidFill>
                <a:effectLst/>
              </a:rPr>
              <a:t> </a:t>
            </a:r>
          </a:p>
          <a:p>
            <a:pPr marL="1200150" lvl="2" indent="-285750">
              <a:buFont typeface="Wingdings" panose="05000000000000000000" pitchFamily="2" charset="2"/>
              <a:buChar char="§"/>
            </a:pPr>
            <a:r>
              <a:rPr lang="en-US" sz="1600" b="1" i="0" dirty="0">
                <a:solidFill>
                  <a:srgbClr val="252525"/>
                </a:solidFill>
                <a:effectLst/>
                <a:hlinkClick r:id="rId4"/>
              </a:rPr>
              <a:t>https://www.mk.ru/social/2026/03/16/telefonnye-aferisty-pomenyali-taktiku-podmennye-kody-iz-sms-i-neyroseti.html</a:t>
            </a:r>
            <a:endParaRPr lang="ru-RU" sz="1600" b="1" i="0" dirty="0">
              <a:solidFill>
                <a:srgbClr val="252525"/>
              </a:solidFill>
              <a:effectLst/>
            </a:endParaRPr>
          </a:p>
          <a:p>
            <a:pPr marL="285750" indent="-285750">
              <a:buFont typeface="Wingdings" panose="05000000000000000000" pitchFamily="2" charset="2"/>
              <a:buChar char="Ø"/>
            </a:pPr>
            <a:r>
              <a:rPr lang="ru-RU" sz="1600" b="1" i="0" dirty="0">
                <a:solidFill>
                  <a:srgbClr val="152126"/>
                </a:solidFill>
                <a:effectLst/>
                <a:latin typeface="__gilroy_medium_93779c"/>
              </a:rPr>
              <a:t>«Спасатель с СМС»: схема мошенничества, о которой нужно знать: </a:t>
            </a:r>
            <a:r>
              <a:rPr lang="en-US" sz="1600" b="1" i="0" dirty="0">
                <a:solidFill>
                  <a:srgbClr val="152126"/>
                </a:solidFill>
                <a:effectLst/>
                <a:latin typeface="__gilroy_medium_93779c"/>
                <a:hlinkClick r:id="rId5"/>
              </a:rPr>
              <a:t>https://www.bspb.ru/blog/lifestyle/scam</a:t>
            </a:r>
            <a:endParaRPr lang="ru-RU" sz="1600" b="1" i="0" dirty="0">
              <a:solidFill>
                <a:srgbClr val="152126"/>
              </a:solidFill>
              <a:effectLst/>
              <a:latin typeface="__gilroy_medium_93779c"/>
            </a:endParaRPr>
          </a:p>
          <a:p>
            <a:pPr marL="285750" indent="-285750">
              <a:buFont typeface="Wingdings" panose="05000000000000000000" pitchFamily="2" charset="2"/>
              <a:buChar char="Ø"/>
            </a:pPr>
            <a:endParaRPr lang="ru-RU" sz="1600" b="1" i="0" dirty="0">
              <a:solidFill>
                <a:srgbClr val="252525"/>
              </a:solidFill>
              <a:effectLst/>
            </a:endParaRPr>
          </a:p>
          <a:p>
            <a:endParaRPr lang="ru-RU" sz="1600" b="1" dirty="0">
              <a:solidFill>
                <a:srgbClr val="000000"/>
              </a:solidFill>
            </a:endParaRPr>
          </a:p>
          <a:p>
            <a:r>
              <a:rPr lang="ru-RU" sz="1600" b="1" dirty="0">
                <a:solidFill>
                  <a:srgbClr val="C00000"/>
                </a:solidFill>
                <a:ea typeface="+mj-ea"/>
                <a:cs typeface="Arial" panose="020B0604020202020204" pitchFamily="34" charset="0"/>
              </a:rPr>
              <a:t>Что делать при взломе?</a:t>
            </a:r>
          </a:p>
          <a:p>
            <a:pPr marL="285750" indent="-285750">
              <a:buFont typeface="Wingdings" panose="05000000000000000000" pitchFamily="2" charset="2"/>
              <a:buChar char="Ø"/>
            </a:pPr>
            <a:r>
              <a:rPr lang="ru-RU" sz="1600" b="1" dirty="0">
                <a:solidFill>
                  <a:srgbClr val="000000"/>
                </a:solidFill>
              </a:rPr>
              <a:t>Что делать, если взломали аккаунт: </a:t>
            </a:r>
            <a:r>
              <a:rPr lang="en-US" sz="1600" b="1" dirty="0">
                <a:solidFill>
                  <a:srgbClr val="000000"/>
                </a:solidFill>
                <a:hlinkClick r:id="rId6"/>
              </a:rPr>
              <a:t>https://www.sberbank.ru/ru/person/kibrary/materialy-po-temam/chto-delat-esli-vzlomali-akkaunt</a:t>
            </a:r>
            <a:endParaRPr lang="ru-RU" sz="1600" b="1" dirty="0">
              <a:solidFill>
                <a:srgbClr val="000000"/>
              </a:solidFill>
            </a:endParaRPr>
          </a:p>
          <a:p>
            <a:pPr marL="285750" indent="-285750">
              <a:buFont typeface="Wingdings" panose="05000000000000000000" pitchFamily="2" charset="2"/>
              <a:buChar char="Ø"/>
            </a:pPr>
            <a:r>
              <a:rPr lang="ru-RU" sz="1600" b="1" i="0" dirty="0">
                <a:solidFill>
                  <a:srgbClr val="1C1C1C"/>
                </a:solidFill>
                <a:effectLst/>
              </a:rPr>
              <a:t>Что делать, если вы назвали код из СМС мошеннику. Четкий алгоритм</a:t>
            </a:r>
            <a:r>
              <a:rPr lang="ru-RU" sz="1600" b="0" i="0" dirty="0">
                <a:solidFill>
                  <a:srgbClr val="1C1C1C"/>
                </a:solidFill>
                <a:effectLst/>
              </a:rPr>
              <a:t>. </a:t>
            </a:r>
            <a:r>
              <a:rPr lang="ru-RU" sz="1600" b="1" i="0" dirty="0">
                <a:solidFill>
                  <a:srgbClr val="FF0000"/>
                </a:solidFill>
                <a:effectLst/>
              </a:rPr>
              <a:t>В этом случае важно действовать как можно быстрее: </a:t>
            </a:r>
            <a:r>
              <a:rPr lang="en-US" sz="1600" b="1" i="0" dirty="0">
                <a:solidFill>
                  <a:srgbClr val="1C1C1C"/>
                </a:solidFill>
                <a:effectLst/>
                <a:hlinkClick r:id="rId7"/>
              </a:rPr>
              <a:t>https://www.rbc.ru/life/news/6982ee3a9a79478163ff03d6</a:t>
            </a:r>
            <a:endParaRPr lang="ru-RU" sz="1600" b="1" i="0" dirty="0">
              <a:solidFill>
                <a:srgbClr val="1C1C1C"/>
              </a:solidFill>
              <a:effectLst/>
            </a:endParaRPr>
          </a:p>
          <a:p>
            <a:pPr marL="285750" indent="-285750">
              <a:buFont typeface="Wingdings" panose="05000000000000000000" pitchFamily="2" charset="2"/>
              <a:buChar char="Ø"/>
            </a:pPr>
            <a:r>
              <a:rPr lang="ru-RU" sz="1600" b="1" dirty="0">
                <a:solidFill>
                  <a:srgbClr val="000000"/>
                </a:solidFill>
              </a:rPr>
              <a:t>(2026) Что делать, если "Госуслуги" взломали, и зачем они мошенникам: Шесть шагов, которые нужно знать всем:</a:t>
            </a:r>
          </a:p>
          <a:p>
            <a:pPr marL="1200150" lvl="2" indent="-285750">
              <a:buFont typeface="Wingdings" panose="05000000000000000000" pitchFamily="2" charset="2"/>
              <a:buChar char="§"/>
            </a:pPr>
            <a:r>
              <a:rPr lang="en-US" sz="1600" b="1" dirty="0">
                <a:solidFill>
                  <a:srgbClr val="252525"/>
                </a:solidFill>
                <a:hlinkClick r:id="rId8"/>
              </a:rPr>
              <a:t>https://www.kp.ru/daily/277782/5248412/</a:t>
            </a:r>
            <a:endParaRPr lang="ru-RU" sz="1600" b="1" dirty="0">
              <a:solidFill>
                <a:srgbClr val="252525"/>
              </a:solidFill>
            </a:endParaRPr>
          </a:p>
          <a:p>
            <a:pPr marL="1200150" lvl="2" indent="-285750">
              <a:buFont typeface="Wingdings" panose="05000000000000000000" pitchFamily="2" charset="2"/>
              <a:buChar char="§"/>
            </a:pPr>
            <a:r>
              <a:rPr lang="en-US" sz="1600" b="1" dirty="0">
                <a:solidFill>
                  <a:srgbClr val="252525"/>
                </a:solidFill>
                <a:hlinkClick r:id="rId9"/>
              </a:rPr>
              <a:t>https://www.gosuslugi.ru/help/faq/personal_data/4562</a:t>
            </a:r>
            <a:endParaRPr lang="ru-RU" sz="1600" b="1" dirty="0">
              <a:solidFill>
                <a:srgbClr val="252525"/>
              </a:solidFill>
            </a:endParaRPr>
          </a:p>
          <a:p>
            <a:pPr marL="1200150" lvl="2" indent="-285750">
              <a:buFont typeface="Wingdings" panose="05000000000000000000" pitchFamily="2" charset="2"/>
              <a:buChar char="§"/>
            </a:pPr>
            <a:r>
              <a:rPr lang="en-US" sz="1600" b="1" dirty="0">
                <a:solidFill>
                  <a:srgbClr val="252525"/>
                </a:solidFill>
                <a:hlinkClick r:id="rId10"/>
              </a:rPr>
              <a:t>https://www.vtb.ru/articles/gosuslugi/chto-delat-esli-moshenniki-vzlomali-gosuslugi/</a:t>
            </a:r>
            <a:r>
              <a:rPr lang="ru-RU" sz="1600" b="1" dirty="0">
                <a:solidFill>
                  <a:srgbClr val="252525"/>
                </a:solidFill>
              </a:rPr>
              <a:t> </a:t>
            </a:r>
          </a:p>
          <a:p>
            <a:pPr marL="285750" indent="-285750">
              <a:buFont typeface="Wingdings" panose="05000000000000000000" pitchFamily="2" charset="2"/>
              <a:buChar char="Ø"/>
            </a:pPr>
            <a:endParaRPr lang="ru-RU" sz="1600" b="1" dirty="0">
              <a:solidFill>
                <a:srgbClr val="000000"/>
              </a:solidFill>
            </a:endParaRPr>
          </a:p>
          <a:p>
            <a:pPr marL="285750" indent="-285750">
              <a:buFont typeface="Wingdings" panose="05000000000000000000" pitchFamily="2" charset="2"/>
              <a:buChar char="Ø"/>
            </a:pPr>
            <a:endParaRPr lang="ru-RU" sz="1600" b="1" dirty="0">
              <a:solidFill>
                <a:srgbClr val="000000"/>
              </a:solidFill>
              <a:effectLst/>
            </a:endParaRPr>
          </a:p>
          <a:p>
            <a:pPr algn="l"/>
            <a:r>
              <a:rPr lang="ru-RU" sz="1600" b="1" dirty="0">
                <a:solidFill>
                  <a:schemeClr val="bg2">
                    <a:lumMod val="25000"/>
                  </a:schemeClr>
                </a:solidFill>
              </a:rPr>
              <a:t> </a:t>
            </a:r>
          </a:p>
          <a:p>
            <a:endParaRPr lang="ru-RU" sz="1600" b="1" dirty="0">
              <a:solidFill>
                <a:schemeClr val="bg2">
                  <a:lumMod val="25000"/>
                </a:schemeClr>
              </a:solidFill>
            </a:endParaRPr>
          </a:p>
          <a:p>
            <a:endParaRPr lang="ru-RU" sz="1600" b="1" dirty="0">
              <a:solidFill>
                <a:schemeClr val="bg2">
                  <a:lumMod val="25000"/>
                </a:schemeClr>
              </a:solidFill>
            </a:endParaRPr>
          </a:p>
        </p:txBody>
      </p:sp>
    </p:spTree>
    <p:extLst>
      <p:ext uri="{BB962C8B-B14F-4D97-AF65-F5344CB8AC3E}">
        <p14:creationId xmlns:p14="http://schemas.microsoft.com/office/powerpoint/2010/main" val="3153680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26</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15535" y="159820"/>
            <a:ext cx="11779624" cy="400110"/>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Чек-лист лекции</a:t>
            </a:r>
            <a:endParaRPr lang="ru-RU" sz="2600" b="1" dirty="0">
              <a:solidFill>
                <a:srgbClr val="FF0000"/>
              </a:solidFill>
            </a:endParaRP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pic>
        <p:nvPicPr>
          <p:cNvPr id="7" name="Рисунок 6">
            <a:extLst>
              <a:ext uri="{FF2B5EF4-FFF2-40B4-BE49-F238E27FC236}">
                <a16:creationId xmlns:a16="http://schemas.microsoft.com/office/drawing/2014/main" id="{5964934B-6213-4AA5-9C1E-D6732C289505}"/>
              </a:ext>
            </a:extLst>
          </p:cNvPr>
          <p:cNvPicPr>
            <a:picLocks noChangeAspect="1"/>
          </p:cNvPicPr>
          <p:nvPr/>
        </p:nvPicPr>
        <p:blipFill>
          <a:blip r:embed="rId2"/>
          <a:stretch>
            <a:fillRect/>
          </a:stretch>
        </p:blipFill>
        <p:spPr>
          <a:xfrm>
            <a:off x="2771019" y="559930"/>
            <a:ext cx="6256439" cy="5512667"/>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2642648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27</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3112966" y="229468"/>
            <a:ext cx="7392022"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dirty="0">
                <a:latin typeface="Arial" panose="020B0604020202020204" pitchFamily="34" charset="0"/>
                <a:cs typeface="Arial" panose="020B0604020202020204" pitchFamily="34" charset="0"/>
              </a:rPr>
              <a:t>КАК АКТУАЛИЗИРОВАТЬ ЗНАНИЯ?</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6" name="Прямоугольник 5"/>
          <p:cNvSpPr/>
          <p:nvPr/>
        </p:nvSpPr>
        <p:spPr>
          <a:xfrm>
            <a:off x="1299097" y="754496"/>
            <a:ext cx="9327471" cy="492443"/>
          </a:xfrm>
          <a:prstGeom prst="rect">
            <a:avLst/>
          </a:prstGeom>
        </p:spPr>
        <p:txBody>
          <a:bodyPr wrap="square">
            <a:spAutoFit/>
          </a:bodyPr>
          <a:lstStyle/>
          <a:p>
            <a:pPr algn="ctr"/>
            <a:r>
              <a:rPr lang="en-US" sz="2600" b="1" dirty="0">
                <a:hlinkClick r:id="rId2"/>
              </a:rPr>
              <a:t>https://educenter.ru/press-center/finliternews/</a:t>
            </a:r>
            <a:r>
              <a:rPr lang="ru-RU" sz="2600" b="1" dirty="0"/>
              <a:t>   </a:t>
            </a:r>
          </a:p>
        </p:txBody>
      </p:sp>
      <p:pic>
        <p:nvPicPr>
          <p:cNvPr id="4" name="Рисунок 3"/>
          <p:cNvPicPr>
            <a:picLocks noChangeAspect="1"/>
          </p:cNvPicPr>
          <p:nvPr/>
        </p:nvPicPr>
        <p:blipFill>
          <a:blip r:embed="rId3"/>
          <a:stretch>
            <a:fillRect/>
          </a:stretch>
        </p:blipFill>
        <p:spPr>
          <a:xfrm>
            <a:off x="2444048" y="1324553"/>
            <a:ext cx="7037568" cy="4673850"/>
          </a:xfrm>
          <a:prstGeom prst="rect">
            <a:avLst/>
          </a:prstGeom>
          <a:ln>
            <a:solidFill>
              <a:schemeClr val="accent6">
                <a:lumMod val="50000"/>
              </a:schemeClr>
            </a:solidFill>
          </a:ln>
        </p:spPr>
      </p:pic>
    </p:spTree>
    <p:extLst>
      <p:ext uri="{BB962C8B-B14F-4D97-AF65-F5344CB8AC3E}">
        <p14:creationId xmlns:p14="http://schemas.microsoft.com/office/powerpoint/2010/main" val="59326304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9B891705425B744E99E2898F048CAD5C" ma:contentTypeVersion="13" ma:contentTypeDescription="Создание документа." ma:contentTypeScope="" ma:versionID="b0a38f50a03a33936c2e395e65d9f87f">
  <xsd:schema xmlns:xsd="http://www.w3.org/2001/XMLSchema" xmlns:xs="http://www.w3.org/2001/XMLSchema" xmlns:p="http://schemas.microsoft.com/office/2006/metadata/properties" xmlns:ns3="6670c954-0c68-471d-a2bf-75bd606184ae" targetNamespace="http://schemas.microsoft.com/office/2006/metadata/properties" ma:root="true" ma:fieldsID="65ef49082f7266b3153fd07e2d9c8fa3" ns3:_="">
    <xsd:import namespace="6670c954-0c68-471d-a2bf-75bd606184a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GenerationTime" minOccurs="0"/>
                <xsd:element ref="ns3:MediaServiceEventHashCode" minOccurs="0"/>
                <xsd:element ref="ns3:MediaServiceAutoTags"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70c954-0c68-471d-a2bf-75bd606184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6670c954-0c68-471d-a2bf-75bd606184a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183F6E-20F1-46F8-AB8C-44A787B96F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70c954-0c68-471d-a2bf-75bd606184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C9B9A1-A1A4-4DC0-B173-E50F7B56B0D1}">
  <ds:schemaRefs>
    <ds:schemaRef ds:uri="http://schemas.openxmlformats.org/package/2006/metadata/core-properties"/>
    <ds:schemaRef ds:uri="http://schemas.microsoft.com/office/2006/metadata/properties"/>
    <ds:schemaRef ds:uri="http://www.w3.org/XML/1998/namespace"/>
    <ds:schemaRef ds:uri="6670c954-0c68-471d-a2bf-75bd606184ae"/>
    <ds:schemaRef ds:uri="http://schemas.microsoft.com/office/2006/documentManagement/types"/>
    <ds:schemaRef ds:uri="http://purl.org/dc/elements/1.1/"/>
    <ds:schemaRef ds:uri="http://purl.org/dc/dcmitype/"/>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16C6D12A-ED27-44B9-BCA3-264D244752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19040</TotalTime>
  <Words>3608</Words>
  <Application>Microsoft Office PowerPoint</Application>
  <PresentationFormat>Широкоэкранный</PresentationFormat>
  <Paragraphs>352</Paragraphs>
  <Slides>27</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27</vt:i4>
      </vt:variant>
    </vt:vector>
  </HeadingPairs>
  <TitlesOfParts>
    <vt:vector size="38" baseType="lpstr">
      <vt:lpstr>__gilroy_medium_93779c</vt:lpstr>
      <vt:lpstr>Arial</vt:lpstr>
      <vt:lpstr>Calibri</vt:lpstr>
      <vt:lpstr>Calibri Light</vt:lpstr>
      <vt:lpstr>DIN Pro Regular</vt:lpstr>
      <vt:lpstr>DINPro-Medium</vt:lpstr>
      <vt:lpstr>Tahoma</vt:lpstr>
      <vt:lpstr>Wingdings</vt:lpstr>
      <vt:lpstr>YS Geo</vt:lpstr>
      <vt:lpstr>YS Text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MixMix</dc:creator>
  <cp:lastModifiedBy>Евгений Григорьев</cp:lastModifiedBy>
  <cp:revision>552</cp:revision>
  <dcterms:created xsi:type="dcterms:W3CDTF">2018-05-06T11:33:25Z</dcterms:created>
  <dcterms:modified xsi:type="dcterms:W3CDTF">2026-06-10T10:14:37Z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0x0101009B891705425B744E99E2898F048CAD5C</vt:lpwstr>
  </property>
</Properties>
</file>