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sldIdLst>
    <p:sldId id="257" r:id="rId5"/>
    <p:sldId id="260" r:id="rId6"/>
    <p:sldId id="346" r:id="rId7"/>
    <p:sldId id="412" r:id="rId8"/>
    <p:sldId id="418" r:id="rId9"/>
    <p:sldId id="417" r:id="rId10"/>
    <p:sldId id="405" r:id="rId11"/>
    <p:sldId id="424" r:id="rId12"/>
    <p:sldId id="422" r:id="rId13"/>
    <p:sldId id="436" r:id="rId14"/>
    <p:sldId id="435" r:id="rId15"/>
    <p:sldId id="426" r:id="rId16"/>
    <p:sldId id="427" r:id="rId17"/>
    <p:sldId id="432" r:id="rId18"/>
    <p:sldId id="429" r:id="rId19"/>
    <p:sldId id="431" r:id="rId20"/>
    <p:sldId id="430" r:id="rId21"/>
    <p:sldId id="368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73"/>
  </p:normalViewPr>
  <p:slideViewPr>
    <p:cSldViewPr snapToGrid="0">
      <p:cViewPr varScale="1">
        <p:scale>
          <a:sx n="88" d="100"/>
          <a:sy n="88" d="100"/>
        </p:scale>
        <p:origin x="35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1FFDB-9082-9F47-E942-EAE44C4E3B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AA1F24-08C3-276B-C58D-449B074A45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5100D8-A13A-F4B5-08E5-CE3382835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61DCE7-22DE-3DA7-C20A-9465009C4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512227A-29DD-C618-846E-B1D6DC241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298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FB4BEB-88B8-3401-C5ED-49E1F7253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24F80E-6C89-A8F1-AAFD-DDB62F57F7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7D212-7007-30F8-3F18-7E5FCF96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5D2B27-8A05-4C5F-5271-DF0FD909E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92F53D-893D-D924-32B6-37F9DABC5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917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66E542-29E2-9C8F-E4FD-1DF74151F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E124B5-CE8B-D8CF-BA7B-572F596E0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BE4262-F0D5-366D-7AE9-1A46FE9947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A93DE-D91A-640D-D466-26692C313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99EB7D-469C-82B4-0F4C-AC16057E6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7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409435-AB8E-415C-59C1-2CBA49F0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F17F1D-CF8E-D19C-ED38-25BCF18FE6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5D7BE5-633C-D194-9EB5-60BE06C035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7A4574-7B91-C995-351F-442505E8A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4B668D-B321-7938-A165-1A0DE497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6BF1F-CCBF-CF20-1ED7-3F5A06D2A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262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7EFC7-F98D-77D5-48D4-5DEFCE581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3C11F7-372B-03B9-363B-8620DD139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A7CCE12-3251-1585-DE69-77E26CC454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41CA411-0224-9123-15C8-8ED6F8198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48568B4-82E3-ECBF-42A6-94CC998A73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639147-AC45-B793-F3A1-9BFB716485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B377FD-CD6D-10F2-B755-CC0DC546E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7D1B1FD-A1D8-54B1-A39C-329F7202F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2104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1DF5C-E705-6C1E-1B04-039CDBD53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0081BCA-7841-C913-7146-5FEBBB9E1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A0917D9-CD37-A961-9335-DED09248A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765895-CA7A-BDD6-FF96-D59A206C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5876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21CFB37-5D54-ABF4-49B6-2698662BF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FED4565-3FB5-7FDA-848C-B29D42499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6E66C6A-58B1-4CFB-E7D1-CF136620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2167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5257B-77CA-FEBA-E003-CCE520745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D5EF64-DDBE-B974-2348-292AAEBDD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74D9E-B279-48E8-DA70-83C44EEA7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9F2D079-9976-7B62-522C-953DD9671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36EC4C-DFBC-B445-B778-6339E8C15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206B11-92D6-E425-E7F7-1D9CECC64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92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358685-579A-C6FE-16B6-54DBC789E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5ABB4EF-DD77-F9B6-C2FC-850527B01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EA4003A-7E22-E6CD-0B03-9E78D3387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04F3F-0375-AE31-9F5B-7F4519B56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ADF625-1C6B-3B58-C3E7-36962D08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10A048-478D-C6B5-BF41-8FB0F5C2F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486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8FD5F-4719-5F70-3D7F-CC5D754E2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C5B932C-E6F6-7EA4-BFA0-B107E58F5A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E44DB8-E7A1-6873-A958-85CB4B809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F614F85-9BB2-9D5E-A0F9-D62B92D0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584F524-EB59-157C-83CB-B3A5E2E9A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26289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F7E0E42-7219-3C93-9AEE-22875DCBE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994CA2-60CD-4386-56D4-DDCC0C9BFB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6A6501-F568-F75C-363A-1908D8070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F8A74C-C37D-9519-7A22-2F1F18827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1E2AF2-0190-EAC9-E41D-F67F57EA6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9275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62A65-D666-0F35-C757-C9C6B782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D5967C-6884-E5D9-1DF4-CD8D5C8BC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481718-59E1-3B11-647D-974048AD4B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06AAAD-AAF3-524E-9B8B-A456ECAEE256}" type="datetimeFigureOut">
              <a:rPr lang="ru-RU" smtClean="0"/>
              <a:t>12.03.2025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804C59-19F0-C051-9790-507489AD3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A5C0100-7D10-A856-0B75-9E4F66CD43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251B7F-581B-214F-B075-0F3FF13B3AB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202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ducenter.ru/" TargetMode="External"/><Relationship Id="rId5" Type="http://schemas.openxmlformats.org/officeDocument/2006/relationships/hyperlink" Target="mailto:evgenyg@educenter.ru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hyperlink" Target="https://educenter.ru/course-series/finliteracy.html?&amp;page=2011" TargetMode="Externa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hyperlink" Target="https://www.kp.ru/daily/27018/4081024/" TargetMode="Externa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banki.ru/news/daytheme/?id=11011352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bc.ru/quote/news/article/62e430059a7947685b9ce85f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finuslugi.ru/navigator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chool.moex.com/courses/level/beginner" TargetMode="External"/><Relationship Id="rId5" Type="http://schemas.openxmlformats.org/officeDocument/2006/relationships/hyperlink" Target="https://t-j.ru/pro/invest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banki.ru/news/video/?id=10954030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t.me/t_uchebnik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journal.tinkoff.ru/" TargetMode="External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&#1084;&#1086;&#1080;&#1092;&#1080;&#1085;&#1072;&#1085;&#1089;&#1099;.&#1088;&#1092;/" TargetMode="External"/><Relationship Id="rId5" Type="http://schemas.openxmlformats.org/officeDocument/2006/relationships/hyperlink" Target="https://fincult.info/" TargetMode="External"/><Relationship Id="rId10" Type="http://schemas.openxmlformats.org/officeDocument/2006/relationships/hyperlink" Target="https://www.banki.ru/news/" TargetMode="External"/><Relationship Id="rId4" Type="http://schemas.openxmlformats.org/officeDocument/2006/relationships/image" Target="../media/image5.png"/><Relationship Id="rId9" Type="http://schemas.openxmlformats.org/officeDocument/2006/relationships/hyperlink" Target="https://www.sravni.ru/ma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BA218F8-D4D7-AEF4-5336-5D9D9DCCBA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598" y="4522573"/>
            <a:ext cx="11269213" cy="846381"/>
          </a:xfrm>
        </p:spPr>
        <p:txBody>
          <a:bodyPr>
            <a:normAutofit/>
          </a:bodyPr>
          <a:lstStyle/>
          <a:p>
            <a:pPr algn="l"/>
            <a:r>
              <a:rPr lang="ru-RU" sz="4000" b="1" dirty="0" smtClean="0">
                <a:solidFill>
                  <a:srgbClr val="192D8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 и доходность</a:t>
            </a:r>
            <a:endParaRPr lang="ru-RU" sz="4000" b="1" dirty="0">
              <a:solidFill>
                <a:srgbClr val="192D8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37FC61AD-7436-012B-BA6C-AE498580E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3490" y="5510584"/>
            <a:ext cx="10519954" cy="735937"/>
          </a:xfrm>
        </p:spPr>
        <p:txBody>
          <a:bodyPr>
            <a:normAutofit/>
          </a:bodyPr>
          <a:lstStyle/>
          <a:p>
            <a:pPr algn="l"/>
            <a:r>
              <a:rPr lang="ru-RU" b="1" i="1" dirty="0" smtClean="0">
                <a:solidFill>
                  <a:srgbClr val="192D8C"/>
                </a:solidFill>
              </a:rPr>
              <a:t>12 марта 2025 г.</a:t>
            </a:r>
            <a:endParaRPr lang="ru-RU" b="1" i="1" dirty="0">
              <a:solidFill>
                <a:srgbClr val="192D8C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DDFAC-D6BD-B121-BBC8-90D50D5811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7" y="503790"/>
            <a:ext cx="8612854" cy="465959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67359" y="2479645"/>
            <a:ext cx="62179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192D8C"/>
                </a:solidFill>
              </a:rPr>
              <a:t>Академия финансовой культуры для неработающих пенсионеров ОАО «РЖД»</a:t>
            </a:r>
          </a:p>
        </p:txBody>
      </p:sp>
    </p:spTree>
    <p:extLst>
      <p:ext uri="{BB962C8B-B14F-4D97-AF65-F5344CB8AC3E}">
        <p14:creationId xmlns:p14="http://schemas.microsoft.com/office/powerpoint/2010/main" val="4244700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 авторе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7955" y="4221204"/>
            <a:ext cx="2574045" cy="251482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A074545-86AB-43ED-8435-8A8214B82FDD}"/>
              </a:ext>
            </a:extLst>
          </p:cNvPr>
          <p:cNvSpPr txBox="1"/>
          <p:nvPr/>
        </p:nvSpPr>
        <p:spPr>
          <a:xfrm>
            <a:off x="486033" y="2041109"/>
            <a:ext cx="8669542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/>
              <a:t>Евгений Александрович </a:t>
            </a:r>
            <a:r>
              <a:rPr lang="ru-RU" b="1" dirty="0" smtClean="0"/>
              <a:t>Григорьев</a:t>
            </a:r>
          </a:p>
          <a:p>
            <a:pPr>
              <a:lnSpc>
                <a:spcPct val="150000"/>
              </a:lnSpc>
            </a:pPr>
            <a:endParaRPr lang="ru-RU" b="1" dirty="0"/>
          </a:p>
          <a:p>
            <a:r>
              <a:rPr lang="ru-RU" b="1" dirty="0"/>
              <a:t>Ведущий преподаватель по финансовой грамотности АНО «ИДПО МФЦ», эксперт </a:t>
            </a:r>
            <a:r>
              <a:rPr lang="ru-RU" b="1" dirty="0" smtClean="0"/>
              <a:t>АРФГ,</a:t>
            </a:r>
          </a:p>
          <a:p>
            <a:r>
              <a:rPr lang="ru-RU" b="1" dirty="0"/>
              <a:t>л</a:t>
            </a:r>
            <a:r>
              <a:rPr lang="ru-RU" b="1" dirty="0" smtClean="0"/>
              <a:t>ектор РОЗ</a:t>
            </a:r>
          </a:p>
          <a:p>
            <a:endParaRPr lang="en-US" b="1" dirty="0"/>
          </a:p>
          <a:p>
            <a:r>
              <a:rPr lang="ru-RU" b="1" dirty="0" smtClean="0"/>
              <a:t>Тел.: +7 </a:t>
            </a:r>
            <a:r>
              <a:rPr lang="ru-RU" b="1" dirty="0"/>
              <a:t>985 922 </a:t>
            </a:r>
            <a:r>
              <a:rPr lang="ru-RU" b="1" dirty="0" smtClean="0"/>
              <a:t>2867</a:t>
            </a:r>
          </a:p>
          <a:p>
            <a:r>
              <a:rPr lang="ru-RU" b="1" dirty="0" smtClean="0"/>
              <a:t>Эл. почта: </a:t>
            </a:r>
            <a:r>
              <a:rPr lang="en-US" b="1" dirty="0" smtClean="0">
                <a:hlinkClick r:id="rId5"/>
              </a:rPr>
              <a:t>evgenyg@educenter.ru</a:t>
            </a:r>
            <a:endParaRPr lang="en-US" b="1" dirty="0"/>
          </a:p>
          <a:p>
            <a:r>
              <a:rPr lang="ru-RU" b="1" dirty="0" smtClean="0"/>
              <a:t>Сайт: </a:t>
            </a:r>
            <a:r>
              <a:rPr lang="en-US" b="1" dirty="0" smtClean="0">
                <a:hlinkClick r:id="rId6"/>
              </a:rPr>
              <a:t>https</a:t>
            </a:r>
            <a:r>
              <a:rPr lang="en-US" b="1" dirty="0">
                <a:hlinkClick r:id="rId6"/>
              </a:rPr>
              <a:t>://</a:t>
            </a:r>
            <a:r>
              <a:rPr lang="en-US" b="1" dirty="0" smtClean="0">
                <a:hlinkClick r:id="rId6"/>
              </a:rPr>
              <a:t>www.educenter.ru/</a:t>
            </a:r>
            <a:endParaRPr lang="en-US" b="1" dirty="0"/>
          </a:p>
          <a:p>
            <a:pPr marL="457200" indent="-457200">
              <a:lnSpc>
                <a:spcPct val="150000"/>
              </a:lnSpc>
              <a:buAutoNum type="arabicPeriod"/>
            </a:pPr>
            <a:endParaRPr lang="ru-RU" b="1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98897" y="1946940"/>
            <a:ext cx="2449225" cy="2104264"/>
          </a:xfrm>
          <a:prstGeom prst="rect">
            <a:avLst/>
          </a:prstGeom>
          <a:ln>
            <a:solidFill>
              <a:srgbClr val="192D8C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20499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F1BDD9A-857A-6B66-59F8-C8C60156B6E9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B916D964-7C24-883D-7346-E6B8B188C2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4" name="Рисунок 3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77C6A0E8-8AEE-EFF0-21F2-9B6482183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306665"/>
            <a:ext cx="7644713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218D0B2-A1A7-6E1C-52C1-2C9B07774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3167" y="4377814"/>
            <a:ext cx="2438833" cy="2382720"/>
          </a:xfrm>
          <a:prstGeom prst="rect">
            <a:avLst/>
          </a:prstGeom>
        </p:spPr>
      </p:pic>
      <p:sp>
        <p:nvSpPr>
          <p:cNvPr id="8" name="TextBox 19">
            <a:extLst>
              <a:ext uri="{FF2B5EF4-FFF2-40B4-BE49-F238E27FC236}">
                <a16:creationId xmlns:a16="http://schemas.microsoft.com/office/drawing/2014/main" id="{639359B1-3311-488A-BD62-13F7B94E23EE}"/>
              </a:ext>
            </a:extLst>
          </p:cNvPr>
          <p:cNvSpPr txBox="1"/>
          <p:nvPr/>
        </p:nvSpPr>
        <p:spPr>
          <a:xfrm>
            <a:off x="1329238" y="1507068"/>
            <a:ext cx="10470291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AutoNum type="arabicPeriod"/>
            </a:pPr>
            <a:r>
              <a:rPr lang="ru-RU" b="1" dirty="0" smtClean="0"/>
              <a:t>Базовые </a:t>
            </a:r>
            <a:r>
              <a:rPr lang="ru-RU" b="1" dirty="0"/>
              <a:t>принципы </a:t>
            </a:r>
            <a:r>
              <a:rPr lang="ru-RU" b="1" dirty="0" smtClean="0"/>
              <a:t>инвестирования</a:t>
            </a:r>
          </a:p>
          <a:p>
            <a:pPr marL="457200" indent="-457200">
              <a:buAutoNum type="arabicPeriod"/>
            </a:pPr>
            <a:endParaRPr lang="ru-RU" b="1" dirty="0" smtClean="0"/>
          </a:p>
          <a:p>
            <a:pPr marL="457200" indent="-457200">
              <a:buFontTx/>
              <a:buAutoNum type="arabicPeriod"/>
            </a:pPr>
            <a:r>
              <a:rPr lang="ru-RU" b="1" dirty="0"/>
              <a:t>Зависимость уровня риска от финансовой цели и </a:t>
            </a:r>
            <a:r>
              <a:rPr lang="ru-RU" b="1" dirty="0" smtClean="0"/>
              <a:t>возраста</a:t>
            </a:r>
          </a:p>
          <a:p>
            <a:pPr marL="457200" indent="-457200">
              <a:buFontTx/>
              <a:buAutoNum type="arabicPeriod"/>
            </a:pPr>
            <a:endParaRPr lang="ru-RU" b="1" dirty="0" smtClean="0"/>
          </a:p>
          <a:p>
            <a:pPr marL="457200" indent="-457200">
              <a:buFontTx/>
              <a:buAutoNum type="arabicPeriod"/>
            </a:pPr>
            <a:r>
              <a:rPr lang="ru-RU" b="1" dirty="0" smtClean="0"/>
              <a:t>Толерантность </a:t>
            </a:r>
            <a:r>
              <a:rPr lang="ru-RU" b="1" dirty="0"/>
              <a:t>к риску. Как определить свой уровень риска </a:t>
            </a:r>
            <a:r>
              <a:rPr lang="ru-RU" b="1" dirty="0" smtClean="0"/>
              <a:t>(сладко </a:t>
            </a:r>
            <a:r>
              <a:rPr lang="ru-RU" b="1" dirty="0"/>
              <a:t>есть или спокойного </a:t>
            </a:r>
            <a:r>
              <a:rPr lang="ru-RU" b="1" dirty="0" smtClean="0"/>
              <a:t>спать)?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0640" y="3963057"/>
            <a:ext cx="6316377" cy="208090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93845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69132" y="1176896"/>
            <a:ext cx="1085373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162136"/>
                </a:solidFill>
                <a:latin typeface="Roboto"/>
                <a:hlinkClick r:id="rId5"/>
              </a:rPr>
              <a:t>https://educenter.ru/course-series/finliteracy.html?&amp;page=2011</a:t>
            </a:r>
            <a:r>
              <a:rPr lang="ru-RU" sz="2000" b="1" dirty="0">
                <a:solidFill>
                  <a:srgbClr val="162136"/>
                </a:solidFill>
                <a:latin typeface="Roboto"/>
              </a:rPr>
              <a:t> 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3551" y="1709755"/>
            <a:ext cx="8303774" cy="4838149"/>
          </a:xfrm>
          <a:prstGeom prst="rect">
            <a:avLst/>
          </a:prstGeom>
          <a:ln>
            <a:solidFill>
              <a:srgbClr val="0070C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73072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03757" y="2975808"/>
            <a:ext cx="3691684" cy="181588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</a:rPr>
              <a:t>«Кто я — авантюрист или заначку имею?»: Центробанк разделил россиян на финансовые темпераменты </a:t>
            </a:r>
            <a:r>
              <a:rPr lang="en-US" sz="2000" b="1" dirty="0">
                <a:solidFill>
                  <a:srgbClr val="162136"/>
                </a:solidFill>
                <a:latin typeface="Roboto"/>
                <a:hlinkClick r:id="rId5"/>
              </a:rPr>
              <a:t>https://www.kp.ru/daily/27018/4081024/</a:t>
            </a:r>
            <a:endParaRPr lang="ru-RU" sz="2000" b="1" dirty="0">
              <a:solidFill>
                <a:srgbClr val="162136"/>
              </a:solidFill>
              <a:latin typeface="Roboto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8966" y="1180877"/>
            <a:ext cx="3199060" cy="553081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8025" y="1180876"/>
            <a:ext cx="4366959" cy="5530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85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090" y="1563356"/>
            <a:ext cx="7207592" cy="4933609"/>
          </a:xfrm>
          <a:prstGeom prst="rect">
            <a:avLst/>
          </a:prstGeom>
          <a:ln w="28575">
            <a:solidFill>
              <a:srgbClr val="00B050"/>
            </a:solidFill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3520187" y="1149981"/>
            <a:ext cx="5017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Финансовые продукты характеризуются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09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05685" y="1255819"/>
            <a:ext cx="11585196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Управление </a:t>
            </a:r>
            <a:r>
              <a:rPr lang="ru-RU" b="1" dirty="0" smtClean="0"/>
              <a:t>сбережениями вложение свободных денежных средств в финансовые продукты</a:t>
            </a:r>
          </a:p>
          <a:p>
            <a:pPr algn="ctr"/>
            <a:endParaRPr lang="ru-RU" b="1" dirty="0"/>
          </a:p>
          <a:p>
            <a:r>
              <a:rPr lang="ru-RU" b="1" dirty="0">
                <a:solidFill>
                  <a:srgbClr val="C00000"/>
                </a:solidFill>
              </a:rPr>
              <a:t>Сбережения</a:t>
            </a:r>
            <a:r>
              <a:rPr lang="ru-RU" b="1" dirty="0"/>
              <a:t> —  </a:t>
            </a:r>
            <a:r>
              <a:rPr lang="ru-RU" dirty="0"/>
              <a:t>вкладываются в финансовые </a:t>
            </a:r>
            <a:r>
              <a:rPr lang="ru-RU" dirty="0" smtClean="0"/>
              <a:t>продукты с </a:t>
            </a:r>
            <a:r>
              <a:rPr lang="ru-RU" dirty="0"/>
              <a:t>низким риском потери личных(семейных) финансов, но, к сожалению, и с низким показателем дохода (доходности) и с высоким уровнем ликвидности </a:t>
            </a:r>
            <a:endParaRPr lang="ru-RU" dirty="0" smtClean="0"/>
          </a:p>
          <a:p>
            <a:r>
              <a:rPr lang="ru-RU" b="1" dirty="0">
                <a:solidFill>
                  <a:srgbClr val="C00000"/>
                </a:solidFill>
              </a:rPr>
              <a:t>Инвестиции </a:t>
            </a:r>
            <a:r>
              <a:rPr lang="ru-RU" b="1" dirty="0"/>
              <a:t>— </a:t>
            </a:r>
            <a:r>
              <a:rPr lang="ru-RU" dirty="0"/>
              <a:t>вкладываются в финансовые инструменты со средним или высоким риском потери личных(семейных) финансов, поскольку эти инвестиции минимум трехлетние, и более высоким уровнем дохода (доходности) и с более низкой ликвидностью  </a:t>
            </a:r>
          </a:p>
          <a:p>
            <a:pPr algn="ctr"/>
            <a:endParaRPr lang="ru-RU" b="1" dirty="0"/>
          </a:p>
          <a:p>
            <a:pPr algn="ctr"/>
            <a:r>
              <a:rPr lang="ru-RU" b="1" dirty="0" smtClean="0"/>
              <a:t>Финансовые продукты характеризуются </a:t>
            </a:r>
            <a:r>
              <a:rPr lang="ru-RU" b="1" dirty="0"/>
              <a:t>двумя взаимосвязанными параметрами: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</a:rPr>
              <a:t>«Риском» </a:t>
            </a:r>
            <a:r>
              <a:rPr lang="ru-RU" b="1" dirty="0"/>
              <a:t>и </a:t>
            </a:r>
            <a:r>
              <a:rPr lang="ru-RU" b="1" dirty="0" smtClean="0">
                <a:solidFill>
                  <a:srgbClr val="C00000"/>
                </a:solidFill>
              </a:rPr>
              <a:t>«Доходностью»</a:t>
            </a:r>
            <a:endParaRPr lang="ru-RU" b="1" dirty="0">
              <a:solidFill>
                <a:srgbClr val="C00000"/>
              </a:solidFill>
            </a:endParaRPr>
          </a:p>
          <a:p>
            <a:pPr algn="just"/>
            <a:endParaRPr lang="ru-RU" sz="1500" dirty="0"/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Риск </a:t>
            </a:r>
            <a:r>
              <a:rPr lang="ru-RU" b="1" dirty="0"/>
              <a:t>— </a:t>
            </a:r>
            <a:r>
              <a:rPr lang="ru-RU" dirty="0"/>
              <a:t>это вероятность возникновения убытков или неполучения доходов по сравнению с прогнозируемым </a:t>
            </a:r>
            <a:r>
              <a:rPr lang="ru-RU" dirty="0" smtClean="0"/>
              <a:t>вариантом</a:t>
            </a:r>
            <a:endParaRPr lang="ru-RU" b="1" dirty="0"/>
          </a:p>
          <a:p>
            <a:pPr algn="just"/>
            <a:r>
              <a:rPr lang="ru-RU" b="1" dirty="0">
                <a:solidFill>
                  <a:srgbClr val="C00000"/>
                </a:solidFill>
              </a:rPr>
              <a:t>Доходность</a:t>
            </a:r>
            <a:r>
              <a:rPr lang="ru-RU" b="1" dirty="0"/>
              <a:t> — </a:t>
            </a:r>
            <a:r>
              <a:rPr lang="ru-RU" dirty="0"/>
              <a:t>это отношение прибыли, полученной инвестором за время владения </a:t>
            </a:r>
            <a:r>
              <a:rPr lang="ru-RU" dirty="0" smtClean="0"/>
              <a:t>фин. продуктом, </a:t>
            </a:r>
            <a:r>
              <a:rPr lang="ru-RU" dirty="0"/>
              <a:t>к затратам на его приобретение (выражается в процентах </a:t>
            </a:r>
            <a:r>
              <a:rPr lang="ru-RU" dirty="0" smtClean="0"/>
              <a:t>годовых)</a:t>
            </a:r>
            <a:endParaRPr lang="ru-RU" dirty="0"/>
          </a:p>
          <a:p>
            <a:pPr algn="just"/>
            <a:endParaRPr lang="ru-RU" sz="1400" dirty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Цель </a:t>
            </a:r>
            <a:r>
              <a:rPr lang="ru-RU" b="1" dirty="0">
                <a:solidFill>
                  <a:srgbClr val="FF0000"/>
                </a:solidFill>
              </a:rPr>
              <a:t>любого управления — найти и определить такой способ вложения </a:t>
            </a:r>
            <a:r>
              <a:rPr lang="ru-RU" b="1" dirty="0" smtClean="0">
                <a:solidFill>
                  <a:srgbClr val="FF0000"/>
                </a:solidFill>
              </a:rPr>
              <a:t>сбережений, </a:t>
            </a:r>
            <a:r>
              <a:rPr lang="ru-RU" b="1" dirty="0">
                <a:solidFill>
                  <a:srgbClr val="FF0000"/>
                </a:solidFill>
              </a:rPr>
              <a:t>при котором обеспечивался бы минимальный риск и требуемый уровень </a:t>
            </a:r>
            <a:r>
              <a:rPr lang="ru-RU" b="1" dirty="0" smtClean="0">
                <a:solidFill>
                  <a:srgbClr val="FF0000"/>
                </a:solidFill>
              </a:rPr>
              <a:t>доходности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37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4" name="Объект 1"/>
          <p:cNvSpPr txBox="1">
            <a:spLocks/>
          </p:cNvSpPr>
          <p:nvPr/>
        </p:nvSpPr>
        <p:spPr>
          <a:xfrm>
            <a:off x="844999" y="1501756"/>
            <a:ext cx="10502000" cy="42195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/>
              <a:t>ИНСТРУМЕНТЫ ПО СТЕПЕНИ РИСКА</a:t>
            </a:r>
          </a:p>
          <a:p>
            <a:r>
              <a:rPr lang="ru-RU" sz="1800" b="1" dirty="0">
                <a:solidFill>
                  <a:srgbClr val="FF0000"/>
                </a:solidFill>
              </a:rPr>
              <a:t>От самого надежного до инструмента с высоким степень </a:t>
            </a:r>
            <a:r>
              <a:rPr lang="ru-RU" sz="1800" b="1" dirty="0" smtClean="0">
                <a:solidFill>
                  <a:srgbClr val="FF0000"/>
                </a:solidFill>
              </a:rPr>
              <a:t>риска</a:t>
            </a:r>
            <a:endParaRPr lang="ru-RU" sz="1500" b="1" dirty="0" smtClean="0">
              <a:solidFill>
                <a:srgbClr val="FF0000"/>
              </a:solidFill>
            </a:endParaRPr>
          </a:p>
          <a:p>
            <a:pPr marL="342900" indent="-342900" algn="just">
              <a:buAutoNum type="arabicPeriod"/>
            </a:pPr>
            <a:r>
              <a:rPr lang="ru-RU" sz="1800" b="1" dirty="0"/>
              <a:t>КУБЫШКА — надежнее, если в </a:t>
            </a:r>
            <a:r>
              <a:rPr lang="ru-RU" sz="1800" b="1" dirty="0" smtClean="0"/>
              <a:t>банк. ячейке</a:t>
            </a:r>
            <a:endParaRPr lang="ru-RU" sz="1800" b="1" dirty="0"/>
          </a:p>
          <a:p>
            <a:pPr marL="342900" indent="-342900" algn="just">
              <a:buAutoNum type="arabicPeriod"/>
            </a:pPr>
            <a:r>
              <a:rPr lang="ru-RU" sz="1800" b="1" dirty="0"/>
              <a:t>ДЕПОЗИТ  в банке : чем надежнее  банк, тем меньше </a:t>
            </a:r>
            <a:r>
              <a:rPr lang="ru-RU" sz="1800" b="1" dirty="0" smtClean="0"/>
              <a:t>ставка.</a:t>
            </a:r>
          </a:p>
          <a:p>
            <a:pPr marL="342900" indent="-342900" algn="just">
              <a:buFont typeface="Arial" panose="020B0604020202020204" pitchFamily="34" charset="0"/>
              <a:buAutoNum type="arabicPeriod"/>
            </a:pPr>
            <a:r>
              <a:rPr lang="ru-RU" sz="1800" b="1" dirty="0"/>
              <a:t>ПОКУПКА/ПРОДАЖА </a:t>
            </a:r>
            <a:r>
              <a:rPr lang="ru-RU" sz="1800" b="1" dirty="0" smtClean="0"/>
              <a:t>ГОСУДАРСТВЕННЫХ </a:t>
            </a:r>
            <a:r>
              <a:rPr lang="ru-RU" sz="1800" b="1" dirty="0"/>
              <a:t>ОБЛИГАЦИЙ ПО БРОКЕРСКОМУ </a:t>
            </a:r>
            <a:r>
              <a:rPr lang="ru-RU" sz="1800" b="1" dirty="0" smtClean="0"/>
              <a:t>ДОГОВОРУ или </a:t>
            </a:r>
            <a:r>
              <a:rPr lang="ru-RU" sz="1800" b="1" dirty="0"/>
              <a:t>ПОКУПКА/ПРОДАЖА </a:t>
            </a:r>
            <a:r>
              <a:rPr lang="ru-RU" sz="1800" b="1" dirty="0" smtClean="0"/>
              <a:t>ПИФов, вкладывающих в гос. облигации</a:t>
            </a:r>
            <a:endParaRPr lang="ru-RU" sz="1800" b="1" dirty="0"/>
          </a:p>
          <a:p>
            <a:pPr marL="342900" indent="-342900" algn="just">
              <a:buAutoNum type="arabicPeriod"/>
            </a:pPr>
            <a:r>
              <a:rPr lang="ru-RU" sz="1800" b="1" dirty="0" smtClean="0"/>
              <a:t>ПОКУПКА/ПРОДАЖА </a:t>
            </a:r>
            <a:r>
              <a:rPr lang="ru-RU" sz="1800" b="1" dirty="0"/>
              <a:t>КОРПОРАТИВНЫХ ОБЛИГАЦИЙ ПО БРОКЕРСКОМУ ДОГОВОРУ</a:t>
            </a:r>
          </a:p>
          <a:p>
            <a:pPr marL="342900" indent="-342900" algn="just">
              <a:buAutoNum type="arabicPeriod"/>
            </a:pPr>
            <a:r>
              <a:rPr lang="ru-RU" sz="1800" b="1" dirty="0"/>
              <a:t>ПОКУПКА/ПРОДАЖА АКЦИЙ ПО БРОКЕРСКОМУ ДОГОВОРУ </a:t>
            </a:r>
            <a:r>
              <a:rPr lang="ru-RU" sz="1800" b="1" dirty="0" smtClean="0"/>
              <a:t>ИЛИ  </a:t>
            </a:r>
            <a:r>
              <a:rPr lang="ru-RU" sz="1800" b="1" dirty="0"/>
              <a:t>ПОКУПКА/ПРОДАЖА ПАЕВ </a:t>
            </a:r>
            <a:r>
              <a:rPr lang="ru-RU" sz="1800" b="1" dirty="0" smtClean="0"/>
              <a:t>ПИФов, вкладывающих в акции</a:t>
            </a:r>
          </a:p>
          <a:p>
            <a:pPr marL="342900" indent="-342900" algn="just">
              <a:buAutoNum type="arabicPeriod"/>
            </a:pPr>
            <a:endParaRPr lang="ru-RU" sz="1800" b="1" dirty="0"/>
          </a:p>
          <a:p>
            <a:pPr marL="342900" indent="-342900" algn="just">
              <a:buAutoNum type="arabicPeriod"/>
            </a:pPr>
            <a:r>
              <a:rPr lang="ru-RU" sz="1800" b="1" dirty="0">
                <a:solidFill>
                  <a:srgbClr val="FF0000"/>
                </a:solidFill>
              </a:rPr>
              <a:t>СПЕКУЛЯЦИИ НА ВАЛЮТНОМ РЫНКЕ И РЫНКЕ ПРОИЗВОДНЫХ ФИНАНСОВЫХ ИНСТРУМЕНТАХ С ИСПОЛЬЗОВАНИЕМ ЗАЕМНЫХ СРЕДСТВ</a:t>
            </a:r>
          </a:p>
        </p:txBody>
      </p:sp>
    </p:spTree>
    <p:extLst>
      <p:ext uri="{BB962C8B-B14F-4D97-AF65-F5344CB8AC3E}">
        <p14:creationId xmlns:p14="http://schemas.microsoft.com/office/powerpoint/2010/main" val="378317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05685" y="1105299"/>
            <a:ext cx="11508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То, куда вкладываются сбережения, определяет меру риска, которую допускает инвестор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599" y="1866547"/>
            <a:ext cx="7977583" cy="477520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3" name="TextBox 12"/>
          <p:cNvSpPr txBox="1"/>
          <p:nvPr/>
        </p:nvSpPr>
        <p:spPr>
          <a:xfrm>
            <a:off x="3853202" y="1763627"/>
            <a:ext cx="5263366" cy="307777"/>
          </a:xfrm>
          <a:prstGeom prst="rect">
            <a:avLst/>
          </a:prstGeom>
          <a:ln w="28575">
            <a:solidFill>
              <a:srgbClr val="00B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Риск/доходность различных фин. инструментов 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val="211678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0036" y="1440954"/>
            <a:ext cx="8837120" cy="469289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9665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77505" y="1220604"/>
            <a:ext cx="11508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То, куда вкладываются сбережения, определяет меру риска, которую допускает инвестор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6035" y="2006954"/>
            <a:ext cx="8650979" cy="344393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20247" y="4960365"/>
            <a:ext cx="1207365" cy="3231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 smtClean="0"/>
              <a:t>Депозиты</a:t>
            </a:r>
            <a:endParaRPr lang="ru-RU" sz="15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833287" y="4952523"/>
            <a:ext cx="1353796" cy="3231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 smtClean="0"/>
              <a:t>Облигации</a:t>
            </a:r>
            <a:endParaRPr lang="ru-RU" sz="15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2809782" y="4428691"/>
            <a:ext cx="754602" cy="3231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 smtClean="0"/>
              <a:t>100</a:t>
            </a:r>
            <a:r>
              <a:rPr lang="ru-RU" sz="1500" b="1" dirty="0"/>
              <a:t>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94811" y="4468525"/>
            <a:ext cx="754602" cy="3231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 smtClean="0"/>
              <a:t>100</a:t>
            </a:r>
            <a:r>
              <a:rPr lang="ru-RU" sz="1500" b="1" dirty="0"/>
              <a:t>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51525" y="4468524"/>
            <a:ext cx="659993" cy="32316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500" b="1" dirty="0"/>
              <a:t>5</a:t>
            </a:r>
            <a:r>
              <a:rPr lang="ru-RU" sz="1500" b="1" dirty="0" smtClean="0"/>
              <a:t>0</a:t>
            </a:r>
            <a:r>
              <a:rPr lang="ru-RU" sz="1500" b="1" dirty="0"/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40439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599" y="2036450"/>
            <a:ext cx="8124825" cy="3657600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628890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Базовые принципы инвестирования. Основные определения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116" y="1608716"/>
            <a:ext cx="10661765" cy="2784145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11" name="Прямоугольник 10"/>
          <p:cNvSpPr/>
          <p:nvPr/>
        </p:nvSpPr>
        <p:spPr>
          <a:xfrm>
            <a:off x="658010" y="4996678"/>
            <a:ext cx="10875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То, куда вкладываются сбережения, определяет меру риска, которую допускает инвестор, а с другой стороны это напрямую связанно с целями финансового плана и горизонт достижения цели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62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74961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определить толерантность к риску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486033" y="1709755"/>
            <a:ext cx="11173142" cy="3919861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350"/>
            <a:r>
              <a:rPr lang="ru-RU" sz="2000" b="1" dirty="0" smtClean="0">
                <a:solidFill>
                  <a:srgbClr val="FF0000"/>
                </a:solidFill>
              </a:rPr>
              <a:t>Рекомендации как найти </a:t>
            </a:r>
            <a:r>
              <a:rPr lang="ru-RU" sz="2000" b="1" dirty="0">
                <a:solidFill>
                  <a:srgbClr val="FF0000"/>
                </a:solidFill>
              </a:rPr>
              <a:t>правильный баланс между </a:t>
            </a:r>
            <a:r>
              <a:rPr lang="ru-RU" sz="2000" b="1" dirty="0" smtClean="0">
                <a:solidFill>
                  <a:srgbClr val="FF0000"/>
                </a:solidFill>
              </a:rPr>
              <a:t>способом достижения фин. цели и </a:t>
            </a:r>
            <a:r>
              <a:rPr lang="ru-RU" sz="2000" b="1" dirty="0">
                <a:solidFill>
                  <a:srgbClr val="FF0000"/>
                </a:solidFill>
              </a:rPr>
              <a:t>толерантностью к </a:t>
            </a:r>
            <a:r>
              <a:rPr lang="ru-RU" sz="2000" b="1" dirty="0" smtClean="0">
                <a:solidFill>
                  <a:srgbClr val="FF0000"/>
                </a:solidFill>
              </a:rPr>
              <a:t>риску, </a:t>
            </a:r>
            <a:r>
              <a:rPr lang="ru-RU" sz="2000" b="1" dirty="0">
                <a:solidFill>
                  <a:srgbClr val="FF0000"/>
                </a:solidFill>
              </a:rPr>
              <a:t>то у вас получится достичь ваших целей, не подвергая </a:t>
            </a:r>
            <a:r>
              <a:rPr lang="ru-RU" sz="2000" b="1" dirty="0" smtClean="0">
                <a:solidFill>
                  <a:srgbClr val="FF0000"/>
                </a:solidFill>
              </a:rPr>
              <a:t>свои сбережения ненужным угрозам</a:t>
            </a:r>
            <a:endParaRPr lang="ru-RU" sz="1600" b="1" dirty="0"/>
          </a:p>
          <a:p>
            <a:pPr marL="590550" indent="-457200" algn="just">
              <a:buAutoNum type="arabicPeriod"/>
            </a:pPr>
            <a:r>
              <a:rPr lang="ru-RU" sz="2000" b="1" dirty="0">
                <a:solidFill>
                  <a:schemeClr val="tx1"/>
                </a:solidFill>
              </a:rPr>
              <a:t>Какие системные риски есть на фондовом рынке.</a:t>
            </a:r>
          </a:p>
          <a:p>
            <a:pPr marL="590550" indent="-457200" algn="just">
              <a:buFont typeface="Arial" panose="020B0604020202020204" pitchFamily="34" charset="0"/>
              <a:buAutoNum type="arabicPeriod"/>
            </a:pPr>
            <a:r>
              <a:rPr lang="ru-RU" sz="2000" b="1" dirty="0">
                <a:solidFill>
                  <a:schemeClr val="tx1"/>
                </a:solidFill>
              </a:rPr>
              <a:t>Каковы Ваши цели?</a:t>
            </a:r>
          </a:p>
          <a:p>
            <a:pPr marL="590550" indent="-457200" algn="just">
              <a:buAutoNum type="arabicPeriod"/>
            </a:pPr>
            <a:r>
              <a:rPr lang="ru-RU" sz="2000" b="1" dirty="0">
                <a:solidFill>
                  <a:schemeClr val="tx1"/>
                </a:solidFill>
              </a:rPr>
              <a:t>Какие риски присуще Вам, с учетом Вашего жизненного опыта (Вы знаете азартны/не азартны), возраста и горизонта достижения цели</a:t>
            </a:r>
            <a:r>
              <a:rPr lang="ru-RU" sz="2000" b="1" dirty="0" smtClean="0">
                <a:solidFill>
                  <a:schemeClr val="tx1"/>
                </a:solidFill>
              </a:rPr>
              <a:t>?</a:t>
            </a:r>
          </a:p>
          <a:p>
            <a:pPr marL="590550" indent="-457200" algn="just">
              <a:buAutoNum type="arabicPeriod"/>
            </a:pPr>
            <a:r>
              <a:rPr lang="ru-RU" sz="2000" b="1" dirty="0" smtClean="0">
                <a:solidFill>
                  <a:schemeClr val="tx1"/>
                </a:solidFill>
              </a:rPr>
              <a:t>Определите свой риск-профиль, с учетом законодательства о рисках инвестора</a:t>
            </a:r>
            <a:endParaRPr lang="ru-RU" sz="2000" b="1" dirty="0">
              <a:solidFill>
                <a:schemeClr val="tx1"/>
              </a:solidFill>
            </a:endParaRPr>
          </a:p>
          <a:p>
            <a:pPr marL="590550" indent="-457200" algn="just">
              <a:buAutoNum type="arabicPeriod"/>
            </a:pPr>
            <a:r>
              <a:rPr lang="ru-RU" sz="2000" b="1" dirty="0">
                <a:solidFill>
                  <a:schemeClr val="tx1"/>
                </a:solidFill>
              </a:rPr>
              <a:t>Какие риски есть у фин. продукта, который Вы собираетесь использовать</a:t>
            </a:r>
            <a:r>
              <a:rPr lang="ru-RU" sz="2000" b="1" dirty="0" smtClean="0">
                <a:solidFill>
                  <a:schemeClr val="tx1"/>
                </a:solidFill>
              </a:rPr>
              <a:t>?</a:t>
            </a:r>
          </a:p>
          <a:p>
            <a:pPr marL="590550" indent="-457200" algn="l">
              <a:buAutoNum type="arabicPeriod"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51247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788" y="26372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Инвестирование с учетом рисков: цели, сроки, возраст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3" name="Объект 1"/>
          <p:cNvSpPr txBox="1">
            <a:spLocks/>
          </p:cNvSpPr>
          <p:nvPr/>
        </p:nvSpPr>
        <p:spPr>
          <a:xfrm>
            <a:off x="819792" y="1142855"/>
            <a:ext cx="10271123" cy="5238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350"/>
            <a:r>
              <a:rPr lang="ru-RU" sz="1600" b="1" dirty="0" smtClean="0"/>
              <a:t>Рекомендации по работе на бирже</a:t>
            </a:r>
            <a:endParaRPr lang="ru-RU" sz="1600" dirty="0" smtClean="0"/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ru-RU" sz="1500" b="1" dirty="0" smtClean="0"/>
              <a:t> Вначале оптимизировали текущие доходы/расходы в рамках финансового плана с учетом возраста</a:t>
            </a:r>
          </a:p>
          <a:p>
            <a:pPr algn="just">
              <a:buFont typeface="Arial" panose="020B0604020202020204" pitchFamily="34" charset="0"/>
              <a:buAutoNum type="arabicPeriod"/>
            </a:pPr>
            <a:r>
              <a:rPr lang="ru-RU" sz="1500" b="1" dirty="0"/>
              <a:t> </a:t>
            </a:r>
            <a:r>
              <a:rPr lang="ru-RU" sz="1500" b="1" dirty="0" smtClean="0"/>
              <a:t>Составьте свой финансовый план с учетом возраста и горизонта достижения целе</a:t>
            </a:r>
            <a:r>
              <a:rPr lang="ru-RU" sz="1500" b="1" dirty="0"/>
              <a:t>й</a:t>
            </a:r>
            <a:r>
              <a:rPr lang="ru-RU" sz="1500" b="1" dirty="0" smtClean="0"/>
              <a:t> </a:t>
            </a:r>
          </a:p>
          <a:p>
            <a:pPr algn="just"/>
            <a:r>
              <a:rPr lang="ru-RU" sz="1500" b="1" dirty="0" smtClean="0"/>
              <a:t>Например, цель финансовая - создание или управление «Резервным капиталом». Определите срок достижения цели, определите какие фин. продукты будете использовать </a:t>
            </a:r>
            <a:r>
              <a:rPr lang="ru-RU" sz="1500" b="1" i="1" dirty="0" smtClean="0">
                <a:solidFill>
                  <a:srgbClr val="00B050"/>
                </a:solidFill>
              </a:rPr>
              <a:t>(держать  в ликвидном виде — наличные, накопительные счета)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9897" y="3050723"/>
            <a:ext cx="5026221" cy="3542101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sp>
        <p:nvSpPr>
          <p:cNvPr id="6" name="Прямоугольник 5"/>
          <p:cNvSpPr/>
          <p:nvPr/>
        </p:nvSpPr>
        <p:spPr>
          <a:xfrm>
            <a:off x="1140442" y="3888786"/>
            <a:ext cx="4429109" cy="1261884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Есть ли риски при использовании накопительного счета? </a:t>
            </a:r>
            <a:r>
              <a:rPr lang="ru-RU" sz="2000" b="1" dirty="0">
                <a:solidFill>
                  <a:srgbClr val="162136"/>
                </a:solidFill>
                <a:latin typeface="Roboto"/>
                <a:hlinkClick r:id="rId6"/>
              </a:rPr>
              <a:t>https://www.banki.ru/news/daytheme/?id=11011352</a:t>
            </a:r>
            <a:endParaRPr lang="ru-RU" sz="2000" b="1" dirty="0">
              <a:solidFill>
                <a:srgbClr val="162136"/>
              </a:solidFill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426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4910" y="26372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Инвестирование с учетом </a:t>
            </a:r>
            <a:r>
              <a:rPr lang="ru-RU" sz="2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рисков: цели, сроки, возраст</a:t>
            </a:r>
            <a:endParaRPr lang="ru-RU" sz="2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3" name="Объект 1"/>
          <p:cNvSpPr txBox="1">
            <a:spLocks/>
          </p:cNvSpPr>
          <p:nvPr/>
        </p:nvSpPr>
        <p:spPr>
          <a:xfrm>
            <a:off x="711863" y="1355006"/>
            <a:ext cx="10818721" cy="50369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350"/>
            <a:r>
              <a:rPr lang="ru-RU" sz="1600" b="1" dirty="0" smtClean="0"/>
              <a:t>Рекомендации по работе на бирже</a:t>
            </a:r>
            <a:endParaRPr lang="ru-RU" sz="1600" dirty="0" smtClean="0"/>
          </a:p>
          <a:p>
            <a:pPr algn="just"/>
            <a:r>
              <a:rPr lang="ru-RU" sz="1500" b="1" dirty="0" smtClean="0"/>
              <a:t>3. Изучите досконально фин. продукты </a:t>
            </a:r>
            <a:r>
              <a:rPr lang="ru-RU" sz="1500" b="1" i="1" dirty="0" smtClean="0">
                <a:solidFill>
                  <a:srgbClr val="00B050"/>
                </a:solidFill>
              </a:rPr>
              <a:t>(суть продукта, какие «подводные камни», какие налоги, налоговые льготы, что будет если вы нарушите условия на которых вы вкладывали...) </a:t>
            </a:r>
          </a:p>
          <a:p>
            <a:r>
              <a:rPr lang="ru-RU" sz="1500" b="1" dirty="0" smtClean="0">
                <a:solidFill>
                  <a:srgbClr val="00B050"/>
                </a:solidFill>
              </a:rPr>
              <a:t>ВАЖНО: если сроки и цели в рамках фин. плана определены и если инвестиции сделаны в финансовый продукт, то срок инвестирования не должен быть нарушен, за исключением форс-мажорных обстоятельств</a:t>
            </a:r>
            <a:endParaRPr lang="ru-RU" sz="1500" dirty="0" smtClean="0">
              <a:solidFill>
                <a:srgbClr val="00B050"/>
              </a:solidFill>
            </a:endParaRPr>
          </a:p>
          <a:p>
            <a:r>
              <a:rPr lang="ru-RU" sz="1700" b="1" dirty="0" smtClean="0">
                <a:solidFill>
                  <a:srgbClr val="FF0000"/>
                </a:solidFill>
              </a:rPr>
              <a:t>Работая на финансовом рынке необходимо помнить: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b="1" dirty="0">
                <a:solidFill>
                  <a:srgbClr val="FF0000"/>
                </a:solidFill>
              </a:rPr>
              <a:t>какие-бы фин. продукты не предлагали потребителю, говоря о высокой доходности и минимальных рисках, показывая графики большого роста стоимости — </a:t>
            </a:r>
            <a:r>
              <a:rPr lang="ru-RU" sz="1700" b="1" dirty="0" smtClean="0">
                <a:solidFill>
                  <a:srgbClr val="FF0000"/>
                </a:solidFill>
              </a:rPr>
              <a:t>прошлый положительный результат такого фин. продукта не гарантирует результат в будущем!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b="1" dirty="0">
                <a:solidFill>
                  <a:srgbClr val="FF0000"/>
                </a:solidFill>
              </a:rPr>
              <a:t>в</a:t>
            </a:r>
            <a:r>
              <a:rPr lang="ru-RU" sz="1700" b="1" dirty="0" smtClean="0">
                <a:solidFill>
                  <a:srgbClr val="FF0000"/>
                </a:solidFill>
              </a:rPr>
              <a:t>ложения в фин. продукты (кроме депозитов, накопительных, расчетных счетов) не гарантированы АСВ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b="1" dirty="0">
                <a:solidFill>
                  <a:srgbClr val="FF0000"/>
                </a:solidFill>
              </a:rPr>
              <a:t>н</a:t>
            </a:r>
            <a:r>
              <a:rPr lang="ru-RU" sz="1700" b="1" dirty="0" smtClean="0">
                <a:solidFill>
                  <a:srgbClr val="FF0000"/>
                </a:solidFill>
              </a:rPr>
              <a:t>ужно быть готовым к тому, что вы потеряете инвестируя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b="1" dirty="0" smtClean="0">
                <a:solidFill>
                  <a:srgbClr val="FF0000"/>
                </a:solidFill>
              </a:rPr>
              <a:t>кризисы теперь будут периодически (1998, 2008, 2014, 2022 ...)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700" b="1" dirty="0">
                <a:solidFill>
                  <a:srgbClr val="FF0000"/>
                </a:solidFill>
              </a:rPr>
              <a:t>ч</a:t>
            </a:r>
            <a:r>
              <a:rPr lang="ru-RU" sz="1700" b="1" dirty="0" smtClean="0">
                <a:solidFill>
                  <a:srgbClr val="FF0000"/>
                </a:solidFill>
              </a:rPr>
              <a:t>ем длиннее горизонт планирования, тем более рискованные инструменты можно использовать</a:t>
            </a:r>
            <a:endParaRPr lang="ru-RU" sz="1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989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51867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182766"/>
            <a:ext cx="9681424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Инвестирование с учетом рисков: цели, сроки, возраст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9" name="Объект 1"/>
          <p:cNvSpPr txBox="1">
            <a:spLocks/>
          </p:cNvSpPr>
          <p:nvPr/>
        </p:nvSpPr>
        <p:spPr>
          <a:xfrm>
            <a:off x="540904" y="1438700"/>
            <a:ext cx="11173142" cy="4798752"/>
          </a:xfrm>
          <a:prstGeom prst="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350"/>
            <a:r>
              <a:rPr lang="ru-RU" sz="1600" b="1" dirty="0"/>
              <a:t>Рекомендации по работе на бирже</a:t>
            </a:r>
            <a:endParaRPr lang="ru-RU" sz="1600" dirty="0"/>
          </a:p>
          <a:p>
            <a:pPr marL="342900" indent="-342900" algn="just">
              <a:buFont typeface="+mj-lt"/>
              <a:buAutoNum type="arabicPeriod" startAt="4"/>
            </a:pPr>
            <a:r>
              <a:rPr lang="ru-RU" sz="1500" b="1" dirty="0" smtClean="0">
                <a:solidFill>
                  <a:schemeClr val="tx1"/>
                </a:solidFill>
              </a:rPr>
              <a:t>Изучите</a:t>
            </a:r>
            <a:r>
              <a:rPr lang="ru-RU" sz="1500" b="1" dirty="0">
                <a:solidFill>
                  <a:schemeClr val="tx1"/>
                </a:solidFill>
              </a:rPr>
              <a:t>: </a:t>
            </a:r>
            <a:endParaRPr lang="ru-RU" sz="1500" b="1" dirty="0" smtClean="0">
              <a:solidFill>
                <a:schemeClr val="tx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500" b="1" dirty="0" smtClean="0">
                <a:solidFill>
                  <a:srgbClr val="00B050"/>
                </a:solidFill>
              </a:rPr>
              <a:t>«Инвестирование </a:t>
            </a:r>
            <a:r>
              <a:rPr lang="ru-RU" sz="1500" b="1" dirty="0">
                <a:solidFill>
                  <a:srgbClr val="00B050"/>
                </a:solidFill>
              </a:rPr>
              <a:t>для </a:t>
            </a:r>
            <a:r>
              <a:rPr lang="ru-RU" sz="1500" b="1" dirty="0" smtClean="0">
                <a:solidFill>
                  <a:srgbClr val="00B050"/>
                </a:solidFill>
              </a:rPr>
              <a:t>начинающих»: </a:t>
            </a:r>
            <a:r>
              <a:rPr lang="en-US" sz="1500" b="1" dirty="0">
                <a:solidFill>
                  <a:srgbClr val="FF0000"/>
                </a:solidFill>
                <a:hlinkClick r:id="rId5"/>
              </a:rPr>
              <a:t>https://t-j.ru/pro/invest/</a:t>
            </a:r>
            <a:r>
              <a:rPr lang="ru-RU" sz="1500" b="1" dirty="0">
                <a:solidFill>
                  <a:srgbClr val="FF0000"/>
                </a:solidFill>
              </a:rPr>
              <a:t> 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500" b="1" dirty="0" smtClean="0">
                <a:solidFill>
                  <a:srgbClr val="00B050"/>
                </a:solidFill>
              </a:rPr>
              <a:t>курсы </a:t>
            </a:r>
            <a:r>
              <a:rPr lang="ru-RU" sz="1500" b="1" dirty="0">
                <a:solidFill>
                  <a:srgbClr val="00B050"/>
                </a:solidFill>
              </a:rPr>
              <a:t>для начинающих по инвестированию Школы Московской биржи: </a:t>
            </a:r>
            <a:r>
              <a:rPr lang="en-US" sz="1500" b="1" dirty="0">
                <a:solidFill>
                  <a:srgbClr val="FF0000"/>
                </a:solidFill>
                <a:hlinkClick r:id="rId6"/>
              </a:rPr>
              <a:t>https://school.moex.com/courses/level/beginner</a:t>
            </a:r>
            <a:r>
              <a:rPr lang="ru-RU" sz="1500" b="1" dirty="0">
                <a:solidFill>
                  <a:srgbClr val="FF0000"/>
                </a:solidFill>
              </a:rPr>
              <a:t> </a:t>
            </a:r>
            <a:endParaRPr lang="ru-RU" sz="1500" b="1" dirty="0" smtClean="0">
              <a:solidFill>
                <a:srgbClr val="FF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500" b="1" dirty="0">
                <a:solidFill>
                  <a:srgbClr val="00B050"/>
                </a:solidFill>
              </a:rPr>
              <a:t>ж</a:t>
            </a:r>
            <a:r>
              <a:rPr lang="ru-RU" sz="1500" b="1" dirty="0" smtClean="0">
                <a:solidFill>
                  <a:srgbClr val="00B050"/>
                </a:solidFill>
              </a:rPr>
              <a:t>урнал «Финуслуги» </a:t>
            </a:r>
            <a:r>
              <a:rPr lang="ru-RU" sz="1500" b="1" dirty="0">
                <a:solidFill>
                  <a:srgbClr val="00B050"/>
                </a:solidFill>
              </a:rPr>
              <a:t>— ваш путеводитель по инвестициям, финансам и </a:t>
            </a:r>
            <a:r>
              <a:rPr lang="ru-RU" sz="1500" b="1" dirty="0" smtClean="0">
                <a:solidFill>
                  <a:srgbClr val="00B050"/>
                </a:solidFill>
              </a:rPr>
              <a:t>вкладам: </a:t>
            </a:r>
            <a:r>
              <a:rPr lang="en-US" sz="1500" b="1" dirty="0">
                <a:solidFill>
                  <a:srgbClr val="00B050"/>
                </a:solidFill>
                <a:hlinkClick r:id="rId7"/>
              </a:rPr>
              <a:t>https://</a:t>
            </a:r>
            <a:r>
              <a:rPr lang="en-US" sz="1500" b="1" dirty="0" smtClean="0">
                <a:solidFill>
                  <a:srgbClr val="00B050"/>
                </a:solidFill>
                <a:hlinkClick r:id="rId7"/>
              </a:rPr>
              <a:t>finuslugi.ru/navigator</a:t>
            </a:r>
            <a:endParaRPr lang="ru-RU" sz="1500" b="1" dirty="0" smtClean="0">
              <a:solidFill>
                <a:srgbClr val="00B05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ru-RU" sz="1500" b="1" dirty="0" smtClean="0">
                <a:solidFill>
                  <a:srgbClr val="00B050"/>
                </a:solidFill>
              </a:rPr>
              <a:t>«Инвестиции </a:t>
            </a:r>
            <a:r>
              <a:rPr lang="ru-RU" sz="1500" b="1" dirty="0">
                <a:solidFill>
                  <a:srgbClr val="00B050"/>
                </a:solidFill>
              </a:rPr>
              <a:t>для начинающих: первые шаги и типичные </a:t>
            </a:r>
            <a:r>
              <a:rPr lang="ru-RU" sz="1500" b="1" dirty="0" smtClean="0">
                <a:solidFill>
                  <a:srgbClr val="00B050"/>
                </a:solidFill>
              </a:rPr>
              <a:t>ошибки»: </a:t>
            </a:r>
            <a:r>
              <a:rPr lang="ru-RU" sz="1600" b="1" dirty="0">
                <a:solidFill>
                  <a:srgbClr val="00B050"/>
                </a:solidFill>
                <a:hlinkClick r:id="rId8"/>
              </a:rPr>
              <a:t>https://</a:t>
            </a:r>
            <a:r>
              <a:rPr lang="ru-RU" sz="1600" b="1" dirty="0" smtClean="0">
                <a:solidFill>
                  <a:srgbClr val="00B050"/>
                </a:solidFill>
                <a:hlinkClick r:id="rId8"/>
              </a:rPr>
              <a:t>www.rbc.ru/quote/news/article/62e430059a7947685b9ce85f</a:t>
            </a:r>
            <a:r>
              <a:rPr lang="ru-RU" sz="1600" b="1" dirty="0" smtClean="0">
                <a:solidFill>
                  <a:srgbClr val="00B050"/>
                </a:solidFill>
              </a:rPr>
              <a:t>  </a:t>
            </a:r>
            <a:endParaRPr lang="ru-RU" sz="1100" b="1" dirty="0">
              <a:solidFill>
                <a:srgbClr val="00B050"/>
              </a:solidFill>
            </a:endParaRPr>
          </a:p>
          <a:p>
            <a:pPr algn="just"/>
            <a:r>
              <a:rPr lang="ru-RU" sz="1500" b="1" dirty="0" smtClean="0">
                <a:solidFill>
                  <a:schemeClr val="tx1"/>
                </a:solidFill>
              </a:rPr>
              <a:t>5. Выберите брокера: откройте брокерский счет в одном из трех самых больших банков или управляющую компанию для ПИФов, </a:t>
            </a:r>
            <a:r>
              <a:rPr lang="ru-RU" sz="1500" b="1" dirty="0" smtClean="0">
                <a:solidFill>
                  <a:srgbClr val="FF0000"/>
                </a:solidFill>
              </a:rPr>
              <a:t>изучив прежде все нюансы, а далее положите 5 тр и пройдите тренировку </a:t>
            </a:r>
            <a:r>
              <a:rPr lang="ru-RU" sz="1300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endParaRPr lang="ru-RU" sz="1000" dirty="0" smtClean="0">
              <a:cs typeface="Arial" panose="020B0604020202020204" pitchFamily="34" charset="0"/>
            </a:endParaRPr>
          </a:p>
          <a:p>
            <a:pPr algn="just"/>
            <a:r>
              <a:rPr lang="ru-RU" sz="1500" b="1" dirty="0">
                <a:solidFill>
                  <a:schemeClr val="tx1"/>
                </a:solidFill>
              </a:rPr>
              <a:t>6. А</a:t>
            </a:r>
            <a:r>
              <a:rPr lang="ru-RU" sz="1500" b="1" dirty="0" smtClean="0">
                <a:solidFill>
                  <a:schemeClr val="tx1"/>
                </a:solidFill>
              </a:rPr>
              <a:t>ктуализируйте знания. Статья </a:t>
            </a:r>
            <a:r>
              <a:rPr lang="ru-RU" sz="1500" b="1" dirty="0" smtClean="0">
                <a:solidFill>
                  <a:srgbClr val="C00000"/>
                </a:solidFill>
              </a:rPr>
              <a:t>«Вклады </a:t>
            </a:r>
            <a:r>
              <a:rPr lang="ru-RU" sz="1500" b="1" dirty="0">
                <a:solidFill>
                  <a:srgbClr val="C00000"/>
                </a:solidFill>
              </a:rPr>
              <a:t>против инфляции» </a:t>
            </a:r>
            <a:r>
              <a:rPr lang="ru-RU" sz="1600" b="1" dirty="0">
                <a:solidFill>
                  <a:srgbClr val="00B050"/>
                </a:solidFill>
                <a:hlinkClick r:id="rId9"/>
              </a:rPr>
              <a:t>https://www.banki.ru/news/video/?id=10954030</a:t>
            </a:r>
            <a:r>
              <a:rPr lang="ru-RU" sz="1600" b="1" dirty="0">
                <a:solidFill>
                  <a:srgbClr val="00B050"/>
                </a:solidFill>
              </a:rPr>
              <a:t> </a:t>
            </a:r>
            <a:endParaRPr lang="en-US" sz="1600" b="1" dirty="0" smtClean="0">
              <a:solidFill>
                <a:srgbClr val="00B050"/>
              </a:solidFill>
            </a:endParaRPr>
          </a:p>
          <a:p>
            <a:pPr algn="just"/>
            <a:r>
              <a:rPr lang="ru-RU" sz="1600" b="1" dirty="0" smtClean="0">
                <a:solidFill>
                  <a:srgbClr val="00B050"/>
                </a:solidFill>
              </a:rPr>
              <a:t>Такие статьи </a:t>
            </a:r>
            <a:r>
              <a:rPr lang="ru-RU" sz="1500" b="1" dirty="0" smtClean="0">
                <a:solidFill>
                  <a:srgbClr val="00B050"/>
                </a:solidFill>
              </a:rPr>
              <a:t>периодически </a:t>
            </a:r>
            <a:r>
              <a:rPr lang="ru-RU" sz="1500" b="1" dirty="0">
                <a:solidFill>
                  <a:srgbClr val="00B050"/>
                </a:solidFill>
              </a:rPr>
              <a:t>появляются такие статьи на разных финансовых сайтах. Нужно понимать, что они актуальны в тот период, когда они выходят плюс некоторое последующее время. То есть, если Вы их читаете и потом принимаете решение (что </a:t>
            </a:r>
            <a:r>
              <a:rPr lang="ru-RU" sz="1500" b="1" dirty="0" smtClean="0">
                <a:solidFill>
                  <a:srgbClr val="00B050"/>
                </a:solidFill>
              </a:rPr>
              <a:t>верно, </a:t>
            </a:r>
            <a:r>
              <a:rPr lang="ru-RU" sz="1500" b="1" dirty="0">
                <a:solidFill>
                  <a:srgbClr val="00B050"/>
                </a:solidFill>
              </a:rPr>
              <a:t>нужно учитывать их актуальность.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70762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10DA7A7F-EA42-06B8-9CCF-F5DE61F1D902}"/>
              </a:ext>
            </a:extLst>
          </p:cNvPr>
          <p:cNvGrpSpPr/>
          <p:nvPr/>
        </p:nvGrpSpPr>
        <p:grpSpPr>
          <a:xfrm>
            <a:off x="305685" y="194805"/>
            <a:ext cx="11580628" cy="1029010"/>
            <a:chOff x="305685" y="194805"/>
            <a:chExt cx="11580628" cy="1029010"/>
          </a:xfrm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F809CFD5-43A3-993F-90F0-CD33CA789A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5685" y="269747"/>
              <a:ext cx="11580628" cy="879129"/>
            </a:xfrm>
            <a:prstGeom prst="rect">
              <a:avLst/>
            </a:prstGeom>
          </p:spPr>
        </p:pic>
        <p:pic>
          <p:nvPicPr>
            <p:cNvPr id="8" name="Рисунок 7" descr="Изображение выглядит как логотип, символ, Графика, Шрифт&#10;&#10;Автоматически созданное описание">
              <a:extLst>
                <a:ext uri="{FF2B5EF4-FFF2-40B4-BE49-F238E27FC236}">
                  <a16:creationId xmlns:a16="http://schemas.microsoft.com/office/drawing/2014/main" id="{6522A0ED-A014-95EA-DF40-6CD130D3F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757156" y="194805"/>
              <a:ext cx="1129157" cy="1029010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FA31D-F64C-A518-E57A-FAE3534F21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6033" y="269747"/>
            <a:ext cx="9235016" cy="805291"/>
          </a:xfrm>
        </p:spPr>
        <p:txBody>
          <a:bodyPr anchor="ctr">
            <a:normAutofit/>
          </a:bodyPr>
          <a:lstStyle/>
          <a:p>
            <a:pPr algn="l"/>
            <a:r>
              <a:rPr lang="ru-RU" sz="25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Полезные ссылки </a:t>
            </a:r>
            <a:endParaRPr lang="ru-RU" sz="2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6514E8-75EF-1215-3543-9469215198F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7852110">
            <a:off x="10664283" y="2089131"/>
            <a:ext cx="2099527" cy="2051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47FD22-D11D-5964-10D8-876D0DD137D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0000"/>
          </a:blip>
          <a:stretch>
            <a:fillRect/>
          </a:stretch>
        </p:blipFill>
        <p:spPr>
          <a:xfrm rot="1847315">
            <a:off x="-1124547" y="5326850"/>
            <a:ext cx="2860468" cy="279465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7805" y="1525567"/>
            <a:ext cx="1085624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ru-RU" b="1" dirty="0" smtClean="0"/>
              <a:t>Финансовая </a:t>
            </a:r>
            <a:r>
              <a:rPr lang="ru-RU" b="1" dirty="0"/>
              <a:t>культура (Банк России):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en-US" b="1" dirty="0">
                <a:hlinkClick r:id="rId5"/>
              </a:rPr>
              <a:t>https://fincult.info</a:t>
            </a:r>
            <a:r>
              <a:rPr lang="en-US" b="1" dirty="0" smtClean="0">
                <a:hlinkClick r:id="rId5"/>
              </a:rPr>
              <a:t>/</a:t>
            </a:r>
            <a:endParaRPr lang="ru-RU" b="1" dirty="0" smtClean="0"/>
          </a:p>
          <a:p>
            <a:pPr marL="342900" indent="-342900">
              <a:buAutoNum type="arabicPeriod"/>
            </a:pPr>
            <a:endParaRPr lang="ru-RU" b="1" dirty="0"/>
          </a:p>
          <a:p>
            <a:r>
              <a:rPr lang="ru-RU" b="1" dirty="0"/>
              <a:t>2. Мои Финансы (НАФИ Минфина Росси): </a:t>
            </a:r>
            <a:r>
              <a:rPr lang="en-US" b="1" dirty="0">
                <a:hlinkClick r:id="rId6"/>
              </a:rPr>
              <a:t>https://</a:t>
            </a:r>
            <a:r>
              <a:rPr lang="ru-RU" b="1" dirty="0">
                <a:hlinkClick r:id="rId6"/>
              </a:rPr>
              <a:t>моифинансы.рф</a:t>
            </a:r>
            <a:r>
              <a:rPr lang="ru-RU" b="1" dirty="0" smtClean="0">
                <a:hlinkClick r:id="rId6"/>
              </a:rPr>
              <a:t>/</a:t>
            </a:r>
            <a:endParaRPr lang="ru-RU" b="1" dirty="0" smtClean="0"/>
          </a:p>
          <a:p>
            <a:endParaRPr lang="ru-RU" b="1" dirty="0"/>
          </a:p>
          <a:p>
            <a:r>
              <a:rPr lang="ru-RU" b="1" dirty="0"/>
              <a:t>3. Журнал Т – Ж: </a:t>
            </a:r>
            <a:r>
              <a:rPr lang="en-US" b="1" dirty="0">
                <a:hlinkClick r:id="rId7"/>
              </a:rPr>
              <a:t>https://</a:t>
            </a:r>
            <a:r>
              <a:rPr lang="en-US" b="1" dirty="0" smtClean="0">
                <a:hlinkClick r:id="rId7"/>
              </a:rPr>
              <a:t>journal.tinkoff.ru/</a:t>
            </a:r>
            <a:endParaRPr lang="ru-RU" b="1" dirty="0"/>
          </a:p>
          <a:p>
            <a:endParaRPr lang="ru-RU" b="1" dirty="0" smtClean="0">
              <a:solidFill>
                <a:srgbClr val="C00000"/>
              </a:solidFill>
            </a:endParaRPr>
          </a:p>
          <a:p>
            <a:r>
              <a:rPr lang="ru-RU" b="1" dirty="0" smtClean="0">
                <a:solidFill>
                  <a:srgbClr val="C00000"/>
                </a:solidFill>
              </a:rPr>
              <a:t>4. Учебник Т – Ж </a:t>
            </a:r>
            <a:r>
              <a:rPr lang="en-US" b="1" dirty="0">
                <a:hlinkClick r:id="rId8"/>
              </a:rPr>
              <a:t>https://</a:t>
            </a:r>
            <a:r>
              <a:rPr lang="en-US" b="1" dirty="0" smtClean="0">
                <a:hlinkClick r:id="rId8"/>
              </a:rPr>
              <a:t>t.me/t_uchebnik</a:t>
            </a:r>
            <a:r>
              <a:rPr lang="ru-RU" b="1" dirty="0" smtClean="0"/>
              <a:t> </a:t>
            </a:r>
          </a:p>
          <a:p>
            <a:endParaRPr lang="ru-RU" b="1" dirty="0" smtClean="0"/>
          </a:p>
          <a:p>
            <a:r>
              <a:rPr lang="ru-RU" b="1" dirty="0"/>
              <a:t>5</a:t>
            </a:r>
            <a:r>
              <a:rPr lang="ru-RU" b="1" dirty="0" smtClean="0"/>
              <a:t>. Журнал проекта Сравни.ру (сайт-агрегатор по финансам): </a:t>
            </a:r>
            <a:r>
              <a:rPr lang="ru-RU" b="1" u="sng" dirty="0">
                <a:hlinkClick r:id="rId9"/>
              </a:rPr>
              <a:t>https://www.sravni.ru/mag</a:t>
            </a:r>
            <a:r>
              <a:rPr lang="ru-RU" b="1" u="sng" dirty="0" smtClean="0">
                <a:hlinkClick r:id="rId9"/>
              </a:rPr>
              <a:t>/</a:t>
            </a:r>
            <a:endParaRPr lang="ru-RU" b="1" u="sng" dirty="0" smtClean="0"/>
          </a:p>
          <a:p>
            <a:endParaRPr lang="ru-RU" b="1" dirty="0" smtClean="0"/>
          </a:p>
          <a:p>
            <a:r>
              <a:rPr lang="ru-RU" b="1" dirty="0" smtClean="0"/>
              <a:t>6</a:t>
            </a:r>
            <a:r>
              <a:rPr lang="ru-RU" b="1" dirty="0"/>
              <a:t>. Новости о финансах от Банки.ру (сайт-агрегатор по финансам): </a:t>
            </a:r>
            <a:r>
              <a:rPr lang="en-US" b="1" dirty="0">
                <a:hlinkClick r:id="rId10"/>
              </a:rPr>
              <a:t>https://www.banki.ru/news</a:t>
            </a:r>
            <a:r>
              <a:rPr lang="en-US" b="1" dirty="0" smtClean="0">
                <a:hlinkClick r:id="rId10"/>
              </a:rPr>
              <a:t>/</a:t>
            </a:r>
            <a:endParaRPr lang="ru-RU" b="1" dirty="0" smtClean="0"/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2610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Props1.xml><?xml version="1.0" encoding="utf-8"?>
<ds:datastoreItem xmlns:ds="http://schemas.openxmlformats.org/officeDocument/2006/customXml" ds:itemID="{EDCABE8A-2E4E-4CF9-BCD1-324DA95086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F13992B-4C88-4C2E-90C6-06F50D3A0A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777749-AECF-490F-AD21-676B410753EE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6670c954-0c68-471d-a2bf-75bd606184ae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1961</TotalTime>
  <Words>1064</Words>
  <Application>Microsoft Office PowerPoint</Application>
  <PresentationFormat>Широкоэкранный</PresentationFormat>
  <Paragraphs>106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Aptos Display</vt:lpstr>
      <vt:lpstr>Arial</vt:lpstr>
      <vt:lpstr>Wingdings</vt:lpstr>
      <vt:lpstr>Aptos</vt:lpstr>
      <vt:lpstr>Roboto</vt:lpstr>
      <vt:lpstr>Тема Office</vt:lpstr>
      <vt:lpstr>Риск и доходность</vt:lpstr>
      <vt:lpstr>Об авторе </vt:lpstr>
      <vt:lpstr>Содержание </vt:lpstr>
      <vt:lpstr>Полезные ссылки </vt:lpstr>
      <vt:lpstr>Базовые принципы инвестирования. Основные определения</vt:lpstr>
      <vt:lpstr>Базовые принципы инвестирования. Основные определения</vt:lpstr>
      <vt:lpstr>Базовые принципы инвестирования. Основные определения</vt:lpstr>
      <vt:lpstr>Базовые принципы инвестирования. Основные определения</vt:lpstr>
      <vt:lpstr>Базовые принципы инвестирования. Основные определения</vt:lpstr>
      <vt:lpstr>Базовые принципы инвестирования. Основные определения</vt:lpstr>
      <vt:lpstr>Базовые принципы инвестирования. Основные определения</vt:lpstr>
      <vt:lpstr>Базовые принципы инвестирования. Основные определения</vt:lpstr>
      <vt:lpstr>Базовые принципы инвестирования. Основные определения</vt:lpstr>
      <vt:lpstr>Как определить толерантность к риску</vt:lpstr>
      <vt:lpstr>Инвестирование с учетом рисков: цели, сроки, возраст</vt:lpstr>
      <vt:lpstr>Инвестирование с учетом рисков: цели, сроки, возраст</vt:lpstr>
      <vt:lpstr>Инвестирование с учетом рисков: цели, сроки, возраст</vt:lpstr>
      <vt:lpstr>Полезные ссылки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Кредитование</dc:title>
  <dc:creator>Илья Марков</dc:creator>
  <cp:lastModifiedBy>Евгений Григорьев</cp:lastModifiedBy>
  <cp:revision>272</cp:revision>
  <dcterms:created xsi:type="dcterms:W3CDTF">2024-06-05T08:31:08Z</dcterms:created>
  <dcterms:modified xsi:type="dcterms:W3CDTF">2025-03-12T10:26:41Z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