
<file path=[Content_Types].xml><?xml version="1.0" encoding="utf-8"?>
<Types xmlns="http://schemas.openxmlformats.org/package/2006/content-types">
  <Default Extension="png" ContentType="image/png"/>
  <Default Extension="21290FF0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4"/>
  </p:sldMasterIdLst>
  <p:sldIdLst>
    <p:sldId id="257" r:id="rId5"/>
    <p:sldId id="260" r:id="rId6"/>
    <p:sldId id="256" r:id="rId7"/>
    <p:sldId id="340" r:id="rId8"/>
    <p:sldId id="338" r:id="rId9"/>
    <p:sldId id="339" r:id="rId10"/>
    <p:sldId id="337" r:id="rId11"/>
    <p:sldId id="356" r:id="rId12"/>
    <p:sldId id="357" r:id="rId13"/>
    <p:sldId id="304" r:id="rId14"/>
    <p:sldId id="342" r:id="rId15"/>
    <p:sldId id="298" r:id="rId16"/>
    <p:sldId id="259" r:id="rId17"/>
    <p:sldId id="301" r:id="rId18"/>
    <p:sldId id="321" r:id="rId19"/>
    <p:sldId id="333" r:id="rId20"/>
    <p:sldId id="334" r:id="rId21"/>
    <p:sldId id="343" r:id="rId22"/>
    <p:sldId id="331" r:id="rId23"/>
    <p:sldId id="335" r:id="rId24"/>
    <p:sldId id="345" r:id="rId25"/>
    <p:sldId id="346" r:id="rId26"/>
    <p:sldId id="347" r:id="rId27"/>
    <p:sldId id="348" r:id="rId28"/>
    <p:sldId id="349" r:id="rId29"/>
    <p:sldId id="350" r:id="rId30"/>
    <p:sldId id="351" r:id="rId31"/>
    <p:sldId id="352" r:id="rId32"/>
    <p:sldId id="353" r:id="rId33"/>
    <p:sldId id="354" r:id="rId34"/>
    <p:sldId id="355" r:id="rId35"/>
  </p:sldIdLst>
  <p:sldSz cx="12192000" cy="6858000"/>
  <p:notesSz cx="6858000" cy="9144000"/>
  <p:embeddedFontLst>
    <p:embeddedFont>
      <p:font typeface="Calibri" panose="020F0502020204030204" pitchFamily="34" charset="0"/>
      <p:regular r:id="rId36"/>
      <p:bold r:id="rId37"/>
      <p:italic r:id="rId38"/>
      <p:boldItalic r:id="rId39"/>
    </p:embeddedFont>
    <p:embeddedFont>
      <p:font typeface="Verdana" panose="020B0604030504040204" pitchFamily="34" charset="0"/>
      <p:regular r:id="rId40"/>
      <p:bold r:id="rId41"/>
      <p:italic r:id="rId42"/>
      <p:boldItalic r:id="rId43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2D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73"/>
  </p:normalViewPr>
  <p:slideViewPr>
    <p:cSldViewPr snapToGrid="0">
      <p:cViewPr varScale="1">
        <p:scale>
          <a:sx n="91" d="100"/>
          <a:sy n="91" d="100"/>
        </p:scale>
        <p:origin x="5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4.fntdata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7.fntdata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1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font" Target="fonts/font8.fnt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font" Target="fonts/font3.fntdata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51FFDB-9082-9F47-E942-EAE44C4E3B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8AA1F24-08C3-276B-C58D-449B074A4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85100D8-A13A-F4B5-08E5-CE3382835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18.11.2024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61DCE7-22DE-3DA7-C20A-9465009C4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12227A-29DD-C618-846E-B1D6DC241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2988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FB4BEB-88B8-3401-C5ED-49E1F7253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24F80E-6C89-A8F1-AAFD-DDB62F57F7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97D212-7007-30F8-3F18-7E5FCF96C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18.11.2024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5D2B27-8A05-4C5F-5271-DF0FD909E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92F53D-893D-D924-32B6-37F9DABC5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5917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66E542-29E2-9C8F-E4FD-1DF74151F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5E124B5-CE8B-D8CF-BA7B-572F596E0D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BE4262-F0D5-366D-7AE9-1A46FE994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18.11.2024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27A93DE-D91A-640D-D466-26692C313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99EB7D-469C-82B4-0F4C-AC16057E6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677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409435-AB8E-415C-59C1-2CBA49F09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F17F1D-CF8E-D19C-ED38-25BCF18FE6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E5D7BE5-633C-D194-9EB5-60BE06C035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47A4574-7B91-C995-351F-442505E8A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18.11.2024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04B668D-B321-7938-A165-1A0DE4973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016BF1F-CCBF-CF20-1ED7-3F5A06D2A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7262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67EFC7-F98D-77D5-48D4-5DEFCE581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C3C11F7-372B-03B9-363B-8620DD1390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A7CCE12-3251-1585-DE69-77E26CC454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41CA411-0224-9123-15C8-8ED6F81981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48568B4-82E3-ECBF-42A6-94CC998A73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F639147-AC45-B793-F3A1-9BFB71648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18.11.2024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7B377FD-CD6D-10F2-B755-CC0DC546E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7D1B1FD-A1D8-54B1-A39C-329F7202F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2104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51DF5C-E705-6C1E-1B04-039CDBD53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0081BCA-7841-C913-7146-5FEBBB9E1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18.11.2024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A0917D9-CD37-A961-9335-DED09248A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6765895-CA7A-BDD6-FF96-D59A206C7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5876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21CFB37-5D54-ABF4-49B6-2698662BF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18.11.2024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FED4565-3FB5-7FDA-848C-B29D42499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6E66C6A-58B1-4CFB-E7D1-CF1366200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2167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E5257B-77CA-FEBA-E003-CCE520745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FD5EF64-DDBE-B974-2348-292AAEBDD5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8774D9E-B279-48E8-DA70-83C44EEA7D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9F2D079-9976-7B62-522C-953DD9671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18.11.2024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36EC4C-DFBC-B445-B778-6339E8C15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F206B11-92D6-E425-E7F7-1D9CECC64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922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358685-579A-C6FE-16B6-54DBC789E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5ABB4EF-DD77-F9B6-C2FC-850527B010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EA4003A-7E22-E6CD-0B03-9E78D33879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0304F3F-0375-AE31-9F5B-7F4519B56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18.11.2024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1ADF625-1C6B-3B58-C3E7-36962D085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010A048-478D-C6B5-BF41-8FB0F5C2F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4865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A8FD5F-4719-5F70-3D7F-CC5D754E2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C5B932C-E6F6-7EA4-BFA0-B107E58F5A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E44DB8-E7A1-6873-A958-85CB4B809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18.11.2024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F614F85-9BB2-9D5E-A0F9-D62B92D09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584F524-EB59-157C-83CB-B3A5E2E9A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6289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F7E0E42-7219-3C93-9AEE-22875DCBE0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F994CA2-60CD-4386-56D4-DDCC0C9BFB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6A6501-F568-F75C-363A-1908D8070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18.11.2024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F8A74C-C37D-9519-7A22-2F1F18827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1E2AF2-0190-EAC9-E41D-F67F57EA6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9275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162A65-D666-0F35-C757-C9C6B7821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8D5967C-6884-E5D9-1DF4-CD8D5C8BC8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481718-59E1-3B11-647D-974048AD4B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06AAAD-AAF3-524E-9B8B-A456ECAEE256}" type="datetimeFigureOut">
              <a:rPr lang="ru-RU" smtClean="0"/>
              <a:t>18.11.2024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A804C59-19F0-C051-9790-507489AD3C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5C0100-7D10-A856-0B75-9E4F66CD43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8202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educenter.ru/" TargetMode="External"/><Relationship Id="rId5" Type="http://schemas.openxmlformats.org/officeDocument/2006/relationships/hyperlink" Target="mailto:evgenyg@educenter.ru" TargetMode="Externa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ria.ru/20241025/mvd-1979989302.html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vtb.ru/" TargetMode="Externa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berbank.ru/ru/person/kibrary/articles/deepfake-kak-raspoznat-i-kak-zashchititsya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cbr.ru/information_security/pmp/15082024/" TargetMode="External"/><Relationship Id="rId12" Type="http://schemas.openxmlformats.org/officeDocument/2006/relationships/hyperlink" Target="https://t.me/learn52/938" TargetMode="Externa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hyperlink" Target="https://t.me/rian_ru/267848" TargetMode="External"/><Relationship Id="rId5" Type="http://schemas.openxmlformats.org/officeDocument/2006/relationships/hyperlink" Target="https://www.kommersant.ru/doc/7215286" TargetMode="External"/><Relationship Id="rId10" Type="http://schemas.openxmlformats.org/officeDocument/2006/relationships/hyperlink" Target="https://www.kaspersky.ru/resource-center/threats/protect-yourself-from-deep-fake" TargetMode="External"/><Relationship Id="rId4" Type="http://schemas.openxmlformats.org/officeDocument/2006/relationships/image" Target="../media/image5.png"/><Relationship Id="rId9" Type="http://schemas.openxmlformats.org/officeDocument/2006/relationships/hyperlink" Target="https://journal.tinkoff.ru/deepfake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28.&#1084;&#1074;&#1076;.&#1088;&#1092;/news/item/24460377/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www.ntv.ru/novosti/2601380/" TargetMode="Externa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5.png"/><Relationship Id="rId9" Type="http://schemas.openxmlformats.org/officeDocument/2006/relationships/hyperlink" Target="https://yandex.ru/video/preview/15413445189188963652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t.me/rspectr/8718" TargetMode="External"/><Relationship Id="rId13" Type="http://schemas.openxmlformats.org/officeDocument/2006/relationships/hyperlink" Target="https://www.bfm.ru/news/559473?ysclid=m1yli611eg820385739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t.me/ligainternet/5397" TargetMode="External"/><Relationship Id="rId12" Type="http://schemas.openxmlformats.org/officeDocument/2006/relationships/hyperlink" Target="https://t.me/cyberpolice_rus/2268" TargetMode="Externa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.me/cyberpolice_rus/2350" TargetMode="External"/><Relationship Id="rId11" Type="http://schemas.openxmlformats.org/officeDocument/2006/relationships/hyperlink" Target="https://t.me/ligainternet/5946" TargetMode="External"/><Relationship Id="rId5" Type="http://schemas.openxmlformats.org/officeDocument/2006/relationships/hyperlink" Target="https://t.me/dnevnikyurist/1886" TargetMode="External"/><Relationship Id="rId15" Type="http://schemas.openxmlformats.org/officeDocument/2006/relationships/hyperlink" Target="https://journal.tinkoff.ru/fraud-former-chief/" TargetMode="External"/><Relationship Id="rId10" Type="http://schemas.openxmlformats.org/officeDocument/2006/relationships/hyperlink" Target="https://t.me/cyberpolice_rus/2384" TargetMode="External"/><Relationship Id="rId4" Type="http://schemas.openxmlformats.org/officeDocument/2006/relationships/image" Target="../media/image5.png"/><Relationship Id="rId9" Type="http://schemas.openxmlformats.org/officeDocument/2006/relationships/hyperlink" Target="https://t.me/ligainternet/5809" TargetMode="External"/><Relationship Id="rId14" Type="http://schemas.openxmlformats.org/officeDocument/2006/relationships/hyperlink" Target="https://rspectr.com/novosti/raskryto-chislo-zablokirovannyh-v-2024-godu-seryh-sim-kart?utm_source=telegram%20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.png"/><Relationship Id="rId7" Type="http://schemas.openxmlformats.org/officeDocument/2006/relationships/hyperlink" Target="https://t.me/ligainternet/6010" TargetMode="Externa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.me/fincult_info/2111" TargetMode="External"/><Relationship Id="rId5" Type="http://schemas.openxmlformats.org/officeDocument/2006/relationships/image" Target="../media/image17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rg.ru/2020/12/01/nazvany-osnovnye-sposoby-moshennichestva-po-telefonu-i-v-seti.html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journal.open-broker.ru/personal-financial-planning/ya-lyublyu-kogda-zvonyat-telefonnye-moshenniki/" TargetMode="Externa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aif.ru/techno/pc/17090" TargetMode="External"/><Relationship Id="rId5" Type="http://schemas.openxmlformats.org/officeDocument/2006/relationships/hyperlink" Target="https://73.&#1084;&#1074;&#1076;.&#1088;&#1092;/document/938771" TargetMode="External"/><Relationship Id="rId4" Type="http://schemas.openxmlformats.org/officeDocument/2006/relationships/image" Target="../media/image5.png"/><Relationship Id="rId9" Type="http://schemas.openxmlformats.org/officeDocument/2006/relationships/hyperlink" Target="https://iz.ru/1341685/anna-kaledina/fiktciia-po-vyzovu-moshenniki-stali-ispolzovat-dlia-podmeny-nomera-rossiian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iz.ru/tag/moshennichestvo" TargetMode="External"/><Relationship Id="rId13" Type="http://schemas.openxmlformats.org/officeDocument/2006/relationships/hyperlink" Target="https://www.sravni.ru/text/telefonnoe-moshennichestvo-s-pensionerami-kak-zashhititsya/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www.sberbank.ru/ru/person/kibrary" TargetMode="External"/><Relationship Id="rId12" Type="http://schemas.openxmlformats.org/officeDocument/2006/relationships/hyperlink" Target="https://www.sberbank.ru/ru/person/kibrary/articles/kak_pensioneru_zashchititsya_ot_moshennikov" TargetMode="Externa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.me/kasperskylab_ru" TargetMode="External"/><Relationship Id="rId11" Type="http://schemas.openxmlformats.org/officeDocument/2006/relationships/hyperlink" Target="https://journal.tinkoff.ru/retiree-fraud/" TargetMode="External"/><Relationship Id="rId5" Type="http://schemas.openxmlformats.org/officeDocument/2006/relationships/hyperlink" Target="https://t.me/cyberpolice_rus" TargetMode="External"/><Relationship Id="rId10" Type="http://schemas.openxmlformats.org/officeDocument/2006/relationships/hyperlink" Target="https://journal.tinkoff.ru/razvod-babushek/" TargetMode="External"/><Relationship Id="rId4" Type="http://schemas.openxmlformats.org/officeDocument/2006/relationships/image" Target="../media/image5.png"/><Relationship Id="rId9" Type="http://schemas.openxmlformats.org/officeDocument/2006/relationships/hyperlink" Target="https://www.mos.ru/news/item/70969073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1.21290FF0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.me/s/ligainternet" TargetMode="External"/><Relationship Id="rId5" Type="http://schemas.openxmlformats.org/officeDocument/2006/relationships/hyperlink" Target="https://ligainternet.ru/" TargetMode="Externa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anki.ru/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&#1084;&#1086;&#1080;&#1092;&#1080;&#1085;&#1072;&#1085;&#1089;&#1099;.&#1088;&#1092;/" TargetMode="External"/><Relationship Id="rId12" Type="http://schemas.openxmlformats.org/officeDocument/2006/relationships/hyperlink" Target="https://t.me/t_uchebnik" TargetMode="Externa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banki.ru/wikibank/?source=submenu_wikibank" TargetMode="External"/><Relationship Id="rId11" Type="http://schemas.openxmlformats.org/officeDocument/2006/relationships/hyperlink" Target="https://journal.tinkoff.ru/" TargetMode="External"/><Relationship Id="rId5" Type="http://schemas.openxmlformats.org/officeDocument/2006/relationships/hyperlink" Target="https://fincult.info/" TargetMode="External"/><Relationship Id="rId10" Type="http://schemas.openxmlformats.org/officeDocument/2006/relationships/hyperlink" Target="https://www.sravni.ru/mag/?showContentWidget=1" TargetMode="External"/><Relationship Id="rId4" Type="http://schemas.openxmlformats.org/officeDocument/2006/relationships/image" Target="../media/image5.png"/><Relationship Id="rId9" Type="http://schemas.openxmlformats.org/officeDocument/2006/relationships/hyperlink" Target="https://www.sravni.ru/" TargetMode="Externa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zapravazaemschikov.onf.ru/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rkn.gov.ru/treatments/ask-question/" TargetMode="Externa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finombudsman.ru/" TargetMode="External"/><Relationship Id="rId11" Type="http://schemas.openxmlformats.org/officeDocument/2006/relationships/hyperlink" Target="https://www.gosuslugi.ru/help/faq/fraud/23050" TargetMode="External"/><Relationship Id="rId5" Type="http://schemas.openxmlformats.org/officeDocument/2006/relationships/hyperlink" Target="https://cbr.ru/reception/" TargetMode="External"/><Relationship Id="rId10" Type="http://schemas.openxmlformats.org/officeDocument/2006/relationships/hyperlink" Target="https://4people.grfc.ru/" TargetMode="External"/><Relationship Id="rId4" Type="http://schemas.openxmlformats.org/officeDocument/2006/relationships/image" Target="../media/image5.png"/><Relationship Id="rId9" Type="http://schemas.openxmlformats.org/officeDocument/2006/relationships/hyperlink" Target="https://&#1084;&#1074;&#1076;.&#1088;&#1092;/mvd/structure1/Upravlenija/&#1091;&#1073;&#1082;" TargetMode="Externa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t.me/cyberpolice_rus/2416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t.me/cyberpolice_rus/2407" TargetMode="Externa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.me/cyberpolice_rus/2404" TargetMode="External"/><Relationship Id="rId11" Type="http://schemas.openxmlformats.org/officeDocument/2006/relationships/hyperlink" Target="https://vk.com/wall-200144947_33789" TargetMode="External"/><Relationship Id="rId5" Type="http://schemas.openxmlformats.org/officeDocument/2006/relationships/hyperlink" Target="https://t.me/F_A_C_C_T/3381" TargetMode="External"/><Relationship Id="rId10" Type="http://schemas.openxmlformats.org/officeDocument/2006/relationships/hyperlink" Target="https://t.me/cyberpolice_rus/2426" TargetMode="External"/><Relationship Id="rId4" Type="http://schemas.openxmlformats.org/officeDocument/2006/relationships/image" Target="../media/image5.png"/><Relationship Id="rId9" Type="http://schemas.openxmlformats.org/officeDocument/2006/relationships/hyperlink" Target="https://ok.ru/group/70000001729857/topic/157031510463809" TargetMode="Externa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moshelovka.onf.ru/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zapravazaemschikov.ru/links" TargetMode="Externa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zapravazaemschikov.ru/" TargetMode="External"/><Relationship Id="rId5" Type="http://schemas.openxmlformats.org/officeDocument/2006/relationships/image" Target="../media/image22.png"/><Relationship Id="rId4" Type="http://schemas.openxmlformats.org/officeDocument/2006/relationships/image" Target="../media/image5.png"/><Relationship Id="rId9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8BA218F8-D4D7-AEF4-5336-5D9D9DCCBA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599" y="4522573"/>
            <a:ext cx="8307898" cy="1281627"/>
          </a:xfrm>
        </p:spPr>
        <p:txBody>
          <a:bodyPr>
            <a:normAutofit/>
          </a:bodyPr>
          <a:lstStyle/>
          <a:p>
            <a:pPr algn="l"/>
            <a:r>
              <a:rPr lang="ru-RU" sz="4000" b="1" dirty="0" smtClean="0">
                <a:solidFill>
                  <a:srgbClr val="192D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Мошенничество</a:t>
            </a:r>
            <a:br>
              <a:rPr lang="ru-RU" sz="4000" b="1" dirty="0" smtClean="0">
                <a:solidFill>
                  <a:srgbClr val="192D8C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b="1" dirty="0" smtClean="0">
                <a:solidFill>
                  <a:srgbClr val="192D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Телефонное мошенничество</a:t>
            </a:r>
            <a:endParaRPr lang="ru-RU" sz="4000" b="1" dirty="0">
              <a:solidFill>
                <a:srgbClr val="192D8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37FC61AD-7436-012B-BA6C-AE498580EC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804199"/>
            <a:ext cx="10519954" cy="735937"/>
          </a:xfrm>
        </p:spPr>
        <p:txBody>
          <a:bodyPr>
            <a:normAutofit/>
          </a:bodyPr>
          <a:lstStyle/>
          <a:p>
            <a:pPr algn="l"/>
            <a:r>
              <a:rPr lang="en-US" b="1" i="1" dirty="0" smtClean="0">
                <a:solidFill>
                  <a:srgbClr val="192D8C"/>
                </a:solidFill>
              </a:rPr>
              <a:t>13</a:t>
            </a:r>
            <a:r>
              <a:rPr lang="ru-RU" b="1" i="1" dirty="0" smtClean="0">
                <a:solidFill>
                  <a:srgbClr val="192D8C"/>
                </a:solidFill>
              </a:rPr>
              <a:t> ноября 2024 г.</a:t>
            </a:r>
            <a:endParaRPr lang="ru-RU" b="1" i="1" dirty="0">
              <a:solidFill>
                <a:srgbClr val="192D8C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72DDFAC-D6BD-B121-BBC8-90D50D5811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9137" y="503790"/>
            <a:ext cx="8612854" cy="465959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7359" y="2479645"/>
            <a:ext cx="62179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192D8C"/>
                </a:solidFill>
              </a:rPr>
              <a:t>Академия финансовой культуры для неработающих пенсионеров ОАО «РЖД»</a:t>
            </a:r>
          </a:p>
        </p:txBody>
      </p:sp>
    </p:spTree>
    <p:extLst>
      <p:ext uri="{BB962C8B-B14F-4D97-AF65-F5344CB8AC3E}">
        <p14:creationId xmlns:p14="http://schemas.microsoft.com/office/powerpoint/2010/main" val="4244700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AF1BDD9A-857A-6B66-59F8-C8C60156B6E9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B916D964-7C24-883D-7346-E6B8B188C2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4" name="Рисунок 3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77C6A0E8-8AEE-EFF0-21F2-9B64821836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306665"/>
            <a:ext cx="764471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 авторе 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218D0B2-A1A7-6E1C-52C1-2C9B077740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7955" y="4221204"/>
            <a:ext cx="2574045" cy="251482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A074545-86AB-43ED-8435-8A8214B82FDD}"/>
              </a:ext>
            </a:extLst>
          </p:cNvPr>
          <p:cNvSpPr txBox="1"/>
          <p:nvPr/>
        </p:nvSpPr>
        <p:spPr>
          <a:xfrm>
            <a:off x="486033" y="2041109"/>
            <a:ext cx="8669542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/>
              <a:t>Евгений Александрович </a:t>
            </a:r>
            <a:r>
              <a:rPr lang="ru-RU" b="1" dirty="0" smtClean="0"/>
              <a:t>Григорьев</a:t>
            </a:r>
          </a:p>
          <a:p>
            <a:pPr>
              <a:lnSpc>
                <a:spcPct val="150000"/>
              </a:lnSpc>
            </a:pPr>
            <a:endParaRPr lang="ru-RU" b="1" dirty="0"/>
          </a:p>
          <a:p>
            <a:r>
              <a:rPr lang="ru-RU" b="1" dirty="0"/>
              <a:t>Ведущий преподаватель по финансовой грамотности АНО «ИДПО МФЦ», эксперт </a:t>
            </a:r>
            <a:r>
              <a:rPr lang="ru-RU" b="1" dirty="0" smtClean="0"/>
              <a:t>АРФГ,</a:t>
            </a:r>
          </a:p>
          <a:p>
            <a:r>
              <a:rPr lang="ru-RU" b="1" dirty="0"/>
              <a:t>л</a:t>
            </a:r>
            <a:r>
              <a:rPr lang="ru-RU" b="1" dirty="0" smtClean="0"/>
              <a:t>ектор РОЗ</a:t>
            </a:r>
          </a:p>
          <a:p>
            <a:endParaRPr lang="en-US" b="1" dirty="0"/>
          </a:p>
          <a:p>
            <a:r>
              <a:rPr lang="ru-RU" b="1" dirty="0" smtClean="0"/>
              <a:t>Тел.: +7 </a:t>
            </a:r>
            <a:r>
              <a:rPr lang="ru-RU" b="1" dirty="0"/>
              <a:t>985 922 </a:t>
            </a:r>
            <a:r>
              <a:rPr lang="ru-RU" b="1" dirty="0" smtClean="0"/>
              <a:t>2867</a:t>
            </a:r>
          </a:p>
          <a:p>
            <a:r>
              <a:rPr lang="ru-RU" b="1" dirty="0" smtClean="0"/>
              <a:t>Эл. почта: </a:t>
            </a:r>
            <a:r>
              <a:rPr lang="en-US" b="1" dirty="0" smtClean="0">
                <a:hlinkClick r:id="rId5"/>
              </a:rPr>
              <a:t>evgenyg@educenter.ru</a:t>
            </a:r>
            <a:endParaRPr lang="en-US" b="1" dirty="0"/>
          </a:p>
          <a:p>
            <a:r>
              <a:rPr lang="ru-RU" b="1" dirty="0" smtClean="0"/>
              <a:t>Сайт: </a:t>
            </a:r>
            <a:r>
              <a:rPr lang="en-US" b="1" dirty="0" smtClean="0">
                <a:hlinkClick r:id="rId6"/>
              </a:rPr>
              <a:t>https</a:t>
            </a:r>
            <a:r>
              <a:rPr lang="en-US" b="1" dirty="0">
                <a:hlinkClick r:id="rId6"/>
              </a:rPr>
              <a:t>://</a:t>
            </a:r>
            <a:r>
              <a:rPr lang="en-US" b="1" dirty="0" smtClean="0">
                <a:hlinkClick r:id="rId6"/>
              </a:rPr>
              <a:t>www.educenter.ru/</a:t>
            </a:r>
            <a:endParaRPr lang="en-US" b="1" dirty="0"/>
          </a:p>
          <a:p>
            <a:pPr marL="457200" indent="-457200">
              <a:lnSpc>
                <a:spcPct val="150000"/>
              </a:lnSpc>
              <a:buAutoNum type="arabicPeriod"/>
            </a:pPr>
            <a:endParaRPr lang="ru-RU" b="1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98897" y="1946940"/>
            <a:ext cx="2449225" cy="2104264"/>
          </a:xfrm>
          <a:prstGeom prst="rect">
            <a:avLst/>
          </a:prstGeom>
          <a:ln>
            <a:solidFill>
              <a:srgbClr val="192D8C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620499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AF1BDD9A-857A-6B66-59F8-C8C60156B6E9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B916D964-7C24-883D-7346-E6B8B188C2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4" name="Рисунок 3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77C6A0E8-8AEE-EFF0-21F2-9B64821836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306665"/>
            <a:ext cx="764471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Содержание 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218D0B2-A1A7-6E1C-52C1-2C9B077740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3167" y="4377814"/>
            <a:ext cx="2438833" cy="2382720"/>
          </a:xfrm>
          <a:prstGeom prst="rect">
            <a:avLst/>
          </a:prstGeom>
        </p:spPr>
      </p:pic>
      <p:sp>
        <p:nvSpPr>
          <p:cNvPr id="8" name="TextBox 19">
            <a:extLst>
              <a:ext uri="{FF2B5EF4-FFF2-40B4-BE49-F238E27FC236}">
                <a16:creationId xmlns:a16="http://schemas.microsoft.com/office/drawing/2014/main" id="{639359B1-3311-488A-BD62-13F7B94E23EE}"/>
              </a:ext>
            </a:extLst>
          </p:cNvPr>
          <p:cNvSpPr txBox="1"/>
          <p:nvPr/>
        </p:nvSpPr>
        <p:spPr>
          <a:xfrm>
            <a:off x="486033" y="1600027"/>
            <a:ext cx="11287956" cy="30469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AutoNum type="arabicPeriod"/>
            </a:pPr>
            <a:r>
              <a:rPr lang="ru-RU" b="1" dirty="0" smtClean="0"/>
              <a:t>Законодательство. Что такое мошенничество? </a:t>
            </a:r>
          </a:p>
          <a:p>
            <a:pPr marL="457200" indent="-457200">
              <a:buAutoNum type="arabicPeriod"/>
            </a:pPr>
            <a:endParaRPr lang="ru-RU" b="1" dirty="0" smtClean="0"/>
          </a:p>
          <a:p>
            <a:pPr marL="457200" indent="-457200">
              <a:buAutoNum type="arabicPeriod"/>
            </a:pPr>
            <a:r>
              <a:rPr lang="ru-RU" b="1" dirty="0" smtClean="0"/>
              <a:t>Психология телефонных жертв.</a:t>
            </a:r>
            <a:endParaRPr lang="ru-RU" dirty="0" smtClean="0"/>
          </a:p>
          <a:p>
            <a:pPr marL="457200" indent="-457200">
              <a:buAutoNum type="arabicPeriod"/>
            </a:pPr>
            <a:endParaRPr lang="ru-RU" dirty="0" smtClean="0"/>
          </a:p>
          <a:p>
            <a:pPr marL="457200" indent="-457200">
              <a:buAutoNum type="arabicPeriod"/>
            </a:pPr>
            <a:r>
              <a:rPr lang="ru-RU" b="1" dirty="0" smtClean="0"/>
              <a:t>Социальная инженерия – что это такое? Цифровая среда </a:t>
            </a:r>
            <a:endParaRPr lang="ru-RU" dirty="0" smtClean="0"/>
          </a:p>
          <a:p>
            <a:pPr marL="457200" indent="-457200">
              <a:buAutoNum type="arabicPeriod"/>
            </a:pPr>
            <a:endParaRPr lang="ru-RU" dirty="0" smtClean="0"/>
          </a:p>
          <a:p>
            <a:pPr marL="457200" indent="-457200">
              <a:buAutoNum type="arabicPeriod"/>
            </a:pPr>
            <a:r>
              <a:rPr lang="ru-RU" b="1" dirty="0" smtClean="0"/>
              <a:t>Примеры и сценарии телефонных мошенничеств.</a:t>
            </a:r>
          </a:p>
          <a:p>
            <a:pPr marL="457200" indent="-457200">
              <a:buAutoNum type="arabicPeriod"/>
            </a:pPr>
            <a:endParaRPr lang="ru-RU" b="1" dirty="0" smtClean="0"/>
          </a:p>
          <a:p>
            <a:pPr marL="457200" indent="-457200">
              <a:buAutoNum type="arabicPeriod"/>
            </a:pPr>
            <a:r>
              <a:rPr lang="ru-RU" b="1" dirty="0">
                <a:solidFill>
                  <a:srgbClr val="FF0000"/>
                </a:solidFill>
              </a:rPr>
              <a:t>Б</a:t>
            </a:r>
            <a:r>
              <a:rPr lang="ru-RU" b="1" dirty="0" smtClean="0">
                <a:solidFill>
                  <a:srgbClr val="FF0000"/>
                </a:solidFill>
              </a:rPr>
              <a:t>езопасное поведение при телефонном разговоре. </a:t>
            </a:r>
          </a:p>
          <a:p>
            <a:pPr marL="342900" indent="-342900">
              <a:buAutoNum type="arabicPeriod" startAt="4"/>
            </a:pPr>
            <a:endParaRPr lang="ru-RU" b="1" dirty="0" smtClean="0"/>
          </a:p>
          <a:p>
            <a:r>
              <a:rPr lang="ru-RU" b="1" dirty="0" smtClean="0">
                <a:solidFill>
                  <a:srgbClr val="00B050"/>
                </a:solidFill>
              </a:rPr>
              <a:t>Полезные ссылки</a:t>
            </a:r>
          </a:p>
        </p:txBody>
      </p:sp>
    </p:spTree>
    <p:extLst>
      <p:ext uri="{BB962C8B-B14F-4D97-AF65-F5344CB8AC3E}">
        <p14:creationId xmlns:p14="http://schemas.microsoft.com/office/powerpoint/2010/main" val="874674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Содержание онлайн-семинара от 06.11 24</a:t>
            </a:r>
            <a:endParaRPr lang="ru-RU" sz="1800" b="1" dirty="0">
              <a:latin typeface="+mn-lt"/>
              <a:ea typeface="+mn-ea"/>
              <a:cs typeface="+mn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8738" y="1223815"/>
            <a:ext cx="9676526" cy="3033764"/>
          </a:xfrm>
          <a:prstGeom prst="rect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2965398" y="4791690"/>
            <a:ext cx="6563205" cy="685059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rgbClr val="C00000"/>
                </a:solidFill>
              </a:rPr>
              <a:t>Насчитали более 150 видов сценариев </a:t>
            </a:r>
            <a:r>
              <a:rPr lang="ru-RU" b="1" dirty="0" smtClean="0">
                <a:solidFill>
                  <a:srgbClr val="C00000"/>
                </a:solidFill>
              </a:rPr>
              <a:t>мошенничеств                      </a:t>
            </a:r>
            <a:r>
              <a:rPr lang="ru-RU" b="1" dirty="0">
                <a:solidFill>
                  <a:srgbClr val="C00000"/>
                </a:solidFill>
                <a:hlinkClick r:id="rId6"/>
              </a:rPr>
              <a:t>https://</a:t>
            </a:r>
            <a:r>
              <a:rPr lang="ru-RU" b="1" dirty="0" smtClean="0">
                <a:solidFill>
                  <a:srgbClr val="C00000"/>
                </a:solidFill>
                <a:hlinkClick r:id="rId6"/>
              </a:rPr>
              <a:t>ria.ru/20241025/mvd-1979989302.html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883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Примеры и сценарии мошенничеств. Фишинг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0151" y="1536134"/>
            <a:ext cx="11111696" cy="39395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5000" b="1" dirty="0">
                <a:solidFill>
                  <a:srgbClr val="C00000"/>
                </a:solidFill>
              </a:rPr>
              <a:t>Если в адресной строке браузера после </a:t>
            </a:r>
            <a:r>
              <a:rPr lang="ru-RU" sz="5000" b="1" dirty="0">
                <a:solidFill>
                  <a:srgbClr val="00B050"/>
                </a:solidFill>
              </a:rPr>
              <a:t>зеленого замочка </a:t>
            </a:r>
            <a:r>
              <a:rPr lang="ru-RU" sz="5000" b="1" dirty="0">
                <a:solidFill>
                  <a:srgbClr val="C00000"/>
                </a:solidFill>
              </a:rPr>
              <a:t>следует адрес сайта </a:t>
            </a:r>
            <a:r>
              <a:rPr lang="en-US" sz="5000" b="1" dirty="0" smtClean="0">
                <a:solidFill>
                  <a:srgbClr val="C00000"/>
                </a:solidFill>
                <a:hlinkClick r:id="rId5"/>
              </a:rPr>
              <a:t>httpS</a:t>
            </a:r>
            <a:r>
              <a:rPr lang="en-US" sz="5000" b="1" dirty="0">
                <a:solidFill>
                  <a:srgbClr val="C00000"/>
                </a:solidFill>
                <a:hlinkClick r:id="rId5"/>
              </a:rPr>
              <a:t>:</a:t>
            </a:r>
            <a:r>
              <a:rPr lang="ru-RU" sz="5000" b="1" dirty="0">
                <a:solidFill>
                  <a:srgbClr val="C00000"/>
                </a:solidFill>
                <a:hlinkClick r:id="rId5"/>
              </a:rPr>
              <a:t>//</a:t>
            </a:r>
            <a:r>
              <a:rPr lang="en-US" sz="5000" b="1" dirty="0" smtClean="0">
                <a:solidFill>
                  <a:srgbClr val="C00000"/>
                </a:solidFill>
                <a:hlinkClick r:id="rId5"/>
              </a:rPr>
              <a:t>vtb.ru</a:t>
            </a:r>
            <a:endParaRPr lang="ru-RU" sz="5000" b="1" dirty="0" smtClean="0">
              <a:solidFill>
                <a:srgbClr val="C00000"/>
              </a:solidFill>
            </a:endParaRPr>
          </a:p>
          <a:p>
            <a:pPr algn="ctr"/>
            <a:endParaRPr lang="ru-RU" sz="5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5000" b="1" dirty="0" smtClean="0">
                <a:solidFill>
                  <a:srgbClr val="C00000"/>
                </a:solidFill>
              </a:rPr>
              <a:t>Сайт официальный?</a:t>
            </a:r>
            <a:endParaRPr lang="en-US" sz="5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360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Примеры и сценарии мошенничеств. </a:t>
            </a:r>
            <a:r>
              <a:rPr lang="ru-RU" sz="25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Фишинг</a:t>
            </a:r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Как защитить </a:t>
            </a:r>
            <a:r>
              <a:rPr lang="ru-RU" sz="25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Госуслуги</a:t>
            </a:r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9" name="Рисунок 8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98" y="1648705"/>
            <a:ext cx="2996924" cy="4366202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1" name="Рисунок 10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1877" y="1648705"/>
            <a:ext cx="3006603" cy="4366202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2" name="Рисунок 11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6435" y="1709755"/>
            <a:ext cx="4156090" cy="4248756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96042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Примеры </a:t>
            </a:r>
            <a:r>
              <a:rPr lang="ru-RU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сценарии </a:t>
            </a:r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мошенничеств. Дипфейк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554930" y="1171467"/>
            <a:ext cx="708213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Число атак с использованием дипфейков выросло в 24 г. </a:t>
            </a:r>
            <a:r>
              <a:rPr lang="ru-RU" b="1" dirty="0">
                <a:solidFill>
                  <a:srgbClr val="C00000"/>
                </a:solidFill>
                <a:hlinkClick r:id="rId5"/>
              </a:rPr>
              <a:t>https://</a:t>
            </a:r>
            <a:r>
              <a:rPr lang="ru-RU" b="1" dirty="0" smtClean="0">
                <a:solidFill>
                  <a:srgbClr val="C00000"/>
                </a:solidFill>
                <a:hlinkClick r:id="rId5"/>
              </a:rPr>
              <a:t>www.kommersant.ru/doc/7215286</a:t>
            </a:r>
            <a:endParaRPr lang="ru-RU" b="1" dirty="0" smtClean="0">
              <a:solidFill>
                <a:srgbClr val="C0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rgbClr val="C00000"/>
                </a:solidFill>
              </a:rPr>
              <a:t>Голос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C00000"/>
                </a:solidFill>
              </a:rPr>
              <a:t>В</a:t>
            </a:r>
            <a:r>
              <a:rPr lang="ru-RU" b="1" dirty="0" smtClean="0">
                <a:solidFill>
                  <a:srgbClr val="C00000"/>
                </a:solidFill>
              </a:rPr>
              <a:t>идео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2866" y="2454347"/>
            <a:ext cx="3908310" cy="240458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4" name="Прямоугольник 13"/>
          <p:cNvSpPr/>
          <p:nvPr/>
        </p:nvSpPr>
        <p:spPr>
          <a:xfrm>
            <a:off x="6170623" y="1922863"/>
            <a:ext cx="5602146" cy="424731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Мошенники обманывают людей с помощью </a:t>
            </a:r>
            <a:r>
              <a:rPr lang="ru-RU" b="1" dirty="0" smtClean="0">
                <a:solidFill>
                  <a:srgbClr val="C00000"/>
                </a:solidFill>
              </a:rPr>
              <a:t>дипфейков</a:t>
            </a:r>
          </a:p>
          <a:p>
            <a:pPr algn="ctr"/>
            <a:r>
              <a:rPr lang="en-US" b="1" dirty="0">
                <a:solidFill>
                  <a:srgbClr val="C00000"/>
                </a:solidFill>
                <a:hlinkClick r:id="rId7"/>
              </a:rPr>
              <a:t>https://cbr.ru/information_security/pmp/15082024</a:t>
            </a:r>
            <a:r>
              <a:rPr lang="en-US" b="1" dirty="0" smtClean="0">
                <a:solidFill>
                  <a:srgbClr val="C00000"/>
                </a:solidFill>
                <a:hlinkClick r:id="rId7"/>
              </a:rPr>
              <a:t>/</a:t>
            </a:r>
            <a:endParaRPr lang="ru-RU" b="1" dirty="0" smtClean="0">
              <a:solidFill>
                <a:srgbClr val="C00000"/>
              </a:solidFill>
            </a:endParaRPr>
          </a:p>
          <a:p>
            <a:pPr algn="ctr"/>
            <a:endParaRPr lang="ru-RU" b="1" dirty="0">
              <a:solidFill>
                <a:srgbClr val="C0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rgbClr val="C00000"/>
                </a:solidFill>
                <a:hlinkClick r:id="rId8"/>
              </a:rPr>
              <a:t>https://</a:t>
            </a:r>
            <a:r>
              <a:rPr lang="en-US" sz="1600" b="1" dirty="0" smtClean="0">
                <a:solidFill>
                  <a:srgbClr val="C00000"/>
                </a:solidFill>
                <a:hlinkClick r:id="rId8"/>
              </a:rPr>
              <a:t>www.sberbank.ru/ru/person/kibrary/articles/deepfake-kak-raspoznat-i-kak-zashchititsya</a:t>
            </a:r>
            <a:r>
              <a:rPr lang="ru-RU" sz="1600" b="1" dirty="0" smtClean="0">
                <a:solidFill>
                  <a:srgbClr val="C00000"/>
                </a:solidFill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1600" b="1" dirty="0">
              <a:solidFill>
                <a:srgbClr val="C0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rgbClr val="C00000"/>
                </a:solidFill>
                <a:hlinkClick r:id="rId9"/>
              </a:rPr>
              <a:t>https://journal.tinkoff.ru/deepfake</a:t>
            </a:r>
            <a:r>
              <a:rPr lang="en-US" sz="1600" b="1" dirty="0" smtClean="0">
                <a:solidFill>
                  <a:srgbClr val="C00000"/>
                </a:solidFill>
                <a:hlinkClick r:id="rId9"/>
              </a:rPr>
              <a:t>/</a:t>
            </a:r>
            <a:endParaRPr lang="ru-RU" sz="1600" b="1" dirty="0" smtClean="0">
              <a:solidFill>
                <a:srgbClr val="C0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1600" b="1" dirty="0">
              <a:solidFill>
                <a:srgbClr val="C0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rgbClr val="C00000"/>
                </a:solidFill>
                <a:hlinkClick r:id="rId10"/>
              </a:rPr>
              <a:t>https://</a:t>
            </a:r>
            <a:r>
              <a:rPr lang="en-US" sz="1600" b="1" dirty="0" smtClean="0">
                <a:solidFill>
                  <a:srgbClr val="C00000"/>
                </a:solidFill>
                <a:hlinkClick r:id="rId10"/>
              </a:rPr>
              <a:t>www.kaspersky.ru/resource-center/threats/protect-yourself-from-deep-fake</a:t>
            </a:r>
            <a:endParaRPr lang="ru-RU" sz="1600" b="1" dirty="0" smtClean="0">
              <a:solidFill>
                <a:srgbClr val="C0000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1600" b="1" dirty="0">
              <a:solidFill>
                <a:srgbClr val="C00000"/>
              </a:solidFill>
            </a:endParaRPr>
          </a:p>
          <a:p>
            <a:pPr algn="ctr"/>
            <a:r>
              <a:rPr lang="ru-RU" b="1" dirty="0">
                <a:solidFill>
                  <a:srgbClr val="FF0000"/>
                </a:solidFill>
              </a:rPr>
              <a:t>В Сбербанке рассказали, чего ждать от </a:t>
            </a:r>
            <a:r>
              <a:rPr lang="ru-RU" b="1" dirty="0" err="1">
                <a:solidFill>
                  <a:srgbClr val="FF0000"/>
                </a:solidFill>
              </a:rPr>
              <a:t>кибермошенников</a:t>
            </a:r>
            <a:r>
              <a:rPr lang="ru-RU" b="1" dirty="0">
                <a:solidFill>
                  <a:srgbClr val="FF0000"/>
                </a:solidFill>
              </a:rPr>
              <a:t> в </a:t>
            </a:r>
            <a:r>
              <a:rPr lang="ru-RU" b="1" dirty="0" smtClean="0">
                <a:solidFill>
                  <a:srgbClr val="FF0000"/>
                </a:solidFill>
              </a:rPr>
              <a:t>25 г. 3  тренда</a:t>
            </a:r>
          </a:p>
          <a:p>
            <a:pPr algn="ctr"/>
            <a:r>
              <a:rPr lang="ru-RU" b="1" u="sng" dirty="0" smtClean="0">
                <a:hlinkClick r:id="rId11"/>
              </a:rPr>
              <a:t>https</a:t>
            </a:r>
            <a:r>
              <a:rPr lang="ru-RU" b="1" u="sng" dirty="0">
                <a:hlinkClick r:id="rId11"/>
              </a:rPr>
              <a:t>://t.me/rian_ru/267848</a:t>
            </a:r>
            <a:endParaRPr lang="ru-RU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sz="1600" b="1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62282" y="5050769"/>
            <a:ext cx="3713527" cy="1574149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Социальная реклама в Германии: она </a:t>
            </a:r>
            <a:r>
              <a:rPr lang="ru-RU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объясняет, почему массовый сбор биометрических данных представляет </a:t>
            </a:r>
            <a:r>
              <a:rPr lang="ru-RU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опасность </a:t>
            </a:r>
            <a:r>
              <a:rPr lang="ru-RU" b="1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2"/>
              </a:rPr>
              <a:t>https://t.me/learn52/938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945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Психология </a:t>
            </a:r>
            <a:r>
              <a:rPr lang="ru-RU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жертв и </a:t>
            </a:r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мошенников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032" y="1350182"/>
            <a:ext cx="5389692" cy="5235099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10" name="Прямоугольник 9"/>
          <p:cNvSpPr/>
          <p:nvPr/>
        </p:nvSpPr>
        <p:spPr>
          <a:xfrm>
            <a:off x="6576089" y="1525089"/>
            <a:ext cx="43379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Какие бывают ловушки мышления?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2821" y="2270634"/>
            <a:ext cx="5939802" cy="3800912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7895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Психология </a:t>
            </a:r>
            <a:r>
              <a:rPr lang="ru-RU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жертв и </a:t>
            </a:r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мошенников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2176" y="1724277"/>
            <a:ext cx="4791729" cy="266940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26339" y="1749479"/>
            <a:ext cx="3534249" cy="2644206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148071" y="1289407"/>
            <a:ext cx="61439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На чем чаще всего спекулируют мошенники?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72937" y="4482487"/>
            <a:ext cx="1114110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Телефонные мошенники начали угрожать убийством для похищения денег </a:t>
            </a:r>
            <a:r>
              <a:rPr lang="ru-RU" b="1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https://www.ntv.ru/novosti/2601380/</a:t>
            </a:r>
            <a:endParaRPr lang="ru-RU" b="1" u="sng" dirty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  <a:p>
            <a:pPr algn="ctr"/>
            <a:r>
              <a:rPr lang="ru-RU" b="1" dirty="0">
                <a:solidFill>
                  <a:srgbClr val="FF0000"/>
                </a:solidFill>
              </a:rPr>
              <a:t>Как телефонные мошенники взламывают наше сознание: интервью с психотерапевтом </a:t>
            </a:r>
            <a:r>
              <a:rPr lang="ru-RU" b="1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https://28.мвд.рф/news/item/24460377</a:t>
            </a:r>
            <a:r>
              <a:rPr lang="ru-RU" b="1" u="sng" dirty="0" smtClean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/</a:t>
            </a:r>
            <a:endParaRPr lang="ru-RU" b="1" u="sng" dirty="0" smtClean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b="1" u="sng" dirty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rgbClr val="00B050"/>
                </a:solidFill>
              </a:rPr>
              <a:t>Телефонный мошенник показал как обманывал </a:t>
            </a:r>
            <a:r>
              <a:rPr lang="ru-RU" b="1" dirty="0" smtClean="0">
                <a:solidFill>
                  <a:srgbClr val="00B050"/>
                </a:solidFill>
              </a:rPr>
              <a:t>жертв </a:t>
            </a:r>
            <a:r>
              <a:rPr lang="en-US" b="1" dirty="0">
                <a:hlinkClick r:id="rId9"/>
              </a:rPr>
              <a:t>https://</a:t>
            </a:r>
            <a:r>
              <a:rPr lang="en-US" b="1" dirty="0" smtClean="0">
                <a:hlinkClick r:id="rId9"/>
              </a:rPr>
              <a:t>yandex.ru/video/preview/15413445189188963652</a:t>
            </a:r>
            <a:r>
              <a:rPr lang="ru-RU" b="1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902808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Виды мошенничеств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9020" y="1784694"/>
            <a:ext cx="10253958" cy="407128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6" name="Полилиния 5"/>
          <p:cNvSpPr/>
          <p:nvPr/>
        </p:nvSpPr>
        <p:spPr>
          <a:xfrm>
            <a:off x="1164793" y="2852257"/>
            <a:ext cx="6829915" cy="2978093"/>
          </a:xfrm>
          <a:custGeom>
            <a:avLst/>
            <a:gdLst>
              <a:gd name="connsiteX0" fmla="*/ 538172 w 6829915"/>
              <a:gd name="connsiteY0" fmla="*/ 125835 h 2978093"/>
              <a:gd name="connsiteX1" fmla="*/ 387170 w 6829915"/>
              <a:gd name="connsiteY1" fmla="*/ 209725 h 2978093"/>
              <a:gd name="connsiteX2" fmla="*/ 328447 w 6829915"/>
              <a:gd name="connsiteY2" fmla="*/ 268448 h 2978093"/>
              <a:gd name="connsiteX3" fmla="*/ 269724 w 6829915"/>
              <a:gd name="connsiteY3" fmla="*/ 352337 h 2978093"/>
              <a:gd name="connsiteX4" fmla="*/ 236168 w 6829915"/>
              <a:gd name="connsiteY4" fmla="*/ 461394 h 2978093"/>
              <a:gd name="connsiteX5" fmla="*/ 185835 w 6829915"/>
              <a:gd name="connsiteY5" fmla="*/ 570451 h 2978093"/>
              <a:gd name="connsiteX6" fmla="*/ 177446 w 6829915"/>
              <a:gd name="connsiteY6" fmla="*/ 595618 h 2978093"/>
              <a:gd name="connsiteX7" fmla="*/ 160668 w 6829915"/>
              <a:gd name="connsiteY7" fmla="*/ 662730 h 2978093"/>
              <a:gd name="connsiteX8" fmla="*/ 101945 w 6829915"/>
              <a:gd name="connsiteY8" fmla="*/ 805343 h 2978093"/>
              <a:gd name="connsiteX9" fmla="*/ 76778 w 6829915"/>
              <a:gd name="connsiteY9" fmla="*/ 872455 h 2978093"/>
              <a:gd name="connsiteX10" fmla="*/ 51611 w 6829915"/>
              <a:gd name="connsiteY10" fmla="*/ 947956 h 2978093"/>
              <a:gd name="connsiteX11" fmla="*/ 18055 w 6829915"/>
              <a:gd name="connsiteY11" fmla="*/ 1015068 h 2978093"/>
              <a:gd name="connsiteX12" fmla="*/ 26444 w 6829915"/>
              <a:gd name="connsiteY12" fmla="*/ 1468073 h 2978093"/>
              <a:gd name="connsiteX13" fmla="*/ 34833 w 6829915"/>
              <a:gd name="connsiteY13" fmla="*/ 1501629 h 2978093"/>
              <a:gd name="connsiteX14" fmla="*/ 68389 w 6829915"/>
              <a:gd name="connsiteY14" fmla="*/ 1560352 h 2978093"/>
              <a:gd name="connsiteX15" fmla="*/ 76778 w 6829915"/>
              <a:gd name="connsiteY15" fmla="*/ 1585519 h 2978093"/>
              <a:gd name="connsiteX16" fmla="*/ 101945 w 6829915"/>
              <a:gd name="connsiteY16" fmla="*/ 1627464 h 2978093"/>
              <a:gd name="connsiteX17" fmla="*/ 118723 w 6829915"/>
              <a:gd name="connsiteY17" fmla="*/ 1669409 h 2978093"/>
              <a:gd name="connsiteX18" fmla="*/ 152279 w 6829915"/>
              <a:gd name="connsiteY18" fmla="*/ 1711354 h 2978093"/>
              <a:gd name="connsiteX19" fmla="*/ 202613 w 6829915"/>
              <a:gd name="connsiteY19" fmla="*/ 1828800 h 2978093"/>
              <a:gd name="connsiteX20" fmla="*/ 227779 w 6829915"/>
              <a:gd name="connsiteY20" fmla="*/ 1904301 h 2978093"/>
              <a:gd name="connsiteX21" fmla="*/ 252946 w 6829915"/>
              <a:gd name="connsiteY21" fmla="*/ 1979802 h 2978093"/>
              <a:gd name="connsiteX22" fmla="*/ 269724 w 6829915"/>
              <a:gd name="connsiteY22" fmla="*/ 2004969 h 2978093"/>
              <a:gd name="connsiteX23" fmla="*/ 294891 w 6829915"/>
              <a:gd name="connsiteY23" fmla="*/ 2063692 h 2978093"/>
              <a:gd name="connsiteX24" fmla="*/ 311669 w 6829915"/>
              <a:gd name="connsiteY24" fmla="*/ 2130804 h 2978093"/>
              <a:gd name="connsiteX25" fmla="*/ 336836 w 6829915"/>
              <a:gd name="connsiteY25" fmla="*/ 2172749 h 2978093"/>
              <a:gd name="connsiteX26" fmla="*/ 370392 w 6829915"/>
              <a:gd name="connsiteY26" fmla="*/ 2248249 h 2978093"/>
              <a:gd name="connsiteX27" fmla="*/ 387170 w 6829915"/>
              <a:gd name="connsiteY27" fmla="*/ 2281805 h 2978093"/>
              <a:gd name="connsiteX28" fmla="*/ 437504 w 6829915"/>
              <a:gd name="connsiteY28" fmla="*/ 2416029 h 2978093"/>
              <a:gd name="connsiteX29" fmla="*/ 479449 w 6829915"/>
              <a:gd name="connsiteY29" fmla="*/ 2466363 h 2978093"/>
              <a:gd name="connsiteX30" fmla="*/ 580117 w 6829915"/>
              <a:gd name="connsiteY30" fmla="*/ 2558642 h 2978093"/>
              <a:gd name="connsiteX31" fmla="*/ 613673 w 6829915"/>
              <a:gd name="connsiteY31" fmla="*/ 2575420 h 2978093"/>
              <a:gd name="connsiteX32" fmla="*/ 655618 w 6829915"/>
              <a:gd name="connsiteY32" fmla="*/ 2600587 h 2978093"/>
              <a:gd name="connsiteX33" fmla="*/ 689174 w 6829915"/>
              <a:gd name="connsiteY33" fmla="*/ 2625754 h 2978093"/>
              <a:gd name="connsiteX34" fmla="*/ 848565 w 6829915"/>
              <a:gd name="connsiteY34" fmla="*/ 2701255 h 2978093"/>
              <a:gd name="connsiteX35" fmla="*/ 999567 w 6829915"/>
              <a:gd name="connsiteY35" fmla="*/ 2734811 h 2978093"/>
              <a:gd name="connsiteX36" fmla="*/ 1125401 w 6829915"/>
              <a:gd name="connsiteY36" fmla="*/ 2768367 h 2978093"/>
              <a:gd name="connsiteX37" fmla="*/ 1234458 w 6829915"/>
              <a:gd name="connsiteY37" fmla="*/ 2776756 h 2978093"/>
              <a:gd name="connsiteX38" fmla="*/ 1293181 w 6829915"/>
              <a:gd name="connsiteY38" fmla="*/ 2785145 h 2978093"/>
              <a:gd name="connsiteX39" fmla="*/ 1335126 w 6829915"/>
              <a:gd name="connsiteY39" fmla="*/ 2801923 h 2978093"/>
              <a:gd name="connsiteX40" fmla="*/ 1393849 w 6829915"/>
              <a:gd name="connsiteY40" fmla="*/ 2810312 h 2978093"/>
              <a:gd name="connsiteX41" fmla="*/ 2106913 w 6829915"/>
              <a:gd name="connsiteY41" fmla="*/ 2801923 h 2978093"/>
              <a:gd name="connsiteX42" fmla="*/ 2400528 w 6829915"/>
              <a:gd name="connsiteY42" fmla="*/ 2810312 h 2978093"/>
              <a:gd name="connsiteX43" fmla="*/ 2442473 w 6829915"/>
              <a:gd name="connsiteY43" fmla="*/ 2818701 h 2978093"/>
              <a:gd name="connsiteX44" fmla="*/ 2501196 w 6829915"/>
              <a:gd name="connsiteY44" fmla="*/ 2827090 h 2978093"/>
              <a:gd name="connsiteX45" fmla="*/ 2643809 w 6829915"/>
              <a:gd name="connsiteY45" fmla="*/ 2852257 h 2978093"/>
              <a:gd name="connsiteX46" fmla="*/ 2920646 w 6829915"/>
              <a:gd name="connsiteY46" fmla="*/ 2860646 h 2978093"/>
              <a:gd name="connsiteX47" fmla="*/ 3189093 w 6829915"/>
              <a:gd name="connsiteY47" fmla="*/ 2885813 h 2978093"/>
              <a:gd name="connsiteX48" fmla="*/ 3373651 w 6829915"/>
              <a:gd name="connsiteY48" fmla="*/ 2902591 h 2978093"/>
              <a:gd name="connsiteX49" fmla="*/ 3482708 w 6829915"/>
              <a:gd name="connsiteY49" fmla="*/ 2919369 h 2978093"/>
              <a:gd name="connsiteX50" fmla="*/ 3650488 w 6829915"/>
              <a:gd name="connsiteY50" fmla="*/ 2927758 h 2978093"/>
              <a:gd name="connsiteX51" fmla="*/ 3742767 w 6829915"/>
              <a:gd name="connsiteY51" fmla="*/ 2936147 h 2978093"/>
              <a:gd name="connsiteX52" fmla="*/ 3910546 w 6829915"/>
              <a:gd name="connsiteY52" fmla="*/ 2969703 h 2978093"/>
              <a:gd name="connsiteX53" fmla="*/ 3994436 w 6829915"/>
              <a:gd name="connsiteY53" fmla="*/ 2978092 h 2978093"/>
              <a:gd name="connsiteX54" fmla="*/ 6427244 w 6829915"/>
              <a:gd name="connsiteY54" fmla="*/ 2961314 h 2978093"/>
              <a:gd name="connsiteX55" fmla="*/ 6469189 w 6829915"/>
              <a:gd name="connsiteY55" fmla="*/ 2852257 h 2978093"/>
              <a:gd name="connsiteX56" fmla="*/ 6553079 w 6829915"/>
              <a:gd name="connsiteY56" fmla="*/ 2701255 h 2978093"/>
              <a:gd name="connsiteX57" fmla="*/ 6645357 w 6829915"/>
              <a:gd name="connsiteY57" fmla="*/ 2583809 h 2978093"/>
              <a:gd name="connsiteX58" fmla="*/ 6712469 w 6829915"/>
              <a:gd name="connsiteY58" fmla="*/ 2508308 h 2978093"/>
              <a:gd name="connsiteX59" fmla="*/ 6796359 w 6829915"/>
              <a:gd name="connsiteY59" fmla="*/ 2332139 h 2978093"/>
              <a:gd name="connsiteX60" fmla="*/ 6804748 w 6829915"/>
              <a:gd name="connsiteY60" fmla="*/ 2273416 h 2978093"/>
              <a:gd name="connsiteX61" fmla="*/ 6813137 w 6829915"/>
              <a:gd name="connsiteY61" fmla="*/ 2155971 h 2978093"/>
              <a:gd name="connsiteX62" fmla="*/ 6829915 w 6829915"/>
              <a:gd name="connsiteY62" fmla="*/ 2105637 h 2978093"/>
              <a:gd name="connsiteX63" fmla="*/ 6813137 w 6829915"/>
              <a:gd name="connsiteY63" fmla="*/ 1795244 h 2978093"/>
              <a:gd name="connsiteX64" fmla="*/ 6787970 w 6829915"/>
              <a:gd name="connsiteY64" fmla="*/ 1702965 h 2978093"/>
              <a:gd name="connsiteX65" fmla="*/ 6695691 w 6829915"/>
              <a:gd name="connsiteY65" fmla="*/ 1300293 h 2978093"/>
              <a:gd name="connsiteX66" fmla="*/ 6620190 w 6829915"/>
              <a:gd name="connsiteY66" fmla="*/ 1132514 h 2978093"/>
              <a:gd name="connsiteX67" fmla="*/ 6603413 w 6829915"/>
              <a:gd name="connsiteY67" fmla="*/ 1073791 h 2978093"/>
              <a:gd name="connsiteX68" fmla="*/ 6586635 w 6829915"/>
              <a:gd name="connsiteY68" fmla="*/ 1048624 h 2978093"/>
              <a:gd name="connsiteX69" fmla="*/ 6544690 w 6829915"/>
              <a:gd name="connsiteY69" fmla="*/ 981512 h 2978093"/>
              <a:gd name="connsiteX70" fmla="*/ 6511134 w 6829915"/>
              <a:gd name="connsiteY70" fmla="*/ 922789 h 2978093"/>
              <a:gd name="connsiteX71" fmla="*/ 6469189 w 6829915"/>
              <a:gd name="connsiteY71" fmla="*/ 864066 h 2978093"/>
              <a:gd name="connsiteX72" fmla="*/ 6427244 w 6829915"/>
              <a:gd name="connsiteY72" fmla="*/ 838899 h 2978093"/>
              <a:gd name="connsiteX73" fmla="*/ 6385299 w 6829915"/>
              <a:gd name="connsiteY73" fmla="*/ 796954 h 2978093"/>
              <a:gd name="connsiteX74" fmla="*/ 6276242 w 6829915"/>
              <a:gd name="connsiteY74" fmla="*/ 729842 h 2978093"/>
              <a:gd name="connsiteX75" fmla="*/ 6217519 w 6829915"/>
              <a:gd name="connsiteY75" fmla="*/ 671119 h 2978093"/>
              <a:gd name="connsiteX76" fmla="*/ 6192352 w 6829915"/>
              <a:gd name="connsiteY76" fmla="*/ 662730 h 2978093"/>
              <a:gd name="connsiteX77" fmla="*/ 6150407 w 6829915"/>
              <a:gd name="connsiteY77" fmla="*/ 637563 h 2978093"/>
              <a:gd name="connsiteX78" fmla="*/ 6049739 w 6829915"/>
              <a:gd name="connsiteY78" fmla="*/ 604007 h 2978093"/>
              <a:gd name="connsiteX79" fmla="*/ 5957460 w 6829915"/>
              <a:gd name="connsiteY79" fmla="*/ 570451 h 2978093"/>
              <a:gd name="connsiteX80" fmla="*/ 5923904 w 6829915"/>
              <a:gd name="connsiteY80" fmla="*/ 536895 h 2978093"/>
              <a:gd name="connsiteX81" fmla="*/ 5756124 w 6829915"/>
              <a:gd name="connsiteY81" fmla="*/ 478172 h 2978093"/>
              <a:gd name="connsiteX82" fmla="*/ 5655457 w 6829915"/>
              <a:gd name="connsiteY82" fmla="*/ 469783 h 2978093"/>
              <a:gd name="connsiteX83" fmla="*/ 5588345 w 6829915"/>
              <a:gd name="connsiteY83" fmla="*/ 461394 h 2978093"/>
              <a:gd name="connsiteX84" fmla="*/ 5546400 w 6829915"/>
              <a:gd name="connsiteY84" fmla="*/ 444616 h 2978093"/>
              <a:gd name="connsiteX85" fmla="*/ 5496066 w 6829915"/>
              <a:gd name="connsiteY85" fmla="*/ 436227 h 2978093"/>
              <a:gd name="connsiteX86" fmla="*/ 5420565 w 6829915"/>
              <a:gd name="connsiteY86" fmla="*/ 419449 h 2978093"/>
              <a:gd name="connsiteX87" fmla="*/ 5252785 w 6829915"/>
              <a:gd name="connsiteY87" fmla="*/ 369115 h 2978093"/>
              <a:gd name="connsiteX88" fmla="*/ 5152117 w 6829915"/>
              <a:gd name="connsiteY88" fmla="*/ 352337 h 2978093"/>
              <a:gd name="connsiteX89" fmla="*/ 4338385 w 6829915"/>
              <a:gd name="connsiteY89" fmla="*/ 343949 h 2978093"/>
              <a:gd name="connsiteX90" fmla="*/ 3440763 w 6829915"/>
              <a:gd name="connsiteY90" fmla="*/ 352337 h 2978093"/>
              <a:gd name="connsiteX91" fmla="*/ 3356873 w 6829915"/>
              <a:gd name="connsiteY91" fmla="*/ 360726 h 2978093"/>
              <a:gd name="connsiteX92" fmla="*/ 3189093 w 6829915"/>
              <a:gd name="connsiteY92" fmla="*/ 402671 h 2978093"/>
              <a:gd name="connsiteX93" fmla="*/ 2878701 w 6829915"/>
              <a:gd name="connsiteY93" fmla="*/ 385893 h 2978093"/>
              <a:gd name="connsiteX94" fmla="*/ 2794811 w 6829915"/>
              <a:gd name="connsiteY94" fmla="*/ 377504 h 2978093"/>
              <a:gd name="connsiteX95" fmla="*/ 2635420 w 6829915"/>
              <a:gd name="connsiteY95" fmla="*/ 343949 h 2978093"/>
              <a:gd name="connsiteX96" fmla="*/ 2450862 w 6829915"/>
              <a:gd name="connsiteY96" fmla="*/ 268448 h 2978093"/>
              <a:gd name="connsiteX97" fmla="*/ 2316638 w 6829915"/>
              <a:gd name="connsiteY97" fmla="*/ 243281 h 2978093"/>
              <a:gd name="connsiteX98" fmla="*/ 2115302 w 6829915"/>
              <a:gd name="connsiteY98" fmla="*/ 184558 h 2978093"/>
              <a:gd name="connsiteX99" fmla="*/ 1846855 w 6829915"/>
              <a:gd name="connsiteY99" fmla="*/ 117446 h 2978093"/>
              <a:gd name="connsiteX100" fmla="*/ 1737798 w 6829915"/>
              <a:gd name="connsiteY100" fmla="*/ 67112 h 2978093"/>
              <a:gd name="connsiteX101" fmla="*/ 1662297 w 6829915"/>
              <a:gd name="connsiteY101" fmla="*/ 58723 h 2978093"/>
              <a:gd name="connsiteX102" fmla="*/ 1603574 w 6829915"/>
              <a:gd name="connsiteY102" fmla="*/ 33556 h 2978093"/>
              <a:gd name="connsiteX103" fmla="*/ 1536462 w 6829915"/>
              <a:gd name="connsiteY103" fmla="*/ 25167 h 2978093"/>
              <a:gd name="connsiteX104" fmla="*/ 1419016 w 6829915"/>
              <a:gd name="connsiteY104" fmla="*/ 0 h 2978093"/>
              <a:gd name="connsiteX105" fmla="*/ 1117013 w 6829915"/>
              <a:gd name="connsiteY105" fmla="*/ 8389 h 2978093"/>
              <a:gd name="connsiteX106" fmla="*/ 1041512 w 6829915"/>
              <a:gd name="connsiteY106" fmla="*/ 16778 h 2978093"/>
              <a:gd name="connsiteX107" fmla="*/ 949233 w 6829915"/>
              <a:gd name="connsiteY107" fmla="*/ 33556 h 2978093"/>
              <a:gd name="connsiteX108" fmla="*/ 806620 w 6829915"/>
              <a:gd name="connsiteY108" fmla="*/ 41945 h 2978093"/>
              <a:gd name="connsiteX109" fmla="*/ 731119 w 6829915"/>
              <a:gd name="connsiteY109" fmla="*/ 67112 h 2978093"/>
              <a:gd name="connsiteX110" fmla="*/ 705952 w 6829915"/>
              <a:gd name="connsiteY110" fmla="*/ 75501 h 2978093"/>
              <a:gd name="connsiteX111" fmla="*/ 672396 w 6829915"/>
              <a:gd name="connsiteY111" fmla="*/ 83890 h 2978093"/>
              <a:gd name="connsiteX112" fmla="*/ 630451 w 6829915"/>
              <a:gd name="connsiteY112" fmla="*/ 92279 h 2978093"/>
              <a:gd name="connsiteX113" fmla="*/ 580117 w 6829915"/>
              <a:gd name="connsiteY113" fmla="*/ 109057 h 2978093"/>
              <a:gd name="connsiteX114" fmla="*/ 529783 w 6829915"/>
              <a:gd name="connsiteY114" fmla="*/ 134224 h 2978093"/>
              <a:gd name="connsiteX115" fmla="*/ 538172 w 6829915"/>
              <a:gd name="connsiteY115" fmla="*/ 125835 h 2978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6829915" h="2978093">
                <a:moveTo>
                  <a:pt x="538172" y="125835"/>
                </a:moveTo>
                <a:cubicBezTo>
                  <a:pt x="514403" y="138418"/>
                  <a:pt x="427885" y="169010"/>
                  <a:pt x="387170" y="209725"/>
                </a:cubicBezTo>
                <a:cubicBezTo>
                  <a:pt x="367596" y="229299"/>
                  <a:pt x="345056" y="246302"/>
                  <a:pt x="328447" y="268448"/>
                </a:cubicBezTo>
                <a:cubicBezTo>
                  <a:pt x="291181" y="318135"/>
                  <a:pt x="311036" y="290371"/>
                  <a:pt x="269724" y="352337"/>
                </a:cubicBezTo>
                <a:cubicBezTo>
                  <a:pt x="261162" y="386585"/>
                  <a:pt x="250575" y="432579"/>
                  <a:pt x="236168" y="461394"/>
                </a:cubicBezTo>
                <a:cubicBezTo>
                  <a:pt x="206703" y="520325"/>
                  <a:pt x="205385" y="518319"/>
                  <a:pt x="185835" y="570451"/>
                </a:cubicBezTo>
                <a:cubicBezTo>
                  <a:pt x="182730" y="578731"/>
                  <a:pt x="179773" y="587087"/>
                  <a:pt x="177446" y="595618"/>
                </a:cubicBezTo>
                <a:cubicBezTo>
                  <a:pt x="171379" y="617865"/>
                  <a:pt x="168479" y="641034"/>
                  <a:pt x="160668" y="662730"/>
                </a:cubicBezTo>
                <a:cubicBezTo>
                  <a:pt x="143254" y="711101"/>
                  <a:pt x="119996" y="757206"/>
                  <a:pt x="101945" y="805343"/>
                </a:cubicBezTo>
                <a:cubicBezTo>
                  <a:pt x="93556" y="827714"/>
                  <a:pt x="84730" y="849925"/>
                  <a:pt x="76778" y="872455"/>
                </a:cubicBezTo>
                <a:cubicBezTo>
                  <a:pt x="67949" y="897471"/>
                  <a:pt x="61712" y="923426"/>
                  <a:pt x="51611" y="947956"/>
                </a:cubicBezTo>
                <a:cubicBezTo>
                  <a:pt x="42088" y="971083"/>
                  <a:pt x="29240" y="992697"/>
                  <a:pt x="18055" y="1015068"/>
                </a:cubicBezTo>
                <a:cubicBezTo>
                  <a:pt x="-8328" y="1252518"/>
                  <a:pt x="-6021" y="1143428"/>
                  <a:pt x="26444" y="1468073"/>
                </a:cubicBezTo>
                <a:cubicBezTo>
                  <a:pt x="27591" y="1479545"/>
                  <a:pt x="30062" y="1491133"/>
                  <a:pt x="34833" y="1501629"/>
                </a:cubicBezTo>
                <a:cubicBezTo>
                  <a:pt x="44162" y="1522153"/>
                  <a:pt x="58307" y="1540187"/>
                  <a:pt x="68389" y="1560352"/>
                </a:cubicBezTo>
                <a:cubicBezTo>
                  <a:pt x="72344" y="1568261"/>
                  <a:pt x="72823" y="1577610"/>
                  <a:pt x="76778" y="1585519"/>
                </a:cubicBezTo>
                <a:cubicBezTo>
                  <a:pt x="84070" y="1600103"/>
                  <a:pt x="94653" y="1612880"/>
                  <a:pt x="101945" y="1627464"/>
                </a:cubicBezTo>
                <a:cubicBezTo>
                  <a:pt x="108679" y="1640933"/>
                  <a:pt x="110975" y="1656496"/>
                  <a:pt x="118723" y="1669409"/>
                </a:cubicBezTo>
                <a:cubicBezTo>
                  <a:pt x="127935" y="1684763"/>
                  <a:pt x="143940" y="1695509"/>
                  <a:pt x="152279" y="1711354"/>
                </a:cubicBezTo>
                <a:cubicBezTo>
                  <a:pt x="172116" y="1749045"/>
                  <a:pt x="202613" y="1828800"/>
                  <a:pt x="202613" y="1828800"/>
                </a:cubicBezTo>
                <a:cubicBezTo>
                  <a:pt x="220052" y="1916004"/>
                  <a:pt x="198837" y="1829052"/>
                  <a:pt x="227779" y="1904301"/>
                </a:cubicBezTo>
                <a:cubicBezTo>
                  <a:pt x="237302" y="1929061"/>
                  <a:pt x="242743" y="1955314"/>
                  <a:pt x="252946" y="1979802"/>
                </a:cubicBezTo>
                <a:cubicBezTo>
                  <a:pt x="256824" y="1989109"/>
                  <a:pt x="265215" y="1995951"/>
                  <a:pt x="269724" y="2004969"/>
                </a:cubicBezTo>
                <a:cubicBezTo>
                  <a:pt x="279248" y="2024017"/>
                  <a:pt x="288157" y="2043489"/>
                  <a:pt x="294891" y="2063692"/>
                </a:cubicBezTo>
                <a:cubicBezTo>
                  <a:pt x="302183" y="2085568"/>
                  <a:pt x="303391" y="2109282"/>
                  <a:pt x="311669" y="2130804"/>
                </a:cubicBezTo>
                <a:cubicBezTo>
                  <a:pt x="317522" y="2146022"/>
                  <a:pt x="329028" y="2158435"/>
                  <a:pt x="336836" y="2172749"/>
                </a:cubicBezTo>
                <a:cubicBezTo>
                  <a:pt x="396755" y="2282600"/>
                  <a:pt x="341553" y="2180958"/>
                  <a:pt x="370392" y="2248249"/>
                </a:cubicBezTo>
                <a:cubicBezTo>
                  <a:pt x="375318" y="2259743"/>
                  <a:pt x="383215" y="2269941"/>
                  <a:pt x="387170" y="2281805"/>
                </a:cubicBezTo>
                <a:cubicBezTo>
                  <a:pt x="413385" y="2360449"/>
                  <a:pt x="389980" y="2342102"/>
                  <a:pt x="437504" y="2416029"/>
                </a:cubicBezTo>
                <a:cubicBezTo>
                  <a:pt x="449314" y="2434400"/>
                  <a:pt x="464635" y="2450315"/>
                  <a:pt x="479449" y="2466363"/>
                </a:cubicBezTo>
                <a:cubicBezTo>
                  <a:pt x="505110" y="2494163"/>
                  <a:pt x="546130" y="2535984"/>
                  <a:pt x="580117" y="2558642"/>
                </a:cubicBezTo>
                <a:cubicBezTo>
                  <a:pt x="590522" y="2565579"/>
                  <a:pt x="602741" y="2569347"/>
                  <a:pt x="613673" y="2575420"/>
                </a:cubicBezTo>
                <a:cubicBezTo>
                  <a:pt x="627926" y="2583339"/>
                  <a:pt x="642051" y="2591542"/>
                  <a:pt x="655618" y="2600587"/>
                </a:cubicBezTo>
                <a:cubicBezTo>
                  <a:pt x="667251" y="2608343"/>
                  <a:pt x="676988" y="2618899"/>
                  <a:pt x="689174" y="2625754"/>
                </a:cubicBezTo>
                <a:cubicBezTo>
                  <a:pt x="708002" y="2636345"/>
                  <a:pt x="812627" y="2689276"/>
                  <a:pt x="848565" y="2701255"/>
                </a:cubicBezTo>
                <a:cubicBezTo>
                  <a:pt x="990579" y="2748593"/>
                  <a:pt x="890268" y="2711390"/>
                  <a:pt x="999567" y="2734811"/>
                </a:cubicBezTo>
                <a:cubicBezTo>
                  <a:pt x="1046324" y="2744830"/>
                  <a:pt x="1077207" y="2761482"/>
                  <a:pt x="1125401" y="2768367"/>
                </a:cubicBezTo>
                <a:cubicBezTo>
                  <a:pt x="1161494" y="2773523"/>
                  <a:pt x="1198179" y="2773128"/>
                  <a:pt x="1234458" y="2776756"/>
                </a:cubicBezTo>
                <a:cubicBezTo>
                  <a:pt x="1254133" y="2778723"/>
                  <a:pt x="1273607" y="2782349"/>
                  <a:pt x="1293181" y="2785145"/>
                </a:cubicBezTo>
                <a:cubicBezTo>
                  <a:pt x="1307163" y="2790738"/>
                  <a:pt x="1320517" y="2798271"/>
                  <a:pt x="1335126" y="2801923"/>
                </a:cubicBezTo>
                <a:cubicBezTo>
                  <a:pt x="1354309" y="2806719"/>
                  <a:pt x="1374076" y="2810312"/>
                  <a:pt x="1393849" y="2810312"/>
                </a:cubicBezTo>
                <a:cubicBezTo>
                  <a:pt x="1631553" y="2810312"/>
                  <a:pt x="1869225" y="2804719"/>
                  <a:pt x="2106913" y="2801923"/>
                </a:cubicBezTo>
                <a:cubicBezTo>
                  <a:pt x="2204785" y="2804719"/>
                  <a:pt x="2302739" y="2805423"/>
                  <a:pt x="2400528" y="2810312"/>
                </a:cubicBezTo>
                <a:cubicBezTo>
                  <a:pt x="2414769" y="2811024"/>
                  <a:pt x="2428408" y="2816357"/>
                  <a:pt x="2442473" y="2818701"/>
                </a:cubicBezTo>
                <a:cubicBezTo>
                  <a:pt x="2461977" y="2821952"/>
                  <a:pt x="2481692" y="2823839"/>
                  <a:pt x="2501196" y="2827090"/>
                </a:cubicBezTo>
                <a:cubicBezTo>
                  <a:pt x="2548811" y="2835026"/>
                  <a:pt x="2595691" y="2848408"/>
                  <a:pt x="2643809" y="2852257"/>
                </a:cubicBezTo>
                <a:cubicBezTo>
                  <a:pt x="2735836" y="2859619"/>
                  <a:pt x="2828367" y="2857850"/>
                  <a:pt x="2920646" y="2860646"/>
                </a:cubicBezTo>
                <a:lnTo>
                  <a:pt x="3189093" y="2885813"/>
                </a:lnTo>
                <a:cubicBezTo>
                  <a:pt x="3250603" y="2891508"/>
                  <a:pt x="3312596" y="2893198"/>
                  <a:pt x="3373651" y="2902591"/>
                </a:cubicBezTo>
                <a:cubicBezTo>
                  <a:pt x="3410003" y="2908184"/>
                  <a:pt x="3446079" y="2916039"/>
                  <a:pt x="3482708" y="2919369"/>
                </a:cubicBezTo>
                <a:cubicBezTo>
                  <a:pt x="3538475" y="2924439"/>
                  <a:pt x="3594608" y="2924153"/>
                  <a:pt x="3650488" y="2927758"/>
                </a:cubicBezTo>
                <a:cubicBezTo>
                  <a:pt x="3681310" y="2929747"/>
                  <a:pt x="3712007" y="2933351"/>
                  <a:pt x="3742767" y="2936147"/>
                </a:cubicBezTo>
                <a:cubicBezTo>
                  <a:pt x="3798693" y="2947332"/>
                  <a:pt x="3854288" y="2960327"/>
                  <a:pt x="3910546" y="2969703"/>
                </a:cubicBezTo>
                <a:cubicBezTo>
                  <a:pt x="3938266" y="2974323"/>
                  <a:pt x="3966333" y="2978186"/>
                  <a:pt x="3994436" y="2978092"/>
                </a:cubicBezTo>
                <a:lnTo>
                  <a:pt x="6427244" y="2961314"/>
                </a:lnTo>
                <a:cubicBezTo>
                  <a:pt x="6483822" y="2867018"/>
                  <a:pt x="6420813" y="2981260"/>
                  <a:pt x="6469189" y="2852257"/>
                </a:cubicBezTo>
                <a:cubicBezTo>
                  <a:pt x="6481908" y="2818339"/>
                  <a:pt x="6536059" y="2725283"/>
                  <a:pt x="6553079" y="2701255"/>
                </a:cubicBezTo>
                <a:cubicBezTo>
                  <a:pt x="6581857" y="2660627"/>
                  <a:pt x="6613649" y="2622193"/>
                  <a:pt x="6645357" y="2583809"/>
                </a:cubicBezTo>
                <a:cubicBezTo>
                  <a:pt x="6666802" y="2557849"/>
                  <a:pt x="6693455" y="2536098"/>
                  <a:pt x="6712469" y="2508308"/>
                </a:cubicBezTo>
                <a:cubicBezTo>
                  <a:pt x="6727922" y="2485724"/>
                  <a:pt x="6786439" y="2353963"/>
                  <a:pt x="6796359" y="2332139"/>
                </a:cubicBezTo>
                <a:cubicBezTo>
                  <a:pt x="6799155" y="2312565"/>
                  <a:pt x="6802873" y="2293100"/>
                  <a:pt x="6804748" y="2273416"/>
                </a:cubicBezTo>
                <a:cubicBezTo>
                  <a:pt x="6808469" y="2234345"/>
                  <a:pt x="6807315" y="2194785"/>
                  <a:pt x="6813137" y="2155971"/>
                </a:cubicBezTo>
                <a:cubicBezTo>
                  <a:pt x="6815760" y="2138481"/>
                  <a:pt x="6829915" y="2105637"/>
                  <a:pt x="6829915" y="2105637"/>
                </a:cubicBezTo>
                <a:cubicBezTo>
                  <a:pt x="6829792" y="2102191"/>
                  <a:pt x="6827214" y="1865631"/>
                  <a:pt x="6813137" y="1795244"/>
                </a:cubicBezTo>
                <a:cubicBezTo>
                  <a:pt x="6806884" y="1763980"/>
                  <a:pt x="6794399" y="1734193"/>
                  <a:pt x="6787970" y="1702965"/>
                </a:cubicBezTo>
                <a:cubicBezTo>
                  <a:pt x="6761533" y="1574558"/>
                  <a:pt x="6750266" y="1421570"/>
                  <a:pt x="6695691" y="1300293"/>
                </a:cubicBezTo>
                <a:cubicBezTo>
                  <a:pt x="6670524" y="1244367"/>
                  <a:pt x="6637037" y="1191483"/>
                  <a:pt x="6620190" y="1132514"/>
                </a:cubicBezTo>
                <a:cubicBezTo>
                  <a:pt x="6614598" y="1112940"/>
                  <a:pt x="6610973" y="1092693"/>
                  <a:pt x="6603413" y="1073791"/>
                </a:cubicBezTo>
                <a:cubicBezTo>
                  <a:pt x="6599669" y="1064430"/>
                  <a:pt x="6590730" y="1057837"/>
                  <a:pt x="6586635" y="1048624"/>
                </a:cubicBezTo>
                <a:cubicBezTo>
                  <a:pt x="6557211" y="982420"/>
                  <a:pt x="6589964" y="1011695"/>
                  <a:pt x="6544690" y="981512"/>
                </a:cubicBezTo>
                <a:cubicBezTo>
                  <a:pt x="6525455" y="923808"/>
                  <a:pt x="6551764" y="993892"/>
                  <a:pt x="6511134" y="922789"/>
                </a:cubicBezTo>
                <a:cubicBezTo>
                  <a:pt x="6485612" y="878126"/>
                  <a:pt x="6530698" y="911906"/>
                  <a:pt x="6469189" y="864066"/>
                </a:cubicBezTo>
                <a:cubicBezTo>
                  <a:pt x="6456318" y="854056"/>
                  <a:pt x="6439976" y="849085"/>
                  <a:pt x="6427244" y="838899"/>
                </a:cubicBezTo>
                <a:cubicBezTo>
                  <a:pt x="6411804" y="826547"/>
                  <a:pt x="6400847" y="809170"/>
                  <a:pt x="6385299" y="796954"/>
                </a:cubicBezTo>
                <a:cubicBezTo>
                  <a:pt x="6335187" y="757580"/>
                  <a:pt x="6322053" y="752747"/>
                  <a:pt x="6276242" y="729842"/>
                </a:cubicBezTo>
                <a:cubicBezTo>
                  <a:pt x="6255142" y="698193"/>
                  <a:pt x="6257373" y="696028"/>
                  <a:pt x="6217519" y="671119"/>
                </a:cubicBezTo>
                <a:cubicBezTo>
                  <a:pt x="6210020" y="666432"/>
                  <a:pt x="6200261" y="666685"/>
                  <a:pt x="6192352" y="662730"/>
                </a:cubicBezTo>
                <a:cubicBezTo>
                  <a:pt x="6177768" y="655438"/>
                  <a:pt x="6165484" y="643771"/>
                  <a:pt x="6150407" y="637563"/>
                </a:cubicBezTo>
                <a:cubicBezTo>
                  <a:pt x="6117700" y="624095"/>
                  <a:pt x="6083295" y="615192"/>
                  <a:pt x="6049739" y="604007"/>
                </a:cubicBezTo>
                <a:cubicBezTo>
                  <a:pt x="5985119" y="582467"/>
                  <a:pt x="6015826" y="593797"/>
                  <a:pt x="5957460" y="570451"/>
                </a:cubicBezTo>
                <a:cubicBezTo>
                  <a:pt x="5946275" y="559266"/>
                  <a:pt x="5937376" y="545185"/>
                  <a:pt x="5923904" y="536895"/>
                </a:cubicBezTo>
                <a:cubicBezTo>
                  <a:pt x="5882762" y="511577"/>
                  <a:pt x="5801468" y="486058"/>
                  <a:pt x="5756124" y="478172"/>
                </a:cubicBezTo>
                <a:cubicBezTo>
                  <a:pt x="5722950" y="472403"/>
                  <a:pt x="5688962" y="473134"/>
                  <a:pt x="5655457" y="469783"/>
                </a:cubicBezTo>
                <a:cubicBezTo>
                  <a:pt x="5633024" y="467540"/>
                  <a:pt x="5610716" y="464190"/>
                  <a:pt x="5588345" y="461394"/>
                </a:cubicBezTo>
                <a:cubicBezTo>
                  <a:pt x="5574363" y="455801"/>
                  <a:pt x="5560928" y="448578"/>
                  <a:pt x="5546400" y="444616"/>
                </a:cubicBezTo>
                <a:cubicBezTo>
                  <a:pt x="5529990" y="440141"/>
                  <a:pt x="5512745" y="439563"/>
                  <a:pt x="5496066" y="436227"/>
                </a:cubicBezTo>
                <a:cubicBezTo>
                  <a:pt x="5470786" y="431171"/>
                  <a:pt x="5445418" y="426305"/>
                  <a:pt x="5420565" y="419449"/>
                </a:cubicBezTo>
                <a:cubicBezTo>
                  <a:pt x="5364278" y="403922"/>
                  <a:pt x="5309431" y="383276"/>
                  <a:pt x="5252785" y="369115"/>
                </a:cubicBezTo>
                <a:cubicBezTo>
                  <a:pt x="5219782" y="360864"/>
                  <a:pt x="5186123" y="353273"/>
                  <a:pt x="5152117" y="352337"/>
                </a:cubicBezTo>
                <a:cubicBezTo>
                  <a:pt x="4880961" y="344874"/>
                  <a:pt x="4609629" y="346745"/>
                  <a:pt x="4338385" y="343949"/>
                </a:cubicBezTo>
                <a:lnTo>
                  <a:pt x="3440763" y="352337"/>
                </a:lnTo>
                <a:cubicBezTo>
                  <a:pt x="3412664" y="352817"/>
                  <a:pt x="3384334" y="354756"/>
                  <a:pt x="3356873" y="360726"/>
                </a:cubicBezTo>
                <a:cubicBezTo>
                  <a:pt x="3073894" y="422243"/>
                  <a:pt x="3366061" y="377390"/>
                  <a:pt x="3189093" y="402671"/>
                </a:cubicBezTo>
                <a:cubicBezTo>
                  <a:pt x="3092655" y="398079"/>
                  <a:pt x="2976659" y="393428"/>
                  <a:pt x="2878701" y="385893"/>
                </a:cubicBezTo>
                <a:cubicBezTo>
                  <a:pt x="2850681" y="383738"/>
                  <a:pt x="2822774" y="380300"/>
                  <a:pt x="2794811" y="377504"/>
                </a:cubicBezTo>
                <a:cubicBezTo>
                  <a:pt x="2656200" y="318099"/>
                  <a:pt x="2834688" y="387267"/>
                  <a:pt x="2635420" y="343949"/>
                </a:cubicBezTo>
                <a:cubicBezTo>
                  <a:pt x="2571886" y="330138"/>
                  <a:pt x="2510483" y="291634"/>
                  <a:pt x="2450862" y="268448"/>
                </a:cubicBezTo>
                <a:cubicBezTo>
                  <a:pt x="2398646" y="248142"/>
                  <a:pt x="2373993" y="249654"/>
                  <a:pt x="2316638" y="243281"/>
                </a:cubicBezTo>
                <a:cubicBezTo>
                  <a:pt x="2053740" y="155648"/>
                  <a:pt x="2376838" y="260488"/>
                  <a:pt x="2115302" y="184558"/>
                </a:cubicBezTo>
                <a:cubicBezTo>
                  <a:pt x="1884551" y="117566"/>
                  <a:pt x="2034935" y="146381"/>
                  <a:pt x="1846855" y="117446"/>
                </a:cubicBezTo>
                <a:cubicBezTo>
                  <a:pt x="1810503" y="100668"/>
                  <a:pt x="1775951" y="79251"/>
                  <a:pt x="1737798" y="67112"/>
                </a:cubicBezTo>
                <a:cubicBezTo>
                  <a:pt x="1713668" y="59434"/>
                  <a:pt x="1686863" y="64864"/>
                  <a:pt x="1662297" y="58723"/>
                </a:cubicBezTo>
                <a:cubicBezTo>
                  <a:pt x="1641637" y="53558"/>
                  <a:pt x="1624151" y="39043"/>
                  <a:pt x="1603574" y="33556"/>
                </a:cubicBezTo>
                <a:cubicBezTo>
                  <a:pt x="1581790" y="27747"/>
                  <a:pt x="1558780" y="28355"/>
                  <a:pt x="1536462" y="25167"/>
                </a:cubicBezTo>
                <a:cubicBezTo>
                  <a:pt x="1479622" y="17047"/>
                  <a:pt x="1480614" y="15399"/>
                  <a:pt x="1419016" y="0"/>
                </a:cubicBezTo>
                <a:lnTo>
                  <a:pt x="1117013" y="8389"/>
                </a:lnTo>
                <a:cubicBezTo>
                  <a:pt x="1091716" y="9513"/>
                  <a:pt x="1066579" y="13197"/>
                  <a:pt x="1041512" y="16778"/>
                </a:cubicBezTo>
                <a:cubicBezTo>
                  <a:pt x="999938" y="22717"/>
                  <a:pt x="993292" y="29725"/>
                  <a:pt x="949233" y="33556"/>
                </a:cubicBezTo>
                <a:cubicBezTo>
                  <a:pt x="901792" y="37681"/>
                  <a:pt x="854158" y="39149"/>
                  <a:pt x="806620" y="41945"/>
                </a:cubicBezTo>
                <a:lnTo>
                  <a:pt x="731119" y="67112"/>
                </a:lnTo>
                <a:cubicBezTo>
                  <a:pt x="722730" y="69908"/>
                  <a:pt x="714531" y="73356"/>
                  <a:pt x="705952" y="75501"/>
                </a:cubicBezTo>
                <a:cubicBezTo>
                  <a:pt x="694767" y="78297"/>
                  <a:pt x="683651" y="81389"/>
                  <a:pt x="672396" y="83890"/>
                </a:cubicBezTo>
                <a:cubicBezTo>
                  <a:pt x="658477" y="86983"/>
                  <a:pt x="644207" y="88527"/>
                  <a:pt x="630451" y="92279"/>
                </a:cubicBezTo>
                <a:cubicBezTo>
                  <a:pt x="613389" y="96932"/>
                  <a:pt x="594832" y="99247"/>
                  <a:pt x="580117" y="109057"/>
                </a:cubicBezTo>
                <a:cubicBezTo>
                  <a:pt x="555512" y="125460"/>
                  <a:pt x="557569" y="127278"/>
                  <a:pt x="529783" y="134224"/>
                </a:cubicBezTo>
                <a:cubicBezTo>
                  <a:pt x="527070" y="134902"/>
                  <a:pt x="561941" y="113252"/>
                  <a:pt x="538172" y="125835"/>
                </a:cubicBez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7911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Примеры телефонных разводок</a:t>
            </a:r>
            <a:endParaRPr lang="ru-RU" sz="1800" b="1" dirty="0">
              <a:latin typeface="+mn-lt"/>
              <a:ea typeface="+mn-ea"/>
              <a:cs typeface="+mn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05685" y="1175131"/>
            <a:ext cx="11241248" cy="5682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1200"/>
              </a:spcAft>
            </a:pPr>
            <a:r>
              <a:rPr lang="ru-RU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делать если украли телефон: </a:t>
            </a:r>
            <a:r>
              <a:rPr lang="ru-RU" b="1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</a:t>
            </a:r>
            <a:r>
              <a:rPr lang="ru-RU" b="1" u="sng" dirty="0" smtClean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t.me/dnevnikyurist/1886</a:t>
            </a:r>
            <a:endParaRPr lang="ru-RU" b="1" u="sng" dirty="0" smtClean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600" b="1" dirty="0" smtClean="0"/>
              <a:t>звонок </a:t>
            </a:r>
            <a:r>
              <a:rPr lang="ru-RU" sz="1600" b="1" dirty="0"/>
              <a:t>из полиции:</a:t>
            </a:r>
            <a:r>
              <a:rPr lang="ru-RU" sz="1600" b="1" u="sng" dirty="0"/>
              <a:t> </a:t>
            </a:r>
            <a:r>
              <a:rPr lang="ru-RU" b="1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</a:t>
            </a:r>
            <a:r>
              <a:rPr lang="ru-RU" b="1" u="sng" dirty="0" smtClean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t.me/cyberpolice_rus/2350</a:t>
            </a:r>
            <a:endParaRPr lang="ru-RU" b="1" u="sng" dirty="0" smtClean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dirty="0"/>
              <a:t>пенсионеров обманывают о жаре</a:t>
            </a: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b="1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https://t.me/ligainternet/5397</a:t>
            </a:r>
            <a:endParaRPr lang="ru-RU" b="1" u="sng" dirty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dirty="0"/>
              <a:t>подмена номера Сбера: </a:t>
            </a:r>
            <a:r>
              <a:rPr lang="ru-RU" b="1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https://t.me/rspectr/8718</a:t>
            </a:r>
            <a:endParaRPr lang="ru-RU" b="1" u="sng" dirty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dirty="0"/>
              <a:t>от имени Росфинмониторинга: </a:t>
            </a:r>
            <a:r>
              <a:rPr lang="ru-RU" b="1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https://t.me/ligainternet/5809</a:t>
            </a:r>
            <a:endParaRPr lang="ru-RU" b="1" u="sng" dirty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600" b="1" dirty="0"/>
              <a:t>звонок от страховщика по поводу ОМС:</a:t>
            </a:r>
            <a:r>
              <a:rPr lang="ru-RU" sz="1600" u="sng" dirty="0"/>
              <a:t> </a:t>
            </a:r>
            <a:r>
              <a:rPr lang="ru-RU" b="1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0"/>
              </a:rPr>
              <a:t>https://t.me/cyberpolice_rus/2384</a:t>
            </a:r>
            <a:endParaRPr lang="ru-RU" b="1" u="sng" dirty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600" b="1" dirty="0" smtClean="0"/>
              <a:t>мошенники </a:t>
            </a:r>
            <a:r>
              <a:rPr lang="ru-RU" sz="1600" b="1" dirty="0"/>
              <a:t>звонят потенциальным жертвам и сообщают, что те якобы пропустили свою очередь на бесплатную замену приборов учета электроэнергии: </a:t>
            </a:r>
            <a:r>
              <a:rPr lang="ru-RU" b="1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1"/>
              </a:rPr>
              <a:t>https://</a:t>
            </a:r>
            <a:r>
              <a:rPr lang="ru-RU" b="1" u="sng" dirty="0" smtClean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1"/>
              </a:rPr>
              <a:t>t.me/ligainternet/5946</a:t>
            </a:r>
            <a:endParaRPr lang="ru-RU" b="1" u="sng" dirty="0" smtClean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600" b="1" dirty="0"/>
              <a:t>прикрываются сотрудниками МФЦ: </a:t>
            </a:r>
            <a:r>
              <a:rPr lang="ru-RU" b="1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2"/>
              </a:rPr>
              <a:t>https://t.me/cyberpolice_rus/2268</a:t>
            </a:r>
            <a:endParaRPr lang="ru-RU" b="1" u="sng" dirty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dirty="0"/>
              <a:t>прикрываются сотрудниками доставки: </a:t>
            </a:r>
            <a:r>
              <a:rPr lang="ru-RU" b="1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3"/>
              </a:rPr>
              <a:t>https://www.bfm.ru/news/559473?ysclid=m1yli611eg820385739</a:t>
            </a:r>
            <a:endParaRPr lang="ru-RU" b="1" u="sng" dirty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endParaRPr lang="ru-RU" b="1" u="sng" dirty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1600" b="1" dirty="0" smtClean="0">
                <a:solidFill>
                  <a:srgbClr val="FF0000"/>
                </a:solidFill>
              </a:rPr>
              <a:t>В </a:t>
            </a:r>
            <a:r>
              <a:rPr lang="ru-RU" sz="1600" b="1" dirty="0">
                <a:solidFill>
                  <a:srgbClr val="FF0000"/>
                </a:solidFill>
              </a:rPr>
              <a:t>январе-августе 2024 года ведомство </a:t>
            </a:r>
            <a:r>
              <a:rPr lang="ru-RU" sz="1600" b="1" u="sng" dirty="0">
                <a:solidFill>
                  <a:srgbClr val="FF0000"/>
                </a:solidFill>
                <a:hlinkClick r:id="rId14"/>
              </a:rPr>
              <a:t>заблокировало</a:t>
            </a:r>
            <a:r>
              <a:rPr lang="ru-RU" sz="1600" b="1" dirty="0">
                <a:solidFill>
                  <a:srgbClr val="FF0000"/>
                </a:solidFill>
              </a:rPr>
              <a:t> 456 млн мошеннических звонков. Также заблокировано 6,2 млн серых </a:t>
            </a:r>
            <a:r>
              <a:rPr lang="ru-RU" sz="1600" b="1" dirty="0" smtClean="0">
                <a:solidFill>
                  <a:srgbClr val="FF0000"/>
                </a:solidFill>
              </a:rPr>
              <a:t>сим-карт</a:t>
            </a:r>
          </a:p>
          <a:p>
            <a:pPr lvl="0"/>
            <a:endParaRPr lang="ru-RU" sz="1600" b="1" dirty="0"/>
          </a:p>
          <a:p>
            <a:pPr lvl="0" algn="ctr"/>
            <a:r>
              <a:rPr lang="ru-RU" sz="1600" b="1" dirty="0"/>
              <a:t>Мошенники 4 часа держали меня на связи и запугивали уголовным </a:t>
            </a:r>
            <a:r>
              <a:rPr lang="ru-RU" sz="1600" b="1" dirty="0" smtClean="0"/>
              <a:t>делом</a:t>
            </a:r>
          </a:p>
          <a:p>
            <a:pPr lvl="0" algn="ctr"/>
            <a:r>
              <a:rPr lang="ru-RU" b="1" u="sng" dirty="0" smtClean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5"/>
              </a:rPr>
              <a:t>https</a:t>
            </a:r>
            <a:r>
              <a:rPr lang="ru-RU" b="1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5"/>
              </a:rPr>
              <a:t>://journal.tinkoff.ru/fraud-former-chief</a:t>
            </a:r>
            <a:r>
              <a:rPr lang="ru-RU" b="1" u="sng" dirty="0" smtClean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5"/>
              </a:rPr>
              <a:t>/</a:t>
            </a:r>
            <a:endParaRPr lang="ru-RU" b="1" u="sng" dirty="0" smtClean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/>
            <a:endParaRPr lang="ru-RU" b="1" u="sng" dirty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>
                <a:solidFill>
                  <a:srgbClr val="FF0000"/>
                </a:solidFill>
              </a:rPr>
              <a:t>Как защититься от мошенников</a:t>
            </a:r>
          </a:p>
          <a:p>
            <a:pPr algn="ctr"/>
            <a:r>
              <a:rPr lang="ru-RU" sz="1600" b="1" dirty="0">
                <a:solidFill>
                  <a:srgbClr val="FF0000"/>
                </a:solidFill>
              </a:rPr>
              <a:t>Бесплатный курс для всех, кто не хочет терять деньги и переживать из-за звонков с незнакомого номера </a:t>
            </a:r>
            <a:r>
              <a:rPr lang="en-US" b="1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https://journal.tinkoff.ru/pro/bezopasnost/</a:t>
            </a:r>
            <a:endParaRPr lang="ru-RU" b="1" u="sng" dirty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346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Психология </a:t>
            </a:r>
            <a:r>
              <a:rPr lang="ru-RU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жертв и </a:t>
            </a:r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мошенников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032" y="1663721"/>
            <a:ext cx="6179005" cy="445035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6741105" y="1325180"/>
            <a:ext cx="5334511" cy="685059"/>
          </a:xfrm>
          <a:prstGeom prst="rect">
            <a:avLst/>
          </a:prstGeom>
          <a:ln>
            <a:solidFill>
              <a:srgbClr val="192D8C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</a:rPr>
              <a:t>Как быстро вычислить, что перед Вами мошенник </a:t>
            </a:r>
            <a:r>
              <a:rPr lang="ru-RU" b="1" dirty="0">
                <a:hlinkClick r:id="rId6"/>
              </a:rPr>
              <a:t>https://t.me/fincult_info/2111</a:t>
            </a:r>
            <a:endParaRPr lang="ru-RU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741105" y="2065736"/>
            <a:ext cx="5334511" cy="685059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</a:rPr>
              <a:t>Популярные уловки мошенников </a:t>
            </a:r>
            <a:r>
              <a:rPr lang="ru-RU" b="1" dirty="0">
                <a:hlinkClick r:id="rId7"/>
              </a:rPr>
              <a:t>https://t.me/ligainternet/6010</a:t>
            </a:r>
            <a:endParaRPr lang="ru-RU" b="1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00875" y="2806292"/>
            <a:ext cx="4685438" cy="3593763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163005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защититься от телефонных аферистов?</a:t>
            </a:r>
            <a:endParaRPr lang="ru-RU" sz="1800" b="1" dirty="0">
              <a:latin typeface="+mn-lt"/>
              <a:ea typeface="+mn-ea"/>
              <a:cs typeface="+mn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10" name="Рисунок 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494" y="2291324"/>
            <a:ext cx="2991025" cy="293308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1" name="Рисунок 10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1593" y="1506388"/>
            <a:ext cx="5050214" cy="4654761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942159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мошенники в телефонном звонке хотят у Вас получить?</a:t>
            </a:r>
            <a:endParaRPr lang="ru-RU" sz="2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12387" y="1617157"/>
            <a:ext cx="1078591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Деньги</a:t>
            </a:r>
          </a:p>
          <a:p>
            <a:endParaRPr lang="ru-RU" sz="2800" b="1" dirty="0">
              <a:solidFill>
                <a:srgbClr val="C00000"/>
              </a:solidFill>
            </a:endParaRPr>
          </a:p>
          <a:p>
            <a:r>
              <a:rPr lang="ru-RU" sz="2800" b="1" dirty="0">
                <a:solidFill>
                  <a:srgbClr val="C00000"/>
                </a:solidFill>
              </a:rPr>
              <a:t>Доступ к экрану гаджета</a:t>
            </a:r>
          </a:p>
          <a:p>
            <a:endParaRPr lang="ru-RU" sz="2800" b="1" dirty="0">
              <a:solidFill>
                <a:srgbClr val="C00000"/>
              </a:solidFill>
            </a:endParaRPr>
          </a:p>
          <a:p>
            <a:r>
              <a:rPr lang="ru-RU" sz="2800" b="1" dirty="0">
                <a:solidFill>
                  <a:srgbClr val="C00000"/>
                </a:solidFill>
              </a:rPr>
              <a:t>Критически важные данные: </a:t>
            </a:r>
            <a:endParaRPr lang="ru-RU" sz="2800" b="1" dirty="0" smtClean="0">
              <a:solidFill>
                <a:srgbClr val="C0000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dirty="0" smtClean="0">
                <a:solidFill>
                  <a:srgbClr val="C00000"/>
                </a:solidFill>
              </a:rPr>
              <a:t>перс</a:t>
            </a:r>
            <a:r>
              <a:rPr lang="ru-RU" sz="2800" b="1" dirty="0">
                <a:solidFill>
                  <a:srgbClr val="C00000"/>
                </a:solidFill>
              </a:rPr>
              <a:t>. </a:t>
            </a:r>
            <a:r>
              <a:rPr lang="ru-RU" sz="2800" b="1" dirty="0" smtClean="0">
                <a:solidFill>
                  <a:srgbClr val="C00000"/>
                </a:solidFill>
              </a:rPr>
              <a:t>данные;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ru-RU" sz="2800" b="1" dirty="0" smtClean="0">
              <a:solidFill>
                <a:srgbClr val="C0000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dirty="0" smtClean="0">
                <a:solidFill>
                  <a:srgbClr val="C00000"/>
                </a:solidFill>
              </a:rPr>
              <a:t>логины</a:t>
            </a:r>
            <a:r>
              <a:rPr lang="ru-RU" sz="2800" b="1" dirty="0">
                <a:solidFill>
                  <a:srgbClr val="C00000"/>
                </a:solidFill>
              </a:rPr>
              <a:t>, пароли, коды </a:t>
            </a:r>
            <a:r>
              <a:rPr lang="ru-RU" sz="2800" b="1" dirty="0" smtClean="0">
                <a:solidFill>
                  <a:srgbClr val="C00000"/>
                </a:solidFill>
              </a:rPr>
              <a:t>двухфакторной </a:t>
            </a:r>
            <a:r>
              <a:rPr lang="ru-RU" sz="2800" b="1" dirty="0">
                <a:solidFill>
                  <a:srgbClr val="C00000"/>
                </a:solidFill>
              </a:rPr>
              <a:t>аутентификации в Вашу почту, в Госуслуги, в Ваши </a:t>
            </a:r>
            <a:r>
              <a:rPr lang="ru-RU" sz="2800" b="1" dirty="0" smtClean="0">
                <a:solidFill>
                  <a:srgbClr val="C00000"/>
                </a:solidFill>
              </a:rPr>
              <a:t>приложения;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ru-RU" sz="2800" b="1" dirty="0" smtClean="0">
              <a:solidFill>
                <a:srgbClr val="C0000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dirty="0">
                <a:solidFill>
                  <a:srgbClr val="00B050"/>
                </a:solidFill>
              </a:rPr>
              <a:t>з</a:t>
            </a:r>
            <a:r>
              <a:rPr lang="ru-RU" sz="2800" b="1" dirty="0" smtClean="0">
                <a:solidFill>
                  <a:srgbClr val="00B050"/>
                </a:solidFill>
              </a:rPr>
              <a:t>аписать Ваш голос</a:t>
            </a:r>
            <a:endParaRPr lang="ru-RU" sz="28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042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Профилактика </a:t>
            </a:r>
            <a:r>
              <a:rPr lang="ru-RU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безопасное поведение в мире, где риски мошенничеств </a:t>
            </a:r>
            <a:r>
              <a:rPr lang="ru-RU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высоки. Цифровая гигиена</a:t>
            </a:r>
            <a:endParaRPr lang="ru-RU" sz="2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199355" y="1251289"/>
            <a:ext cx="5793287" cy="49244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СФОРМИРУЙ ПРИВЫЧКУ</a:t>
            </a:r>
            <a:endParaRPr lang="ru-RU" sz="26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05685" y="2229672"/>
            <a:ext cx="1152849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i="1" dirty="0" smtClean="0"/>
              <a:t>Внутренне с подозрением относиться к любому ВХОДЯЩЕМУ звонку, смс, эл. сообщению</a:t>
            </a:r>
          </a:p>
          <a:p>
            <a:pPr algn="ctr"/>
            <a:endParaRPr lang="ru-RU" sz="2600" b="1" i="1" dirty="0" smtClean="0">
              <a:solidFill>
                <a:srgbClr val="FF0000"/>
              </a:solidFill>
            </a:endParaRPr>
          </a:p>
          <a:p>
            <a:pPr algn="ctr"/>
            <a:r>
              <a:rPr lang="ru-RU" sz="2600" b="1" i="1" dirty="0" smtClean="0">
                <a:solidFill>
                  <a:srgbClr val="FF0000"/>
                </a:solidFill>
              </a:rPr>
              <a:t>(!) Помните никто из «официалов» никогда не запрашивает ничего, что приходит на Ваш телефон: коды, пароли, логины…</a:t>
            </a:r>
          </a:p>
          <a:p>
            <a:pPr algn="ctr"/>
            <a:endParaRPr lang="ru-RU" sz="2600" b="1" i="1" dirty="0" smtClean="0">
              <a:solidFill>
                <a:srgbClr val="FF0000"/>
              </a:solidFill>
            </a:endParaRPr>
          </a:p>
          <a:p>
            <a:pPr algn="ctr"/>
            <a:r>
              <a:rPr lang="ru-RU" sz="2600" b="1" i="1" dirty="0" smtClean="0">
                <a:solidFill>
                  <a:srgbClr val="FF0000"/>
                </a:solidFill>
              </a:rPr>
              <a:t>(!) Помните никто из «официалов» не пугает никого о блокировке номера телефона, номера карты, банковского счета…</a:t>
            </a:r>
          </a:p>
        </p:txBody>
      </p:sp>
    </p:spTree>
    <p:extLst>
      <p:ext uri="{BB962C8B-B14F-4D97-AF65-F5344CB8AC3E}">
        <p14:creationId xmlns:p14="http://schemas.microsoft.com/office/powerpoint/2010/main" val="74933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Профилактика </a:t>
            </a:r>
            <a:r>
              <a:rPr lang="ru-RU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безопасное поведение в мире, где риски мошенничеств </a:t>
            </a:r>
            <a:r>
              <a:rPr lang="ru-RU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высоки. Цифровая гигиена</a:t>
            </a:r>
            <a:endParaRPr lang="ru-RU" sz="2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015047" y="1356022"/>
            <a:ext cx="5793287" cy="49244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СФОРМИРУЙ ПРИВЫЧКУ</a:t>
            </a:r>
            <a:endParaRPr lang="ru-RU" sz="2600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73643" y="2563744"/>
            <a:ext cx="11140403" cy="3139321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200" b="1" i="1" dirty="0" smtClean="0">
                <a:solidFill>
                  <a:srgbClr val="FF0000"/>
                </a:solidFill>
              </a:rPr>
              <a:t>(!) </a:t>
            </a:r>
            <a:r>
              <a:rPr lang="ru-RU" sz="2200" b="1" i="1" dirty="0" smtClean="0">
                <a:solidFill>
                  <a:srgbClr val="00B050"/>
                </a:solidFill>
              </a:rPr>
              <a:t>Оцените </a:t>
            </a:r>
            <a:r>
              <a:rPr lang="ru-RU" sz="2200" b="1" i="1" dirty="0">
                <a:solidFill>
                  <a:srgbClr val="00B050"/>
                </a:solidFill>
              </a:rPr>
              <a:t>какие стрессовые ситуации могут быть в мире цифры и платежей: блокировка/потеря/кража карты/телефона, блокировка платежа, доступа в аккаунты, в Госуслуги, в телефон, в мессенджеры, в платежные приложения фин. организаций. Подумайте, как действовать в этих случаях…</a:t>
            </a:r>
            <a:r>
              <a:rPr lang="en-US" sz="2200" b="1" i="1" dirty="0">
                <a:solidFill>
                  <a:srgbClr val="00B050"/>
                </a:solidFill>
              </a:rPr>
              <a:t> </a:t>
            </a:r>
            <a:r>
              <a:rPr lang="ru-RU" sz="2200" b="1" i="1" dirty="0">
                <a:solidFill>
                  <a:srgbClr val="FF0000"/>
                </a:solidFill>
              </a:rPr>
              <a:t>(в этот момент ВЫ </a:t>
            </a:r>
            <a:r>
              <a:rPr lang="ru-RU" sz="2200" b="1" i="1" dirty="0" smtClean="0">
                <a:solidFill>
                  <a:srgbClr val="FF0000"/>
                </a:solidFill>
              </a:rPr>
              <a:t>уязвимы)</a:t>
            </a:r>
          </a:p>
          <a:p>
            <a:pPr algn="just"/>
            <a:endParaRPr lang="ru-RU" sz="2200" b="1" i="1" dirty="0">
              <a:solidFill>
                <a:srgbClr val="FF0000"/>
              </a:solidFill>
            </a:endParaRPr>
          </a:p>
          <a:p>
            <a:pPr algn="just"/>
            <a:r>
              <a:rPr lang="ru-RU" sz="2200" b="1" i="1" dirty="0" smtClean="0">
                <a:solidFill>
                  <a:srgbClr val="FF0000"/>
                </a:solidFill>
              </a:rPr>
              <a:t>(!) </a:t>
            </a:r>
            <a:r>
              <a:rPr lang="ru-RU" sz="2200" b="1" i="1" dirty="0" smtClean="0">
                <a:solidFill>
                  <a:srgbClr val="00B050"/>
                </a:solidFill>
              </a:rPr>
              <a:t>Подумайте</a:t>
            </a:r>
            <a:r>
              <a:rPr lang="ru-RU" sz="2200" b="1" i="1" dirty="0">
                <a:solidFill>
                  <a:srgbClr val="00B050"/>
                </a:solidFill>
              </a:rPr>
              <a:t>, как действовать если Ваш родственник, друг звонит Вам или мошенник в виртуальной личине Вашего родственника, друга и в итоге просит денег… </a:t>
            </a:r>
            <a:r>
              <a:rPr lang="ru-RU" sz="2200" b="1" i="1" dirty="0">
                <a:solidFill>
                  <a:srgbClr val="FF0000"/>
                </a:solidFill>
              </a:rPr>
              <a:t>(в этот момент ВЫ </a:t>
            </a:r>
            <a:r>
              <a:rPr lang="ru-RU" sz="2200" b="1" i="1" dirty="0" smtClean="0">
                <a:solidFill>
                  <a:srgbClr val="FF0000"/>
                </a:solidFill>
              </a:rPr>
              <a:t>уязвимы)</a:t>
            </a:r>
          </a:p>
        </p:txBody>
      </p:sp>
    </p:spTree>
    <p:extLst>
      <p:ext uri="{BB962C8B-B14F-4D97-AF65-F5344CB8AC3E}">
        <p14:creationId xmlns:p14="http://schemas.microsoft.com/office/powerpoint/2010/main" val="3391999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lang="ru-RU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езопасное </a:t>
            </a:r>
            <a:r>
              <a:rPr lang="ru-RU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поведение в </a:t>
            </a:r>
            <a:r>
              <a:rPr lang="ru-RU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мире телефонных мошенников</a:t>
            </a:r>
            <a:endParaRPr lang="ru-RU" sz="2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72129" y="1492262"/>
            <a:ext cx="11647740" cy="43396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600" b="1" i="1" dirty="0" smtClean="0">
                <a:solidFill>
                  <a:srgbClr val="FF0000"/>
                </a:solidFill>
              </a:rPr>
              <a:t>Телефонные мошенники. Обобщение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b="1" dirty="0">
                <a:hlinkClick r:id="rId5"/>
              </a:rPr>
              <a:t>https://73.</a:t>
            </a:r>
            <a:r>
              <a:rPr lang="ru-RU" b="1" dirty="0">
                <a:hlinkClick r:id="rId5"/>
              </a:rPr>
              <a:t>мвд.рф</a:t>
            </a:r>
            <a:r>
              <a:rPr lang="en-US" b="1" dirty="0">
                <a:hlinkClick r:id="rId5"/>
              </a:rPr>
              <a:t>/document/938771</a:t>
            </a:r>
            <a:r>
              <a:rPr lang="ru-RU" b="1" dirty="0"/>
              <a:t>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b="1" dirty="0" smtClean="0">
                <a:hlinkClick r:id="rId6"/>
              </a:rPr>
              <a:t>https</a:t>
            </a:r>
            <a:r>
              <a:rPr lang="en-US" b="1" dirty="0">
                <a:hlinkClick r:id="rId6"/>
              </a:rPr>
              <a:t>://aif.ru/techno/pc/17090</a:t>
            </a:r>
            <a:r>
              <a:rPr lang="ru-RU" b="1" dirty="0"/>
              <a:t>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b="1" dirty="0" smtClean="0">
                <a:hlinkClick r:id="rId7"/>
              </a:rPr>
              <a:t>https</a:t>
            </a:r>
            <a:r>
              <a:rPr lang="en-US" b="1" dirty="0">
                <a:hlinkClick r:id="rId7"/>
              </a:rPr>
              <a:t>://</a:t>
            </a:r>
            <a:r>
              <a:rPr lang="en-US" b="1" dirty="0" smtClean="0">
                <a:hlinkClick r:id="rId7"/>
              </a:rPr>
              <a:t>journal.open-broker.ru/personal-financial-planning/ya-lyublyu-kogda-zvonyat-telefonnye-moshenniki/</a:t>
            </a:r>
            <a:endParaRPr lang="ru-RU" b="1" dirty="0" smtClean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b="1" dirty="0" smtClean="0">
                <a:hlinkClick r:id="rId8"/>
              </a:rPr>
              <a:t>https</a:t>
            </a:r>
            <a:r>
              <a:rPr lang="en-US" b="1" dirty="0">
                <a:hlinkClick r:id="rId8"/>
              </a:rPr>
              <a:t>://rg.ru/2020/12/01/nazvany-osnovnye-sposoby-moshennichestva-po-telefonu-i-v-seti.html</a:t>
            </a:r>
            <a:endParaRPr lang="ru-RU" b="1" i="1" dirty="0" smtClean="0">
              <a:solidFill>
                <a:srgbClr val="FF0000"/>
              </a:solidFill>
            </a:endParaRPr>
          </a:p>
          <a:p>
            <a:pPr algn="ctr"/>
            <a:endParaRPr lang="ru-RU" sz="1600" b="1" i="1" dirty="0">
              <a:solidFill>
                <a:srgbClr val="FF0000"/>
              </a:solidFill>
            </a:endParaRPr>
          </a:p>
          <a:p>
            <a:pPr algn="ctr"/>
            <a:r>
              <a:rPr lang="ru-RU" sz="2600" b="1" i="1" dirty="0" smtClean="0">
                <a:solidFill>
                  <a:srgbClr val="FF0000"/>
                </a:solidFill>
              </a:rPr>
              <a:t>Незнакомый номер не отвечайте!</a:t>
            </a:r>
          </a:p>
          <a:p>
            <a:pPr algn="ctr"/>
            <a:r>
              <a:rPr lang="ru-RU" sz="1600" b="1" i="1" dirty="0" smtClean="0"/>
              <a:t> </a:t>
            </a:r>
            <a:endParaRPr lang="ru-RU" sz="1600" b="1" i="1" dirty="0"/>
          </a:p>
          <a:p>
            <a:pPr algn="ctr"/>
            <a:r>
              <a:rPr lang="ru-RU" sz="2600" b="1" i="1" dirty="0" smtClean="0">
                <a:solidFill>
                  <a:srgbClr val="00B050"/>
                </a:solidFill>
              </a:rPr>
              <a:t>НО! Мошенники подменяют любые номера.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Мошенники </a:t>
            </a:r>
            <a:r>
              <a:rPr lang="ru-RU" b="1" dirty="0">
                <a:solidFill>
                  <a:srgbClr val="C00000"/>
                </a:solidFill>
              </a:rPr>
              <a:t>начали использовать номера телефонов россиян путем подмены </a:t>
            </a:r>
            <a:endParaRPr lang="ru-RU" b="1" dirty="0" smtClean="0">
              <a:solidFill>
                <a:srgbClr val="C00000"/>
              </a:solidFill>
            </a:endParaRPr>
          </a:p>
          <a:p>
            <a:pPr algn="ctr"/>
            <a:r>
              <a:rPr lang="en-US" sz="1600" b="1" dirty="0" smtClean="0">
                <a:solidFill>
                  <a:srgbClr val="C00000"/>
                </a:solidFill>
                <a:hlinkClick r:id="rId9"/>
              </a:rPr>
              <a:t>https</a:t>
            </a:r>
            <a:r>
              <a:rPr lang="en-US" sz="1600" b="1" dirty="0">
                <a:solidFill>
                  <a:srgbClr val="C00000"/>
                </a:solidFill>
                <a:hlinkClick r:id="rId9"/>
              </a:rPr>
              <a:t>://</a:t>
            </a:r>
            <a:r>
              <a:rPr lang="en-US" sz="1600" b="1" dirty="0" smtClean="0">
                <a:solidFill>
                  <a:srgbClr val="C00000"/>
                </a:solidFill>
                <a:hlinkClick r:id="rId9"/>
              </a:rPr>
              <a:t>iz.ru/1341685/anna-kaledina/fiktciia-po-vyzovu-moshenniki-stali-ispolzovat-dlia-podmeny-nomera-rossiian</a:t>
            </a:r>
            <a:r>
              <a:rPr lang="ru-RU" sz="1600" b="1" dirty="0" smtClean="0">
                <a:solidFill>
                  <a:srgbClr val="C00000"/>
                </a:solidFill>
              </a:rPr>
              <a:t> </a:t>
            </a:r>
            <a:endParaRPr lang="ru-RU" sz="1600" b="1" i="1" dirty="0" smtClean="0">
              <a:solidFill>
                <a:srgbClr val="00B050"/>
              </a:solidFill>
            </a:endParaRPr>
          </a:p>
          <a:p>
            <a:pPr algn="ctr"/>
            <a:endParaRPr lang="ru-RU" sz="1600" b="1" i="1" dirty="0">
              <a:solidFill>
                <a:srgbClr val="00B050"/>
              </a:solidFill>
            </a:endParaRPr>
          </a:p>
          <a:p>
            <a:pPr algn="ctr"/>
            <a:r>
              <a:rPr lang="ru-RU" sz="2600" b="1" i="1" dirty="0" smtClean="0">
                <a:solidFill>
                  <a:srgbClr val="00B050"/>
                </a:solidFill>
              </a:rPr>
              <a:t>Что делать? </a:t>
            </a:r>
          </a:p>
        </p:txBody>
      </p:sp>
    </p:spTree>
    <p:extLst>
      <p:ext uri="{BB962C8B-B14F-4D97-AF65-F5344CB8AC3E}">
        <p14:creationId xmlns:p14="http://schemas.microsoft.com/office/powerpoint/2010/main" val="75721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lang="ru-RU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езопасное </a:t>
            </a:r>
            <a:r>
              <a:rPr lang="ru-RU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поведение в </a:t>
            </a:r>
            <a:r>
              <a:rPr lang="ru-RU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мире телефонных мошенников</a:t>
            </a:r>
            <a:endParaRPr lang="ru-RU" sz="2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05685" y="1148876"/>
            <a:ext cx="11682183" cy="56477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900" b="1" dirty="0" smtClean="0">
                <a:solidFill>
                  <a:srgbClr val="00B050"/>
                </a:solidFill>
              </a:rPr>
              <a:t>ПРОСТЫЕ ПРАВИЛА </a:t>
            </a:r>
            <a:r>
              <a:rPr lang="ru-RU" sz="1900" b="1" dirty="0">
                <a:solidFill>
                  <a:srgbClr val="00B050"/>
                </a:solidFill>
              </a:rPr>
              <a:t>БОРЬБЫ С ТЕЛЕФОННЫМИ </a:t>
            </a:r>
            <a:r>
              <a:rPr lang="ru-RU" sz="1900" b="1" dirty="0" smtClean="0">
                <a:solidFill>
                  <a:srgbClr val="00B050"/>
                </a:solidFill>
              </a:rPr>
              <a:t>МОШЕННИКАМИ:</a:t>
            </a:r>
            <a:endParaRPr lang="ru-RU" sz="1900" b="1" dirty="0">
              <a:solidFill>
                <a:srgbClr val="00B05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1900" b="1" dirty="0" smtClean="0">
                <a:solidFill>
                  <a:srgbClr val="00B050"/>
                </a:solidFill>
              </a:rPr>
              <a:t>НА НЕЗНАКОМЫЙ НОМЕР НЕ ОТВЕЧАТЬ!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1900" b="1" dirty="0" smtClean="0">
                <a:solidFill>
                  <a:srgbClr val="00B050"/>
                </a:solidFill>
              </a:rPr>
              <a:t>НА ЗНАКОМЫЙ ОТВЕТИТЬ И ДВА СЦЕНАРИЯ:</a:t>
            </a:r>
          </a:p>
          <a:p>
            <a:r>
              <a:rPr lang="ru-RU" sz="1900" b="1" dirty="0" smtClean="0">
                <a:solidFill>
                  <a:srgbClr val="00B050"/>
                </a:solidFill>
              </a:rPr>
              <a:t>1. Если это родственники или близкие знакомые удостовериться через кодовое слово, что это они!</a:t>
            </a:r>
          </a:p>
          <a:p>
            <a:r>
              <a:rPr lang="ru-RU" sz="1900" b="1" dirty="0" smtClean="0">
                <a:solidFill>
                  <a:srgbClr val="00B050"/>
                </a:solidFill>
              </a:rPr>
              <a:t>2. Если это </a:t>
            </a:r>
            <a:r>
              <a:rPr lang="ru-RU" sz="1900" b="1" dirty="0" err="1" smtClean="0">
                <a:solidFill>
                  <a:srgbClr val="00B050"/>
                </a:solidFill>
              </a:rPr>
              <a:t>органзация</a:t>
            </a:r>
            <a:r>
              <a:rPr lang="ru-RU" sz="1900" b="1" dirty="0" smtClean="0">
                <a:solidFill>
                  <a:srgbClr val="00B050"/>
                </a:solidFill>
              </a:rPr>
              <a:t>, узнав какая, положите трубку и САМИ ПЕРЕЗВОНИТЕ ПО ОФИЦИАЛЬНОМУ НОМЕРУ!</a:t>
            </a:r>
          </a:p>
          <a:p>
            <a:endParaRPr lang="ru-RU" sz="1900" b="1" dirty="0">
              <a:solidFill>
                <a:srgbClr val="00B050"/>
              </a:solidFill>
            </a:endParaRPr>
          </a:p>
          <a:p>
            <a:r>
              <a:rPr lang="ru-RU" sz="1900" b="1" dirty="0" smtClean="0">
                <a:solidFill>
                  <a:srgbClr val="00B050"/>
                </a:solidFill>
              </a:rPr>
              <a:t>ИЛИ НИКОГДА САМИМ НЕ ОТВЕЧАТЬ СРАЗУ, А ПРОСТО СРАЗУ ПОТОМ ПЕРЕЗВОНИТЬ!</a:t>
            </a:r>
            <a:endParaRPr lang="ru-RU" sz="1900" b="1" dirty="0">
              <a:solidFill>
                <a:srgbClr val="00B050"/>
              </a:solidFill>
            </a:endParaRPr>
          </a:p>
          <a:p>
            <a:pPr algn="ctr"/>
            <a:endParaRPr lang="ru-RU" sz="1900" b="1" dirty="0" smtClean="0">
              <a:solidFill>
                <a:srgbClr val="00B050"/>
              </a:solidFill>
            </a:endParaRPr>
          </a:p>
          <a:p>
            <a:pPr algn="ctr"/>
            <a:r>
              <a:rPr lang="ru-RU" sz="1900" b="1" dirty="0" smtClean="0">
                <a:solidFill>
                  <a:srgbClr val="FF0000"/>
                </a:solidFill>
              </a:rPr>
              <a:t>ЕСЛИ </a:t>
            </a:r>
            <a:r>
              <a:rPr lang="ru-RU" sz="1900" b="1" dirty="0">
                <a:solidFill>
                  <a:srgbClr val="FF0000"/>
                </a:solidFill>
              </a:rPr>
              <a:t>ВАМ ЗВОНЯТ ИЗ БАНКА И ПРЕДЛАГАЮТ ПРОВЕСТИ ОПЕРАЦИЮ (ЛЮБУЮ) — КЛАДИТЕ ТРУБКУ. </a:t>
            </a:r>
            <a:endParaRPr lang="ru-RU" sz="1900" b="1" dirty="0" smtClean="0">
              <a:solidFill>
                <a:srgbClr val="FF0000"/>
              </a:solidFill>
            </a:endParaRPr>
          </a:p>
          <a:p>
            <a:pPr algn="ctr"/>
            <a:endParaRPr lang="ru-RU" sz="1900" b="1" dirty="0">
              <a:solidFill>
                <a:srgbClr val="FF0000"/>
              </a:solidFill>
            </a:endParaRPr>
          </a:p>
          <a:p>
            <a:pPr algn="ctr"/>
            <a:r>
              <a:rPr lang="ru-RU" sz="1900" b="1" i="1" dirty="0">
                <a:solidFill>
                  <a:srgbClr val="FF0000"/>
                </a:solidFill>
              </a:rPr>
              <a:t>А ЕСЛИ ВАС ВСЕ-ТАКИ УБЕДИЛИ СДЕЛАТЬ ПЛАТЕЖ, ТО</a:t>
            </a:r>
            <a:r>
              <a:rPr lang="ru-RU" sz="1900" b="1" i="1" dirty="0" smtClean="0">
                <a:solidFill>
                  <a:srgbClr val="FF0000"/>
                </a:solidFill>
              </a:rPr>
              <a:t>:</a:t>
            </a:r>
          </a:p>
          <a:p>
            <a:pPr algn="ctr"/>
            <a:r>
              <a:rPr lang="ru-RU" sz="1900" b="1" i="1" dirty="0" smtClean="0">
                <a:solidFill>
                  <a:srgbClr val="FF0000"/>
                </a:solidFill>
              </a:rPr>
              <a:t> </a:t>
            </a:r>
          </a:p>
          <a:p>
            <a:pPr marL="514350" indent="-514350" algn="ctr">
              <a:buAutoNum type="arabicPeriod"/>
            </a:pPr>
            <a:r>
              <a:rPr lang="ru-RU" sz="1900" b="1" i="1" dirty="0" smtClean="0">
                <a:solidFill>
                  <a:srgbClr val="FF0000"/>
                </a:solidFill>
              </a:rPr>
              <a:t>Кладите трубку, сказав, что сейчас сделаю платеж!</a:t>
            </a:r>
          </a:p>
          <a:p>
            <a:pPr marL="514350" indent="-514350" algn="ctr">
              <a:buAutoNum type="arabicPeriod"/>
            </a:pPr>
            <a:endParaRPr lang="ru-RU" sz="1900" b="1" i="1" dirty="0" smtClean="0">
              <a:solidFill>
                <a:srgbClr val="FF0000"/>
              </a:solidFill>
            </a:endParaRPr>
          </a:p>
          <a:p>
            <a:pPr marL="514350" indent="-514350" algn="ctr">
              <a:buAutoNum type="arabicPeriod"/>
            </a:pPr>
            <a:r>
              <a:rPr lang="ru-RU" sz="1900" b="1" i="1" dirty="0" smtClean="0">
                <a:solidFill>
                  <a:srgbClr val="FF0000"/>
                </a:solidFill>
              </a:rPr>
              <a:t>Наберите номер телефона банка, своих родственников и 100 раз подумайте в разговоре с ними, нужно ли делать этот платеж! </a:t>
            </a:r>
          </a:p>
        </p:txBody>
      </p:sp>
    </p:spTree>
    <p:extLst>
      <p:ext uri="{BB962C8B-B14F-4D97-AF65-F5344CB8AC3E}">
        <p14:creationId xmlns:p14="http://schemas.microsoft.com/office/powerpoint/2010/main" val="3449685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Профилактика</a:t>
            </a:r>
            <a:endParaRPr lang="ru-RU" sz="2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05685" y="1577594"/>
            <a:ext cx="1158062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FF0000"/>
                </a:solidFill>
              </a:rPr>
              <a:t>Периодически </a:t>
            </a:r>
            <a:r>
              <a:rPr lang="ru-RU" sz="2800" b="1" i="1" dirty="0">
                <a:solidFill>
                  <a:srgbClr val="FF0000"/>
                </a:solidFill>
              </a:rPr>
              <a:t>проверяйте</a:t>
            </a:r>
            <a:r>
              <a:rPr lang="ru-RU" sz="2800" b="1" i="1" dirty="0" smtClean="0">
                <a:solidFill>
                  <a:srgbClr val="FF0000"/>
                </a:solidFill>
              </a:rPr>
              <a:t>:</a:t>
            </a:r>
          </a:p>
          <a:p>
            <a:pPr algn="ctr"/>
            <a:r>
              <a:rPr lang="ru-RU" sz="2800" b="1" i="1" dirty="0" smtClean="0">
                <a:solidFill>
                  <a:srgbClr val="FF0000"/>
                </a:solidFill>
              </a:rPr>
              <a:t>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i="1" dirty="0" smtClean="0">
                <a:solidFill>
                  <a:srgbClr val="FF0000"/>
                </a:solidFill>
              </a:rPr>
              <a:t>не </a:t>
            </a:r>
            <a:r>
              <a:rPr lang="ru-RU" sz="2800" b="1" i="1" dirty="0">
                <a:solidFill>
                  <a:srgbClr val="FF0000"/>
                </a:solidFill>
              </a:rPr>
              <a:t>создали на Вас </a:t>
            </a:r>
            <a:r>
              <a:rPr lang="ru-RU" sz="2800" b="1" i="1" dirty="0" smtClean="0">
                <a:solidFill>
                  <a:srgbClr val="FF0000"/>
                </a:solidFill>
              </a:rPr>
              <a:t>фирму;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i="1" dirty="0" smtClean="0">
                <a:solidFill>
                  <a:srgbClr val="FF0000"/>
                </a:solidFill>
              </a:rPr>
              <a:t>не </a:t>
            </a:r>
            <a:r>
              <a:rPr lang="ru-RU" sz="2800" b="1" i="1" dirty="0">
                <a:solidFill>
                  <a:srgbClr val="FF0000"/>
                </a:solidFill>
              </a:rPr>
              <a:t>взяли на Вас </a:t>
            </a:r>
            <a:r>
              <a:rPr lang="ru-RU" sz="2800" b="1" i="1" dirty="0" smtClean="0">
                <a:solidFill>
                  <a:srgbClr val="FF0000"/>
                </a:solidFill>
              </a:rPr>
              <a:t>кредит</a:t>
            </a:r>
            <a:r>
              <a:rPr lang="ru-RU" sz="2800" b="1" i="1" dirty="0">
                <a:solidFill>
                  <a:srgbClr val="FF0000"/>
                </a:solidFill>
              </a:rPr>
              <a:t>;</a:t>
            </a:r>
            <a:endParaRPr lang="ru-RU" sz="2800" b="1" i="1" dirty="0" smtClean="0">
              <a:solidFill>
                <a:srgbClr val="FF000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i="1" dirty="0" smtClean="0">
                <a:solidFill>
                  <a:srgbClr val="FF0000"/>
                </a:solidFill>
              </a:rPr>
              <a:t>не </a:t>
            </a:r>
            <a:r>
              <a:rPr lang="ru-RU" sz="2800" b="1" i="1" dirty="0">
                <a:solidFill>
                  <a:srgbClr val="FF0000"/>
                </a:solidFill>
              </a:rPr>
              <a:t>создали за Вас Вашу </a:t>
            </a:r>
            <a:r>
              <a:rPr lang="ru-RU" sz="2800" b="1" i="1" dirty="0" smtClean="0">
                <a:solidFill>
                  <a:srgbClr val="FF0000"/>
                </a:solidFill>
              </a:rPr>
              <a:t>эл. подпись;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b="1" i="1" dirty="0" smtClean="0">
                <a:solidFill>
                  <a:srgbClr val="FF0000"/>
                </a:solidFill>
              </a:rPr>
              <a:t>не открыли за Вас счет в Банке </a:t>
            </a:r>
          </a:p>
        </p:txBody>
      </p:sp>
    </p:spTree>
    <p:extLst>
      <p:ext uri="{BB962C8B-B14F-4D97-AF65-F5344CB8AC3E}">
        <p14:creationId xmlns:p14="http://schemas.microsoft.com/office/powerpoint/2010/main" val="110771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2" y="269747"/>
            <a:ext cx="1027112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Профилактика </a:t>
            </a:r>
            <a:r>
              <a:rPr lang="ru-RU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безопасное поведение в мире, где риски мошенничеств </a:t>
            </a:r>
            <a:r>
              <a:rPr lang="ru-RU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высоки. Цифровая гигиена</a:t>
            </a:r>
            <a:endParaRPr lang="ru-RU" sz="2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870264" y="1298757"/>
            <a:ext cx="10451470" cy="1815882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i="1" dirty="0" smtClean="0"/>
              <a:t>Помните</a:t>
            </a:r>
            <a:r>
              <a:rPr lang="ru-RU" sz="2800" b="1" i="1" dirty="0"/>
              <a:t>, как только появляются нововведения в финансовой, в социальной сфере, в сфере ЖКХ … – появляются сценарии мошенничества и здесь надо помнить пункты со значком </a:t>
            </a:r>
            <a:r>
              <a:rPr lang="ru-RU" sz="2800" b="1" i="1" dirty="0">
                <a:solidFill>
                  <a:srgbClr val="FF0000"/>
                </a:solidFill>
              </a:rPr>
              <a:t>(!)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80087" y="3545195"/>
            <a:ext cx="11133959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i="1" dirty="0">
                <a:solidFill>
                  <a:srgbClr val="FF0000"/>
                </a:solidFill>
              </a:rPr>
              <a:t>(!) Помните никто из «официалов» никогда не запрашивает ничего, что приходит на Ваш телефон: коды, пароли, логины…</a:t>
            </a:r>
          </a:p>
          <a:p>
            <a:pPr algn="ctr"/>
            <a:endParaRPr lang="ru-RU" sz="2600" b="1" i="1" dirty="0">
              <a:solidFill>
                <a:srgbClr val="FF0000"/>
              </a:solidFill>
            </a:endParaRPr>
          </a:p>
          <a:p>
            <a:pPr algn="ctr"/>
            <a:r>
              <a:rPr lang="ru-RU" sz="2600" b="1" i="1" dirty="0">
                <a:solidFill>
                  <a:srgbClr val="FF0000"/>
                </a:solidFill>
              </a:rPr>
              <a:t>(!) Помните никто из «официалов» не пугает никого о блокировке номера телефона, номера карты, банковского счета…</a:t>
            </a:r>
          </a:p>
        </p:txBody>
      </p:sp>
    </p:spTree>
    <p:extLst>
      <p:ext uri="{BB962C8B-B14F-4D97-AF65-F5344CB8AC3E}">
        <p14:creationId xmlns:p14="http://schemas.microsoft.com/office/powerpoint/2010/main" val="962221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Полезные ссылки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34892" y="1281032"/>
            <a:ext cx="11719419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B050"/>
                </a:solidFill>
              </a:rPr>
              <a:t>Оперативно про </a:t>
            </a:r>
            <a:r>
              <a:rPr lang="ru-RU" sz="2400" b="1" dirty="0" smtClean="0">
                <a:solidFill>
                  <a:srgbClr val="00B050"/>
                </a:solidFill>
              </a:rPr>
              <a:t>мошенников 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1. </a:t>
            </a:r>
            <a:r>
              <a:rPr lang="ru-RU" b="1" dirty="0">
                <a:solidFill>
                  <a:srgbClr val="FF0000"/>
                </a:solidFill>
              </a:rPr>
              <a:t>ТГ-канал «Вестник киберполиции России»: </a:t>
            </a:r>
            <a:r>
              <a:rPr lang="en-US" b="1" dirty="0">
                <a:hlinkClick r:id="rId5"/>
              </a:rPr>
              <a:t>https://</a:t>
            </a:r>
            <a:r>
              <a:rPr lang="en-US" b="1" dirty="0" smtClean="0">
                <a:hlinkClick r:id="rId5"/>
              </a:rPr>
              <a:t>t.me/cyberpolice_rus</a:t>
            </a:r>
            <a:endParaRPr lang="ru-RU" b="1" dirty="0"/>
          </a:p>
          <a:p>
            <a:r>
              <a:rPr lang="ru-RU" b="1" dirty="0">
                <a:solidFill>
                  <a:srgbClr val="FF0000"/>
                </a:solidFill>
              </a:rPr>
              <a:t>2</a:t>
            </a:r>
            <a:r>
              <a:rPr lang="ru-RU" b="1" dirty="0" smtClean="0">
                <a:solidFill>
                  <a:srgbClr val="FF0000"/>
                </a:solidFill>
              </a:rPr>
              <a:t>. </a:t>
            </a:r>
            <a:r>
              <a:rPr lang="ru-RU" b="1" dirty="0">
                <a:solidFill>
                  <a:srgbClr val="FF0000"/>
                </a:solidFill>
              </a:rPr>
              <a:t>ТГ-канал «</a:t>
            </a:r>
            <a:r>
              <a:rPr lang="en-US" b="1" dirty="0">
                <a:solidFill>
                  <a:srgbClr val="FF0000"/>
                </a:solidFill>
              </a:rPr>
              <a:t>Kaspersky</a:t>
            </a:r>
            <a:r>
              <a:rPr lang="ru-RU" b="1" dirty="0">
                <a:solidFill>
                  <a:srgbClr val="FF0000"/>
                </a:solidFill>
              </a:rPr>
              <a:t>»: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>
                <a:hlinkClick r:id="rId6"/>
              </a:rPr>
              <a:t>https://</a:t>
            </a:r>
            <a:r>
              <a:rPr lang="en-US" b="1" dirty="0" smtClean="0">
                <a:hlinkClick r:id="rId6"/>
              </a:rPr>
              <a:t>t.me/kasperskylab_ru</a:t>
            </a:r>
            <a:endParaRPr lang="ru-RU" b="1" dirty="0"/>
          </a:p>
          <a:p>
            <a:r>
              <a:rPr lang="ru-RU" b="1" dirty="0">
                <a:solidFill>
                  <a:srgbClr val="FF0000"/>
                </a:solidFill>
              </a:rPr>
              <a:t>3</a:t>
            </a:r>
            <a:r>
              <a:rPr lang="ru-RU" b="1" dirty="0" smtClean="0">
                <a:solidFill>
                  <a:srgbClr val="FF0000"/>
                </a:solidFill>
              </a:rPr>
              <a:t>. </a:t>
            </a:r>
            <a:r>
              <a:rPr lang="ru-RU" b="1" dirty="0">
                <a:solidFill>
                  <a:srgbClr val="FF0000"/>
                </a:solidFill>
              </a:rPr>
              <a:t>Кибрарий Сбербанка: </a:t>
            </a:r>
            <a:r>
              <a:rPr lang="en-US" b="1" dirty="0">
                <a:hlinkClick r:id="rId7"/>
              </a:rPr>
              <a:t>https://</a:t>
            </a:r>
            <a:r>
              <a:rPr lang="en-US" b="1" dirty="0" smtClean="0">
                <a:hlinkClick r:id="rId7"/>
              </a:rPr>
              <a:t>www.sberbank.ru/ru/person/kibrary</a:t>
            </a:r>
            <a:endParaRPr lang="ru-RU" b="1" dirty="0"/>
          </a:p>
          <a:p>
            <a:r>
              <a:rPr lang="ru-RU" b="1" dirty="0">
                <a:solidFill>
                  <a:srgbClr val="FF0000"/>
                </a:solidFill>
              </a:rPr>
              <a:t>4</a:t>
            </a:r>
            <a:r>
              <a:rPr lang="ru-RU" b="1" dirty="0" smtClean="0">
                <a:solidFill>
                  <a:srgbClr val="FF0000"/>
                </a:solidFill>
              </a:rPr>
              <a:t>. </a:t>
            </a:r>
            <a:r>
              <a:rPr lang="ru-RU" b="1" dirty="0">
                <a:solidFill>
                  <a:srgbClr val="FF0000"/>
                </a:solidFill>
              </a:rPr>
              <a:t>Газета Известия. «Мошенничество»: </a:t>
            </a:r>
            <a:r>
              <a:rPr lang="en-US" b="1" dirty="0">
                <a:hlinkClick r:id="rId8"/>
              </a:rPr>
              <a:t>https://</a:t>
            </a:r>
            <a:r>
              <a:rPr lang="en-US" b="1" dirty="0" smtClean="0">
                <a:hlinkClick r:id="rId8"/>
              </a:rPr>
              <a:t>iz.ru/tag/moshennichestvo</a:t>
            </a:r>
            <a:endParaRPr lang="ru-RU" b="1" dirty="0" smtClean="0"/>
          </a:p>
          <a:p>
            <a:endParaRPr lang="ru-RU" b="1" dirty="0" smtClean="0"/>
          </a:p>
          <a:p>
            <a:pPr algn="ctr"/>
            <a:r>
              <a:rPr lang="ru-RU" sz="2200" b="1" dirty="0">
                <a:solidFill>
                  <a:srgbClr val="FF0000"/>
                </a:solidFill>
              </a:rPr>
              <a:t>Как не попасться на уловки мошенников людям старшего возраста</a:t>
            </a:r>
          </a:p>
          <a:p>
            <a:pPr algn="ctr"/>
            <a:r>
              <a:rPr lang="en-US" b="1" dirty="0">
                <a:hlinkClick r:id="rId9"/>
              </a:rPr>
              <a:t>https://www.mos.ru/news/item/70969073/</a:t>
            </a:r>
            <a:endParaRPr lang="ru-RU" b="1" dirty="0"/>
          </a:p>
          <a:p>
            <a:pPr algn="ctr"/>
            <a:endParaRPr lang="ru-RU" sz="2200" b="1" dirty="0">
              <a:solidFill>
                <a:srgbClr val="FF0000"/>
              </a:solidFill>
            </a:endParaRPr>
          </a:p>
          <a:p>
            <a:pPr algn="ctr"/>
            <a:r>
              <a:rPr lang="ru-RU" sz="2200" b="1" dirty="0">
                <a:solidFill>
                  <a:srgbClr val="FF0000"/>
                </a:solidFill>
              </a:rPr>
              <a:t>Как уберечь пожилых родственников от мошенников</a:t>
            </a:r>
          </a:p>
          <a:p>
            <a:pPr algn="ctr"/>
            <a:r>
              <a:rPr lang="en-US" b="1" dirty="0">
                <a:hlinkClick r:id="rId10"/>
              </a:rPr>
              <a:t>https://journal.tinkoff.ru/razvod-babushek</a:t>
            </a:r>
            <a:r>
              <a:rPr lang="en-US" b="1" dirty="0" smtClean="0">
                <a:hlinkClick r:id="rId10"/>
              </a:rPr>
              <a:t>/</a:t>
            </a:r>
            <a:r>
              <a:rPr lang="ru-RU" b="1" dirty="0" smtClean="0"/>
              <a:t> и </a:t>
            </a:r>
            <a:r>
              <a:rPr lang="en-US" b="1" dirty="0">
                <a:hlinkClick r:id="rId11"/>
              </a:rPr>
              <a:t>https://</a:t>
            </a:r>
            <a:r>
              <a:rPr lang="en-US" b="1">
                <a:hlinkClick r:id="rId11"/>
              </a:rPr>
              <a:t>journal.tinkoff.ru/retiree-fraud</a:t>
            </a:r>
            <a:r>
              <a:rPr lang="en-US" b="1" smtClean="0">
                <a:hlinkClick r:id="rId11"/>
              </a:rPr>
              <a:t>/</a:t>
            </a:r>
            <a:endParaRPr lang="ru-RU" b="1" dirty="0" smtClean="0"/>
          </a:p>
          <a:p>
            <a:pPr algn="ctr"/>
            <a:endParaRPr lang="ru-RU" b="1" dirty="0"/>
          </a:p>
          <a:p>
            <a:pPr algn="ctr"/>
            <a:r>
              <a:rPr lang="ru-RU" sz="2200" b="1" dirty="0">
                <a:solidFill>
                  <a:srgbClr val="FF0000"/>
                </a:solidFill>
              </a:rPr>
              <a:t>Помоги себе сам. Как пенсионеру защититься от </a:t>
            </a:r>
            <a:r>
              <a:rPr lang="ru-RU" sz="2200" b="1" dirty="0" smtClean="0">
                <a:solidFill>
                  <a:srgbClr val="FF0000"/>
                </a:solidFill>
              </a:rPr>
              <a:t>мошенников</a:t>
            </a:r>
          </a:p>
          <a:p>
            <a:pPr algn="ctr"/>
            <a:r>
              <a:rPr lang="en-US" b="1" dirty="0">
                <a:hlinkClick r:id="rId12"/>
              </a:rPr>
              <a:t>https://</a:t>
            </a:r>
            <a:r>
              <a:rPr lang="en-US" b="1" dirty="0" smtClean="0">
                <a:hlinkClick r:id="rId12"/>
              </a:rPr>
              <a:t>www.sberbank.ru/ru/person/kibrary/articles/kak_pensioneru_zashchititsya_ot_moshennikov</a:t>
            </a:r>
            <a:endParaRPr lang="ru-RU" b="1" dirty="0" smtClean="0"/>
          </a:p>
          <a:p>
            <a:pPr algn="ctr"/>
            <a:r>
              <a:rPr lang="ru-RU" b="1" dirty="0" smtClean="0"/>
              <a:t> </a:t>
            </a:r>
            <a:endParaRPr lang="ru-RU" b="1" dirty="0"/>
          </a:p>
          <a:p>
            <a:pPr algn="ctr"/>
            <a:r>
              <a:rPr lang="ru-RU" sz="2200" b="1" dirty="0" smtClean="0">
                <a:solidFill>
                  <a:srgbClr val="FF0000"/>
                </a:solidFill>
              </a:rPr>
              <a:t>Телефонное </a:t>
            </a:r>
            <a:r>
              <a:rPr lang="ru-RU" sz="2200" b="1" dirty="0">
                <a:solidFill>
                  <a:srgbClr val="FF0000"/>
                </a:solidFill>
              </a:rPr>
              <a:t>мошенничество с пенсионерами: как защититься</a:t>
            </a:r>
          </a:p>
          <a:p>
            <a:pPr algn="ctr"/>
            <a:r>
              <a:rPr lang="en-US" b="1" dirty="0">
                <a:hlinkClick r:id="rId13"/>
              </a:rPr>
              <a:t>https://www.sravni.ru/text/telefonnoe-moshennichestvo-s-pensionerami-kak-zashhititsya</a:t>
            </a:r>
            <a:r>
              <a:rPr lang="en-US" b="1" dirty="0" smtClean="0">
                <a:hlinkClick r:id="rId13"/>
              </a:rPr>
              <a:t>/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642309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Полезные ссылки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9" name="Объект 1"/>
          <p:cNvSpPr txBox="1">
            <a:spLocks/>
          </p:cNvSpPr>
          <p:nvPr/>
        </p:nvSpPr>
        <p:spPr>
          <a:xfrm>
            <a:off x="399814" y="1436944"/>
            <a:ext cx="11486499" cy="52872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b="1" dirty="0" smtClean="0"/>
              <a:t> </a:t>
            </a:r>
            <a:endParaRPr lang="ru-RU" sz="1600" b="1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452973" y="1174346"/>
            <a:ext cx="1138017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B050"/>
                </a:solidFill>
              </a:rPr>
              <a:t>Оперативно про мошенников </a:t>
            </a:r>
          </a:p>
          <a:p>
            <a:r>
              <a:rPr lang="ru-RU" b="1" dirty="0">
                <a:solidFill>
                  <a:srgbClr val="FF0000"/>
                </a:solidFill>
              </a:rPr>
              <a:t>5</a:t>
            </a:r>
            <a:r>
              <a:rPr lang="ru-RU" b="1" dirty="0" smtClean="0">
                <a:solidFill>
                  <a:srgbClr val="FF0000"/>
                </a:solidFill>
              </a:rPr>
              <a:t>. </a:t>
            </a:r>
            <a:r>
              <a:rPr lang="ru-RU" b="1" dirty="0">
                <a:solidFill>
                  <a:srgbClr val="FF0000"/>
                </a:solidFill>
              </a:rPr>
              <a:t>Лига безопасного интернета: </a:t>
            </a:r>
            <a:r>
              <a:rPr lang="en-US" b="1" dirty="0">
                <a:hlinkClick r:id="rId5"/>
              </a:rPr>
              <a:t>https://ligainternet.ru/</a:t>
            </a:r>
            <a:r>
              <a:rPr lang="ru-RU" b="1" dirty="0"/>
              <a:t> </a:t>
            </a:r>
            <a:r>
              <a:rPr lang="ru-RU" b="1" dirty="0">
                <a:solidFill>
                  <a:srgbClr val="FF0000"/>
                </a:solidFill>
              </a:rPr>
              <a:t>и их тг-канал: </a:t>
            </a:r>
            <a:r>
              <a:rPr lang="en-US" b="1" dirty="0">
                <a:hlinkClick r:id="rId6"/>
              </a:rPr>
              <a:t>https://</a:t>
            </a:r>
            <a:r>
              <a:rPr lang="en-US" b="1" dirty="0" smtClean="0">
                <a:hlinkClick r:id="rId6"/>
              </a:rPr>
              <a:t>t.me/s/ligainternet</a:t>
            </a:r>
            <a:endParaRPr lang="ru-RU" b="1" dirty="0" smtClean="0"/>
          </a:p>
        </p:txBody>
      </p:sp>
      <p:pic>
        <p:nvPicPr>
          <p:cNvPr id="10" name="Рисунок 9" descr="cid:image001.png@01DB289C.21290FF0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69" y="2033541"/>
            <a:ext cx="4513585" cy="4367258"/>
          </a:xfrm>
          <a:prstGeom prst="rect">
            <a:avLst/>
          </a:prstGeom>
          <a:noFill/>
          <a:ln>
            <a:solidFill>
              <a:srgbClr val="192D8C"/>
            </a:solidFill>
          </a:ln>
        </p:spPr>
      </p:pic>
    </p:spTree>
    <p:extLst>
      <p:ext uri="{BB962C8B-B14F-4D97-AF65-F5344CB8AC3E}">
        <p14:creationId xmlns:p14="http://schemas.microsoft.com/office/powerpoint/2010/main" val="167539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Полезные ссылки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9" name="Объект 1"/>
          <p:cNvSpPr txBox="1">
            <a:spLocks/>
          </p:cNvSpPr>
          <p:nvPr/>
        </p:nvSpPr>
        <p:spPr>
          <a:xfrm>
            <a:off x="688666" y="1784694"/>
            <a:ext cx="10814666" cy="44640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+mj-lt"/>
              <a:buAutoNum type="arabicPeriod" startAt="6"/>
            </a:pPr>
            <a:r>
              <a:rPr lang="ru-RU" sz="1800" b="1" dirty="0" smtClean="0">
                <a:solidFill>
                  <a:srgbClr val="FF0000"/>
                </a:solidFill>
              </a:rPr>
              <a:t>Финансовая культура (Банк России): </a:t>
            </a:r>
            <a:r>
              <a:rPr lang="en-US" sz="1800" b="1" dirty="0" smtClean="0">
                <a:hlinkClick r:id="rId5"/>
              </a:rPr>
              <a:t>https://fincult.info/</a:t>
            </a:r>
            <a:r>
              <a:rPr lang="ru-RU" sz="1800" b="1" dirty="0" smtClean="0"/>
              <a:t>  </a:t>
            </a:r>
            <a:r>
              <a:rPr lang="ru-RU" sz="1800" b="1" dirty="0" smtClean="0">
                <a:solidFill>
                  <a:srgbClr val="FF0000"/>
                </a:solidFill>
              </a:rPr>
              <a:t>Раздел «Грабли»</a:t>
            </a:r>
          </a:p>
          <a:p>
            <a:pPr marL="342900" indent="-342900">
              <a:buFont typeface="+mj-lt"/>
              <a:buAutoNum type="arabicPeriod" startAt="6"/>
            </a:pPr>
            <a:endParaRPr lang="ru-RU" sz="1800" b="1" dirty="0" smtClean="0">
              <a:solidFill>
                <a:srgbClr val="FF0000"/>
              </a:solidFill>
            </a:endParaRPr>
          </a:p>
          <a:p>
            <a:pPr marL="342900" indent="-342900">
              <a:buFont typeface="+mj-lt"/>
              <a:buAutoNum type="arabicPeriod" startAt="6"/>
            </a:pPr>
            <a:r>
              <a:rPr lang="ru-RU" sz="1800" b="1" dirty="0" smtClean="0">
                <a:solidFill>
                  <a:srgbClr val="FF0000"/>
                </a:solidFill>
              </a:rPr>
              <a:t>Финансовый словарь: </a:t>
            </a:r>
            <a:r>
              <a:rPr lang="en-US" sz="1800" b="1" dirty="0">
                <a:solidFill>
                  <a:srgbClr val="FF0000"/>
                </a:solidFill>
                <a:hlinkClick r:id="rId6"/>
              </a:rPr>
              <a:t>https://www.banki.ru/wikibank/?</a:t>
            </a:r>
            <a:r>
              <a:rPr lang="en-US" sz="1800" b="1" dirty="0" smtClean="0">
                <a:solidFill>
                  <a:srgbClr val="FF0000"/>
                </a:solidFill>
                <a:hlinkClick r:id="rId6"/>
              </a:rPr>
              <a:t>source=submenu_wikibank</a:t>
            </a:r>
            <a:r>
              <a:rPr lang="ru-RU" sz="1800" b="1" dirty="0">
                <a:solidFill>
                  <a:srgbClr val="FF0000"/>
                </a:solidFill>
              </a:rPr>
              <a:t> </a:t>
            </a:r>
            <a:endParaRPr lang="ru-RU" sz="1800" b="1" dirty="0" smtClean="0">
              <a:solidFill>
                <a:srgbClr val="FF0000"/>
              </a:solidFill>
            </a:endParaRPr>
          </a:p>
          <a:p>
            <a:pPr marL="342900" indent="-342900">
              <a:buFont typeface="+mj-lt"/>
              <a:buAutoNum type="arabicPeriod" startAt="6"/>
            </a:pPr>
            <a:endParaRPr lang="ru-RU" sz="1800" b="1" dirty="0" smtClean="0">
              <a:solidFill>
                <a:srgbClr val="FF0000"/>
              </a:solidFill>
            </a:endParaRPr>
          </a:p>
          <a:p>
            <a:pPr marL="342900" indent="-342900">
              <a:buAutoNum type="arabicPeriod" startAt="6"/>
            </a:pPr>
            <a:r>
              <a:rPr lang="ru-RU" sz="1800" b="1" dirty="0">
                <a:solidFill>
                  <a:srgbClr val="FF0000"/>
                </a:solidFill>
              </a:rPr>
              <a:t>Мои Финансы (НАФИ Минфина Росси): </a:t>
            </a:r>
            <a:r>
              <a:rPr lang="en-US" sz="1800" b="1" dirty="0" smtClean="0">
                <a:hlinkClick r:id="rId7"/>
              </a:rPr>
              <a:t>https://</a:t>
            </a:r>
            <a:r>
              <a:rPr lang="ru-RU" sz="1800" b="1" dirty="0" smtClean="0">
                <a:hlinkClick r:id="rId7"/>
              </a:rPr>
              <a:t>моифинансы.рф/</a:t>
            </a:r>
            <a:endParaRPr lang="ru-RU" sz="1800" b="1" dirty="0" smtClean="0"/>
          </a:p>
          <a:p>
            <a:pPr marL="342900" indent="-342900">
              <a:buAutoNum type="arabicPeriod" startAt="6"/>
            </a:pPr>
            <a:endParaRPr lang="ru-RU" sz="1800" b="1" dirty="0"/>
          </a:p>
          <a:p>
            <a:pPr marL="342900" indent="-342900">
              <a:buAutoNum type="arabicPeriod" startAt="6"/>
            </a:pPr>
            <a:r>
              <a:rPr lang="ru-RU" sz="1800" b="1" dirty="0" smtClean="0">
                <a:solidFill>
                  <a:srgbClr val="FF0000"/>
                </a:solidFill>
              </a:rPr>
              <a:t>Сайт-агрегаторы: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b="1" dirty="0" smtClean="0">
                <a:solidFill>
                  <a:srgbClr val="FF0000"/>
                </a:solidFill>
              </a:rPr>
              <a:t>Банки.ру</a:t>
            </a:r>
            <a:r>
              <a:rPr lang="ru-RU" sz="1800" b="1" dirty="0">
                <a:solidFill>
                  <a:srgbClr val="FF0000"/>
                </a:solidFill>
              </a:rPr>
              <a:t>: </a:t>
            </a:r>
            <a:r>
              <a:rPr lang="en-US" sz="1800" b="1" dirty="0">
                <a:hlinkClick r:id="rId8"/>
              </a:rPr>
              <a:t>https://www.banki.ru</a:t>
            </a:r>
            <a:r>
              <a:rPr lang="en-US" sz="1800" b="1" dirty="0" smtClean="0">
                <a:hlinkClick r:id="rId8"/>
              </a:rPr>
              <a:t>/</a:t>
            </a:r>
            <a:r>
              <a:rPr lang="ru-RU" sz="1800" b="1" dirty="0" smtClean="0"/>
              <a:t> </a:t>
            </a:r>
            <a:endParaRPr lang="ru-RU" sz="1800" b="1" dirty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b="1" dirty="0" smtClean="0">
                <a:solidFill>
                  <a:srgbClr val="FF0000"/>
                </a:solidFill>
              </a:rPr>
              <a:t>Сравни.ру</a:t>
            </a:r>
            <a:r>
              <a:rPr lang="ru-RU" sz="1800" b="1" dirty="0">
                <a:solidFill>
                  <a:srgbClr val="FF0000"/>
                </a:solidFill>
              </a:rPr>
              <a:t>: </a:t>
            </a:r>
            <a:r>
              <a:rPr lang="en-US" sz="1800" b="1" dirty="0">
                <a:hlinkClick r:id="rId9"/>
              </a:rPr>
              <a:t>https://</a:t>
            </a:r>
            <a:r>
              <a:rPr lang="en-US" sz="1800" b="1" dirty="0" smtClean="0">
                <a:hlinkClick r:id="rId9"/>
              </a:rPr>
              <a:t>www.sravni.ru/</a:t>
            </a:r>
            <a:r>
              <a:rPr lang="ru-RU" sz="1800" b="1" dirty="0" smtClean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b="1" dirty="0" smtClean="0">
                <a:solidFill>
                  <a:srgbClr val="FF0000"/>
                </a:solidFill>
              </a:rPr>
              <a:t>журнал «Сравни.ру»: </a:t>
            </a:r>
            <a:r>
              <a:rPr lang="en-US" sz="1800" b="1" dirty="0">
                <a:hlinkClick r:id="rId10"/>
              </a:rPr>
              <a:t>https://www.sravni.ru/mag/?</a:t>
            </a:r>
            <a:r>
              <a:rPr lang="en-US" sz="1800" b="1" dirty="0" smtClean="0">
                <a:hlinkClick r:id="rId10"/>
              </a:rPr>
              <a:t>showContentWidget=1</a:t>
            </a:r>
            <a:r>
              <a:rPr lang="ru-RU" sz="1800" b="1" dirty="0" smtClean="0"/>
              <a:t> 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sz="1800" b="1" dirty="0"/>
          </a:p>
          <a:p>
            <a:pPr marL="342900" indent="-342900">
              <a:buFont typeface="+mj-lt"/>
              <a:buAutoNum type="arabicPeriod" startAt="10"/>
            </a:pPr>
            <a:r>
              <a:rPr lang="ru-RU" sz="1800" b="1" dirty="0" smtClean="0">
                <a:solidFill>
                  <a:srgbClr val="FF0000"/>
                </a:solidFill>
              </a:rPr>
              <a:t> Журнал </a:t>
            </a:r>
            <a:r>
              <a:rPr lang="ru-RU" sz="1800" b="1" dirty="0">
                <a:solidFill>
                  <a:srgbClr val="FF0000"/>
                </a:solidFill>
              </a:rPr>
              <a:t>Т – Ж: </a:t>
            </a:r>
            <a:r>
              <a:rPr lang="en-US" sz="1800" b="1" dirty="0">
                <a:hlinkClick r:id="rId11"/>
              </a:rPr>
              <a:t>https://journal.tinkoff.ru</a:t>
            </a:r>
            <a:r>
              <a:rPr lang="en-US" sz="1800" b="1" dirty="0">
                <a:solidFill>
                  <a:srgbClr val="FF0000"/>
                </a:solidFill>
                <a:hlinkClick r:id="rId11"/>
              </a:rPr>
              <a:t>/</a:t>
            </a:r>
            <a:r>
              <a:rPr lang="ru-RU" sz="1800" b="1" dirty="0">
                <a:solidFill>
                  <a:srgbClr val="FF0000"/>
                </a:solidFill>
              </a:rPr>
              <a:t> и учебник </a:t>
            </a:r>
            <a:r>
              <a:rPr lang="ru-RU" sz="1800" b="1" dirty="0" smtClean="0">
                <a:solidFill>
                  <a:srgbClr val="FF0000"/>
                </a:solidFill>
              </a:rPr>
              <a:t>«Т </a:t>
            </a:r>
            <a:r>
              <a:rPr lang="ru-RU" sz="1800" b="1" dirty="0">
                <a:solidFill>
                  <a:srgbClr val="FF0000"/>
                </a:solidFill>
              </a:rPr>
              <a:t>– </a:t>
            </a:r>
            <a:r>
              <a:rPr lang="ru-RU" sz="1800" b="1" dirty="0" smtClean="0">
                <a:solidFill>
                  <a:srgbClr val="FF0000"/>
                </a:solidFill>
              </a:rPr>
              <a:t>Ж»: </a:t>
            </a:r>
            <a:r>
              <a:rPr lang="en-US" sz="1800" b="1" dirty="0">
                <a:hlinkClick r:id="rId12"/>
              </a:rPr>
              <a:t>https://t.me/t_uchebnik</a:t>
            </a:r>
            <a:r>
              <a:rPr lang="ru-RU" sz="1800" b="1" dirty="0"/>
              <a:t> </a:t>
            </a:r>
            <a:endParaRPr lang="ru-RU" sz="1800" b="1" dirty="0" smtClean="0"/>
          </a:p>
          <a:p>
            <a:pPr marL="0" indent="0">
              <a:buNone/>
            </a:pPr>
            <a:endParaRPr lang="ru-RU" sz="1600" b="1" dirty="0" smtClean="0"/>
          </a:p>
          <a:p>
            <a:pPr marL="0" indent="0">
              <a:buNone/>
            </a:pPr>
            <a:endParaRPr lang="ru-RU" sz="1600" b="1" dirty="0" smtClean="0"/>
          </a:p>
          <a:p>
            <a:endParaRPr lang="ru-RU" sz="1600" b="1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3778826" y="1226991"/>
            <a:ext cx="46343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00B050"/>
                </a:solidFill>
              </a:rPr>
              <a:t>В помощь самообразования </a:t>
            </a:r>
          </a:p>
        </p:txBody>
      </p:sp>
    </p:spTree>
    <p:extLst>
      <p:ext uri="{BB962C8B-B14F-4D97-AF65-F5344CB8AC3E}">
        <p14:creationId xmlns:p14="http://schemas.microsoft.com/office/powerpoint/2010/main" val="3775033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Полезные ссылки</a:t>
            </a:r>
            <a:endParaRPr lang="ru-RU" sz="25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86033" y="1222278"/>
            <a:ext cx="11150354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В помощь гражданам </a:t>
            </a:r>
          </a:p>
          <a:p>
            <a:pPr algn="just"/>
            <a:endParaRPr lang="ru-RU" b="1" dirty="0" smtClean="0"/>
          </a:p>
          <a:p>
            <a:pPr algn="just"/>
            <a:r>
              <a:rPr lang="ru-RU" b="1" dirty="0" smtClean="0">
                <a:solidFill>
                  <a:srgbClr val="00B050"/>
                </a:solidFill>
              </a:rPr>
              <a:t>11. Интернет-приемная </a:t>
            </a:r>
            <a:r>
              <a:rPr lang="ru-RU" b="1" dirty="0">
                <a:solidFill>
                  <a:srgbClr val="00B050"/>
                </a:solidFill>
              </a:rPr>
              <a:t>Банка России: </a:t>
            </a:r>
            <a:r>
              <a:rPr lang="en-US" b="1" dirty="0">
                <a:hlinkClick r:id="rId5"/>
              </a:rPr>
              <a:t>https://cbr.ru/reception</a:t>
            </a:r>
            <a:r>
              <a:rPr lang="en-US" b="1" dirty="0" smtClean="0">
                <a:hlinkClick r:id="rId5"/>
              </a:rPr>
              <a:t>/</a:t>
            </a:r>
            <a:endParaRPr lang="ru-RU" b="1" dirty="0" smtClean="0"/>
          </a:p>
          <a:p>
            <a:pPr algn="just"/>
            <a:endParaRPr lang="ru-RU" b="1" dirty="0"/>
          </a:p>
          <a:p>
            <a:pPr algn="just"/>
            <a:r>
              <a:rPr lang="ru-RU" b="1" dirty="0" smtClean="0">
                <a:solidFill>
                  <a:srgbClr val="00B050"/>
                </a:solidFill>
              </a:rPr>
              <a:t>12. Досудебное</a:t>
            </a:r>
            <a:r>
              <a:rPr lang="ru-RU" b="1" dirty="0">
                <a:solidFill>
                  <a:srgbClr val="00B050"/>
                </a:solidFill>
              </a:rPr>
              <a:t> урегулирование споров физлиц с фин организациями. </a:t>
            </a:r>
            <a:r>
              <a:rPr lang="ru-RU" b="1" dirty="0" smtClean="0">
                <a:solidFill>
                  <a:srgbClr val="00B050"/>
                </a:solidFill>
              </a:rPr>
              <a:t>Финансовый </a:t>
            </a:r>
            <a:r>
              <a:rPr lang="ru-RU" b="1" dirty="0">
                <a:solidFill>
                  <a:srgbClr val="00B050"/>
                </a:solidFill>
              </a:rPr>
              <a:t>уполномоченный: </a:t>
            </a:r>
            <a:r>
              <a:rPr lang="en-US" b="1" dirty="0">
                <a:hlinkClick r:id="rId6"/>
              </a:rPr>
              <a:t>https://finombudsman.ru/</a:t>
            </a:r>
            <a:r>
              <a:rPr lang="ru-RU" b="1" dirty="0"/>
              <a:t> </a:t>
            </a:r>
            <a:endParaRPr lang="ru-RU" b="1" dirty="0" smtClean="0"/>
          </a:p>
          <a:p>
            <a:pPr algn="just"/>
            <a:endParaRPr lang="ru-RU" b="1" dirty="0"/>
          </a:p>
          <a:p>
            <a:pPr algn="just"/>
            <a:r>
              <a:rPr lang="ru-RU" b="1" dirty="0" smtClean="0">
                <a:solidFill>
                  <a:srgbClr val="00B050"/>
                </a:solidFill>
              </a:rPr>
              <a:t>13. Общественная </a:t>
            </a:r>
            <a:r>
              <a:rPr lang="ru-RU" b="1" dirty="0">
                <a:solidFill>
                  <a:srgbClr val="00B050"/>
                </a:solidFill>
              </a:rPr>
              <a:t>электронная приемная </a:t>
            </a:r>
            <a:r>
              <a:rPr lang="ru-RU" b="1" dirty="0" smtClean="0">
                <a:solidFill>
                  <a:srgbClr val="00B050"/>
                </a:solidFill>
              </a:rPr>
              <a:t>Роскомнадзора:</a:t>
            </a:r>
          </a:p>
          <a:p>
            <a:pPr algn="just"/>
            <a:r>
              <a:rPr lang="en-US" b="1" dirty="0" smtClean="0">
                <a:hlinkClick r:id="rId7"/>
              </a:rPr>
              <a:t>https</a:t>
            </a:r>
            <a:r>
              <a:rPr lang="en-US" b="1" dirty="0">
                <a:hlinkClick r:id="rId7"/>
              </a:rPr>
              <a:t>://rkn.gov.ru/treatments/ask-question</a:t>
            </a:r>
            <a:r>
              <a:rPr lang="en-US" b="1" dirty="0" smtClean="0">
                <a:hlinkClick r:id="rId7"/>
              </a:rPr>
              <a:t>/</a:t>
            </a:r>
            <a:endParaRPr lang="ru-RU" b="1" dirty="0" smtClean="0"/>
          </a:p>
          <a:p>
            <a:pPr algn="just"/>
            <a:endParaRPr lang="ru-RU" b="1" dirty="0" smtClean="0"/>
          </a:p>
          <a:p>
            <a:pPr algn="just"/>
            <a:r>
              <a:rPr lang="ru-RU" b="1" dirty="0" smtClean="0">
                <a:solidFill>
                  <a:srgbClr val="00B050"/>
                </a:solidFill>
              </a:rPr>
              <a:t>14. За права заемщиков: </a:t>
            </a:r>
            <a:r>
              <a:rPr lang="en-US" b="1" dirty="0">
                <a:solidFill>
                  <a:srgbClr val="00B050"/>
                </a:solidFill>
                <a:hlinkClick r:id="rId8"/>
              </a:rPr>
              <a:t>https://zapravazaemschikov.onf.ru</a:t>
            </a:r>
            <a:r>
              <a:rPr lang="en-US" b="1" dirty="0" smtClean="0">
                <a:solidFill>
                  <a:srgbClr val="00B050"/>
                </a:solidFill>
                <a:hlinkClick r:id="rId8"/>
              </a:rPr>
              <a:t>/</a:t>
            </a:r>
            <a:endParaRPr lang="ru-RU" b="1" dirty="0" smtClean="0">
              <a:solidFill>
                <a:srgbClr val="00B050"/>
              </a:solidFill>
            </a:endParaRPr>
          </a:p>
          <a:p>
            <a:pPr algn="just"/>
            <a:endParaRPr lang="ru-RU" b="1" dirty="0">
              <a:solidFill>
                <a:srgbClr val="00B050"/>
              </a:solidFill>
            </a:endParaRPr>
          </a:p>
          <a:p>
            <a:pPr algn="just"/>
            <a:r>
              <a:rPr lang="ru-RU" b="1" dirty="0" smtClean="0">
                <a:solidFill>
                  <a:srgbClr val="00B050"/>
                </a:solidFill>
              </a:rPr>
              <a:t>15. Управление </a:t>
            </a:r>
            <a:r>
              <a:rPr lang="ru-RU" b="1" dirty="0">
                <a:solidFill>
                  <a:srgbClr val="00B050"/>
                </a:solidFill>
              </a:rPr>
              <a:t>по организации борьбы с противоправным использованием информационно-коммуникационных </a:t>
            </a:r>
            <a:r>
              <a:rPr lang="ru-RU" b="1" dirty="0" smtClean="0">
                <a:solidFill>
                  <a:srgbClr val="00B050"/>
                </a:solidFill>
              </a:rPr>
              <a:t>технологий: </a:t>
            </a:r>
            <a:r>
              <a:rPr lang="en-US" b="1" dirty="0">
                <a:hlinkClick r:id="rId9"/>
              </a:rPr>
              <a:t>https://</a:t>
            </a:r>
            <a:r>
              <a:rPr lang="ru-RU" b="1" dirty="0">
                <a:hlinkClick r:id="rId9"/>
              </a:rPr>
              <a:t>мвд.рф/</a:t>
            </a:r>
            <a:r>
              <a:rPr lang="en-US" b="1" dirty="0">
                <a:hlinkClick r:id="rId9"/>
              </a:rPr>
              <a:t>mvd/structure1/Upravlenija/</a:t>
            </a:r>
            <a:r>
              <a:rPr lang="ru-RU" b="1" dirty="0">
                <a:hlinkClick r:id="rId9"/>
              </a:rPr>
              <a:t>убк</a:t>
            </a:r>
            <a:endParaRPr lang="en-US" b="1" dirty="0"/>
          </a:p>
          <a:p>
            <a:pPr algn="just"/>
            <a:endParaRPr lang="ru-RU" b="1" dirty="0"/>
          </a:p>
          <a:p>
            <a:pPr lvl="0" algn="just"/>
            <a:r>
              <a:rPr lang="ru-RU" b="1" dirty="0" smtClean="0">
                <a:solidFill>
                  <a:srgbClr val="00B050"/>
                </a:solidFill>
              </a:rPr>
              <a:t>16. </a:t>
            </a:r>
            <a:r>
              <a:rPr lang="ru-RU" b="1" dirty="0">
                <a:solidFill>
                  <a:srgbClr val="00B050"/>
                </a:solidFill>
              </a:rPr>
              <a:t>Центр правовой помощи гражданам в цифровой </a:t>
            </a:r>
            <a:r>
              <a:rPr lang="ru-RU" b="1" dirty="0" smtClean="0">
                <a:solidFill>
                  <a:srgbClr val="00B050"/>
                </a:solidFill>
              </a:rPr>
              <a:t>среде: </a:t>
            </a:r>
            <a:r>
              <a:rPr lang="ru-RU" b="1" dirty="0">
                <a:hlinkClick r:id="rId10"/>
              </a:rPr>
              <a:t>https://4people.grfc.ru</a:t>
            </a:r>
            <a:r>
              <a:rPr lang="ru-RU" b="1" dirty="0" smtClean="0">
                <a:hlinkClick r:id="rId10"/>
              </a:rPr>
              <a:t>/</a:t>
            </a:r>
            <a:endParaRPr lang="ru-RU" b="1" dirty="0" smtClean="0"/>
          </a:p>
          <a:p>
            <a:pPr lvl="0" algn="just"/>
            <a:endParaRPr lang="ru-RU" b="1" dirty="0" smtClean="0"/>
          </a:p>
          <a:p>
            <a:r>
              <a:rPr lang="ru-RU" b="1" dirty="0" smtClean="0">
                <a:solidFill>
                  <a:srgbClr val="00B050"/>
                </a:solidFill>
              </a:rPr>
              <a:t>17. </a:t>
            </a:r>
            <a:r>
              <a:rPr lang="ru-RU" b="1" dirty="0">
                <a:solidFill>
                  <a:srgbClr val="00B050"/>
                </a:solidFill>
              </a:rPr>
              <a:t>Электронная форма подачи жалобы на фишинговые ресурсы на портале «Госуслуги</a:t>
            </a:r>
            <a:r>
              <a:rPr lang="ru-RU" b="1" dirty="0" smtClean="0">
                <a:solidFill>
                  <a:srgbClr val="00B050"/>
                </a:solidFill>
              </a:rPr>
              <a:t>»:</a:t>
            </a:r>
            <a:endParaRPr lang="ru-RU" b="1" dirty="0">
              <a:solidFill>
                <a:srgbClr val="00B050"/>
              </a:solidFill>
            </a:endParaRPr>
          </a:p>
          <a:p>
            <a:r>
              <a:rPr lang="ru-RU" b="1" dirty="0">
                <a:hlinkClick r:id="rId11"/>
              </a:rPr>
              <a:t>https://</a:t>
            </a:r>
            <a:r>
              <a:rPr lang="ru-RU" b="1" dirty="0" smtClean="0">
                <a:hlinkClick r:id="rId11"/>
              </a:rPr>
              <a:t>www.gosuslugi.ru/help/faq/fraud/23050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565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Полезные ссылки</a:t>
            </a:r>
            <a:endParaRPr lang="ru-RU" sz="25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86033" y="1222278"/>
            <a:ext cx="11150354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В помощь гражданам </a:t>
            </a:r>
          </a:p>
          <a:p>
            <a:pPr algn="just"/>
            <a:endParaRPr lang="ru-RU" b="1" dirty="0" smtClean="0"/>
          </a:p>
          <a:p>
            <a:r>
              <a:rPr lang="ru-RU" b="1" dirty="0" smtClean="0">
                <a:solidFill>
                  <a:srgbClr val="00B050"/>
                </a:solidFill>
              </a:rPr>
              <a:t>18. </a:t>
            </a:r>
            <a:r>
              <a:rPr lang="ru-RU" b="1" dirty="0">
                <a:solidFill>
                  <a:srgbClr val="00B050"/>
                </a:solidFill>
              </a:rPr>
              <a:t>Вид мошеннической схемы «Мамонт»: </a:t>
            </a:r>
            <a:r>
              <a:rPr lang="ru-RU" b="1" u="sng" dirty="0">
                <a:hlinkClick r:id="rId5"/>
              </a:rPr>
              <a:t>https://</a:t>
            </a:r>
            <a:r>
              <a:rPr lang="ru-RU" b="1" u="sng" dirty="0" smtClean="0">
                <a:hlinkClick r:id="rId5"/>
              </a:rPr>
              <a:t>t.me/F_A_C_C_T/3381</a:t>
            </a:r>
            <a:endParaRPr lang="ru-RU" b="1" u="sng" dirty="0" smtClean="0"/>
          </a:p>
          <a:p>
            <a:endParaRPr lang="ru-RU" dirty="0"/>
          </a:p>
          <a:p>
            <a:r>
              <a:rPr lang="ru-RU" b="1" dirty="0" smtClean="0">
                <a:solidFill>
                  <a:srgbClr val="00B050"/>
                </a:solidFill>
              </a:rPr>
              <a:t>19. </a:t>
            </a:r>
            <a:r>
              <a:rPr lang="ru-RU" b="1" dirty="0">
                <a:solidFill>
                  <a:srgbClr val="00B050"/>
                </a:solidFill>
              </a:rPr>
              <a:t>Цифровая броня»</a:t>
            </a:r>
          </a:p>
          <a:p>
            <a:r>
              <a:rPr lang="ru-RU" b="1" dirty="0"/>
              <a:t>1 серия </a:t>
            </a:r>
            <a:r>
              <a:rPr lang="ru-RU" b="1" u="sng" dirty="0">
                <a:hlinkClick r:id="rId6"/>
              </a:rPr>
              <a:t>https://t.me/cyberpolice_rus/2404</a:t>
            </a:r>
            <a:endParaRPr lang="ru-RU" dirty="0"/>
          </a:p>
          <a:p>
            <a:r>
              <a:rPr lang="ru-RU" b="1" dirty="0"/>
              <a:t>2 серия </a:t>
            </a:r>
            <a:r>
              <a:rPr lang="ru-RU" b="1" u="sng" dirty="0">
                <a:hlinkClick r:id="rId7"/>
              </a:rPr>
              <a:t>https://t.me/cyberpolice_rus/2407</a:t>
            </a:r>
            <a:endParaRPr lang="ru-RU" dirty="0"/>
          </a:p>
          <a:p>
            <a:r>
              <a:rPr lang="ru-RU" b="1" dirty="0"/>
              <a:t>3 серия </a:t>
            </a:r>
            <a:r>
              <a:rPr lang="ru-RU" b="1" u="sng" dirty="0">
                <a:hlinkClick r:id="rId8"/>
              </a:rPr>
              <a:t>https://t.me/cyberpolice_rus/2416</a:t>
            </a:r>
            <a:endParaRPr lang="ru-RU" dirty="0"/>
          </a:p>
          <a:p>
            <a:r>
              <a:rPr lang="ru-RU" b="1" dirty="0"/>
              <a:t>4 серия </a:t>
            </a:r>
            <a:r>
              <a:rPr lang="ru-RU" b="1" u="sng" dirty="0"/>
              <a:t>https://t.me/cyberpolice_rus/2421</a:t>
            </a:r>
            <a:endParaRPr lang="ru-RU" dirty="0"/>
          </a:p>
          <a:p>
            <a:endParaRPr lang="ru-RU" b="1" dirty="0" smtClean="0"/>
          </a:p>
          <a:p>
            <a:r>
              <a:rPr lang="ru-RU" b="1" dirty="0" smtClean="0">
                <a:solidFill>
                  <a:srgbClr val="00B050"/>
                </a:solidFill>
              </a:rPr>
              <a:t>20. </a:t>
            </a:r>
            <a:r>
              <a:rPr lang="ru-RU" b="1" dirty="0">
                <a:solidFill>
                  <a:srgbClr val="00B050"/>
                </a:solidFill>
              </a:rPr>
              <a:t>Проект «Обмани меня»</a:t>
            </a:r>
          </a:p>
          <a:p>
            <a:r>
              <a:rPr lang="ru-RU" b="1" dirty="0"/>
              <a:t>1 эпизод о </a:t>
            </a:r>
            <a:r>
              <a:rPr lang="ru-RU" b="1" dirty="0" err="1"/>
              <a:t>дипфейках</a:t>
            </a:r>
            <a:r>
              <a:rPr lang="ru-RU" b="1" dirty="0"/>
              <a:t>: </a:t>
            </a:r>
            <a:r>
              <a:rPr lang="ru-RU" b="1" u="sng" dirty="0">
                <a:hlinkClick r:id="rId9"/>
              </a:rPr>
              <a:t>https://ok.ru/group/70000001729857/topic/157031510463809</a:t>
            </a:r>
            <a:endParaRPr lang="ru-RU" dirty="0"/>
          </a:p>
          <a:p>
            <a:r>
              <a:rPr lang="ru-RU" b="1" dirty="0"/>
              <a:t>2 эпизод об опасности онлайн-знакомств: </a:t>
            </a:r>
            <a:r>
              <a:rPr lang="ru-RU" b="1" u="sng" dirty="0">
                <a:hlinkClick r:id="rId10"/>
              </a:rPr>
              <a:t>https://</a:t>
            </a:r>
            <a:r>
              <a:rPr lang="ru-RU" b="1" u="sng" dirty="0" smtClean="0">
                <a:hlinkClick r:id="rId10"/>
              </a:rPr>
              <a:t>t.me/cyberpolice_rus/2426</a:t>
            </a:r>
            <a:endParaRPr lang="ru-RU" b="1" u="sng" dirty="0" smtClean="0"/>
          </a:p>
          <a:p>
            <a:endParaRPr lang="ru-RU" b="1" u="sng" dirty="0"/>
          </a:p>
          <a:p>
            <a:r>
              <a:rPr lang="ru-RU" b="1" dirty="0" smtClean="0">
                <a:solidFill>
                  <a:srgbClr val="00B050"/>
                </a:solidFill>
              </a:rPr>
              <a:t>21. Мультсериал о семье </a:t>
            </a:r>
            <a:r>
              <a:rPr lang="ru-RU" b="1" dirty="0" err="1" smtClean="0">
                <a:solidFill>
                  <a:srgbClr val="00B050"/>
                </a:solidFill>
              </a:rPr>
              <a:t>Везунчиковых</a:t>
            </a:r>
            <a:endParaRPr lang="ru-RU" b="1" dirty="0" smtClean="0">
              <a:solidFill>
                <a:srgbClr val="00B050"/>
              </a:solidFill>
            </a:endParaRPr>
          </a:p>
          <a:p>
            <a:r>
              <a:rPr lang="ru-RU" b="1" dirty="0"/>
              <a:t>1 </a:t>
            </a:r>
            <a:r>
              <a:rPr lang="ru-RU" b="1" dirty="0" smtClean="0"/>
              <a:t>сериал о звонкие из полиции: </a:t>
            </a:r>
            <a:r>
              <a:rPr lang="ru-RU" b="1" u="sng" dirty="0">
                <a:hlinkClick r:id="rId11"/>
              </a:rPr>
              <a:t>https://</a:t>
            </a:r>
            <a:r>
              <a:rPr lang="ru-RU" b="1" u="sng" dirty="0" smtClean="0">
                <a:hlinkClick r:id="rId11"/>
              </a:rPr>
              <a:t>vk.com/wall-200144947_33789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8651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Полезные ссылки</a:t>
            </a:r>
            <a:endParaRPr lang="ru-RU" sz="25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679" y="2470392"/>
            <a:ext cx="5427676" cy="2677492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08755" y="1685480"/>
            <a:ext cx="847673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B050"/>
                </a:solidFill>
              </a:rPr>
              <a:t>22. За права заемщиков: </a:t>
            </a:r>
            <a:r>
              <a:rPr lang="en-US" b="1" dirty="0">
                <a:solidFill>
                  <a:srgbClr val="00B050"/>
                </a:solidFill>
                <a:hlinkClick r:id="rId6"/>
              </a:rPr>
              <a:t>https://zapravazaemschikov.ru</a:t>
            </a:r>
            <a:r>
              <a:rPr lang="en-US" b="1" dirty="0" smtClean="0">
                <a:solidFill>
                  <a:srgbClr val="00B050"/>
                </a:solidFill>
                <a:hlinkClick r:id="rId6"/>
              </a:rPr>
              <a:t>/</a:t>
            </a:r>
            <a:endParaRPr lang="ru-RU" b="1" dirty="0" smtClean="0">
              <a:solidFill>
                <a:srgbClr val="00B050"/>
              </a:solidFill>
            </a:endParaRPr>
          </a:p>
          <a:p>
            <a:r>
              <a:rPr lang="ru-RU" b="1" dirty="0" smtClean="0">
                <a:solidFill>
                  <a:srgbClr val="00B050"/>
                </a:solidFill>
              </a:rPr>
              <a:t>- Полезные ссылки </a:t>
            </a:r>
            <a:r>
              <a:rPr lang="en-US" b="1" dirty="0">
                <a:solidFill>
                  <a:srgbClr val="00B050"/>
                </a:solidFill>
                <a:hlinkClick r:id="rId7"/>
              </a:rPr>
              <a:t>https://</a:t>
            </a:r>
            <a:r>
              <a:rPr lang="en-US" b="1" dirty="0" smtClean="0">
                <a:solidFill>
                  <a:srgbClr val="00B050"/>
                </a:solidFill>
                <a:hlinkClick r:id="rId7"/>
              </a:rPr>
              <a:t>zapravazaemschikov.ru/links</a:t>
            </a:r>
            <a:endParaRPr lang="ru-RU" b="1" dirty="0" smtClean="0">
              <a:solidFill>
                <a:srgbClr val="00B050"/>
              </a:solidFill>
            </a:endParaRPr>
          </a:p>
          <a:p>
            <a:endParaRPr lang="ru-RU" b="1" dirty="0" smtClean="0">
              <a:solidFill>
                <a:srgbClr val="00B050"/>
              </a:solidFill>
            </a:endParaRPr>
          </a:p>
          <a:p>
            <a:endParaRPr lang="ru-RU" b="1" dirty="0">
              <a:solidFill>
                <a:srgbClr val="00B050"/>
              </a:solidFill>
            </a:endParaRPr>
          </a:p>
          <a:p>
            <a:endParaRPr lang="ru-RU" b="1" dirty="0" smtClean="0">
              <a:solidFill>
                <a:srgbClr val="00B050"/>
              </a:solidFill>
            </a:endParaRPr>
          </a:p>
          <a:p>
            <a:endParaRPr lang="ru-RU" b="1" dirty="0">
              <a:solidFill>
                <a:srgbClr val="00B050"/>
              </a:solidFill>
            </a:endParaRPr>
          </a:p>
          <a:p>
            <a:endParaRPr lang="ru-RU" b="1" dirty="0" smtClean="0">
              <a:solidFill>
                <a:srgbClr val="00B050"/>
              </a:solidFill>
            </a:endParaRPr>
          </a:p>
          <a:p>
            <a:endParaRPr lang="ru-RU" b="1" dirty="0">
              <a:solidFill>
                <a:srgbClr val="00B050"/>
              </a:solidFill>
            </a:endParaRPr>
          </a:p>
          <a:p>
            <a:endParaRPr lang="ru-RU" b="1" dirty="0" smtClean="0">
              <a:solidFill>
                <a:srgbClr val="00B050"/>
              </a:solidFill>
            </a:endParaRPr>
          </a:p>
          <a:p>
            <a:endParaRPr lang="ru-RU" b="1" dirty="0">
              <a:solidFill>
                <a:srgbClr val="00B050"/>
              </a:solidFill>
            </a:endParaRPr>
          </a:p>
          <a:p>
            <a:endParaRPr lang="ru-RU" b="1" dirty="0" smtClean="0">
              <a:solidFill>
                <a:srgbClr val="00B050"/>
              </a:solidFill>
            </a:endParaRPr>
          </a:p>
          <a:p>
            <a:endParaRPr lang="ru-RU" b="1" dirty="0">
              <a:solidFill>
                <a:srgbClr val="00B050"/>
              </a:solidFill>
            </a:endParaRPr>
          </a:p>
          <a:p>
            <a:endParaRPr lang="ru-RU" b="1" dirty="0" smtClean="0">
              <a:solidFill>
                <a:srgbClr val="00B050"/>
              </a:solidFill>
            </a:endParaRPr>
          </a:p>
          <a:p>
            <a:r>
              <a:rPr lang="ru-RU" b="1" dirty="0" smtClean="0">
                <a:solidFill>
                  <a:srgbClr val="00B050"/>
                </a:solidFill>
              </a:rPr>
              <a:t>- Мышеловка.рф: </a:t>
            </a:r>
            <a:r>
              <a:rPr lang="en-US" b="1" dirty="0">
                <a:solidFill>
                  <a:srgbClr val="00B050"/>
                </a:solidFill>
                <a:hlinkClick r:id="rId8"/>
              </a:rPr>
              <a:t>https://moshelovka.onf.ru</a:t>
            </a:r>
            <a:r>
              <a:rPr lang="en-US" b="1" dirty="0" smtClean="0">
                <a:solidFill>
                  <a:srgbClr val="00B050"/>
                </a:solidFill>
                <a:hlinkClick r:id="rId8"/>
              </a:rPr>
              <a:t>/</a:t>
            </a:r>
            <a:endParaRPr lang="ru-RU" b="1" dirty="0" smtClean="0">
              <a:solidFill>
                <a:srgbClr val="00B050"/>
              </a:solidFill>
            </a:endParaRPr>
          </a:p>
          <a:p>
            <a:endParaRPr lang="ru-RU" b="1" dirty="0">
              <a:solidFill>
                <a:srgbClr val="00B050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29161" y="3652270"/>
            <a:ext cx="3712660" cy="27067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2" name="Прямоугольник 11"/>
          <p:cNvSpPr/>
          <p:nvPr/>
        </p:nvSpPr>
        <p:spPr>
          <a:xfrm>
            <a:off x="4657012" y="1186345"/>
            <a:ext cx="35493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В помощь гражданам </a:t>
            </a:r>
          </a:p>
        </p:txBody>
      </p:sp>
    </p:spTree>
    <p:extLst>
      <p:ext uri="{BB962C8B-B14F-4D97-AF65-F5344CB8AC3E}">
        <p14:creationId xmlns:p14="http://schemas.microsoft.com/office/powerpoint/2010/main" val="390573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Полезные ссылки</a:t>
            </a:r>
            <a:endParaRPr lang="ru-RU" sz="25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319" y="1582434"/>
            <a:ext cx="2885534" cy="425120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8147" y="2691118"/>
            <a:ext cx="8425899" cy="2033838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3600314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Полезные ссылки</a:t>
            </a:r>
            <a:endParaRPr lang="ru-RU" sz="25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4513" y="2318743"/>
            <a:ext cx="10447221" cy="2940578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6" name="Прямоугольник 5"/>
          <p:cNvSpPr/>
          <p:nvPr/>
        </p:nvSpPr>
        <p:spPr>
          <a:xfrm>
            <a:off x="1353423" y="1524709"/>
            <a:ext cx="74298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25367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https://</a:t>
            </a:r>
            <a:r>
              <a:rPr lang="en-US" b="1" dirty="0" smtClean="0">
                <a:solidFill>
                  <a:srgbClr val="25367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educenter.ru/press-center/finliternews/</a:t>
            </a:r>
            <a:endParaRPr lang="ru-RU" b="1" dirty="0">
              <a:solidFill>
                <a:srgbClr val="25367E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238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Полезные ссылки</a:t>
            </a:r>
            <a:endParaRPr lang="ru-RU" sz="25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260825" y="1262408"/>
            <a:ext cx="74298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25367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https://</a:t>
            </a:r>
            <a:r>
              <a:rPr lang="en-US" b="1" dirty="0" smtClean="0">
                <a:solidFill>
                  <a:srgbClr val="25367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educenter.ru/press-center/finliternews/</a:t>
            </a:r>
            <a:endParaRPr lang="ru-RU" b="1" dirty="0">
              <a:solidFill>
                <a:srgbClr val="25367E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9217" y="1709755"/>
            <a:ext cx="5483342" cy="493756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485521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Полезные ссылки</a:t>
            </a:r>
            <a:endParaRPr lang="ru-RU" sz="25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260825" y="1262408"/>
            <a:ext cx="74298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25367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https://</a:t>
            </a:r>
            <a:r>
              <a:rPr lang="en-US" b="1" dirty="0" smtClean="0">
                <a:solidFill>
                  <a:srgbClr val="25367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educenter.ru/press-center/finliternews/</a:t>
            </a:r>
            <a:endParaRPr lang="ru-RU" b="1" dirty="0">
              <a:solidFill>
                <a:srgbClr val="25367E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0825" y="1918892"/>
            <a:ext cx="10024775" cy="4123093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51666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Полезные ссылки</a:t>
            </a:r>
            <a:endParaRPr lang="ru-RU" sz="25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620" y="2160722"/>
            <a:ext cx="10133901" cy="348298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11" name="Прямоугольник 10"/>
          <p:cNvSpPr/>
          <p:nvPr/>
        </p:nvSpPr>
        <p:spPr>
          <a:xfrm>
            <a:off x="486033" y="1525089"/>
            <a:ext cx="9350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25367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https://educenter.ru/course-series/finliteracy.html?&amp;</a:t>
            </a:r>
            <a:r>
              <a:rPr lang="en-US" b="1" dirty="0" smtClean="0">
                <a:solidFill>
                  <a:srgbClr val="25367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page=1875</a:t>
            </a:r>
            <a:endParaRPr lang="ru-RU" b="1" dirty="0">
              <a:solidFill>
                <a:srgbClr val="25367E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083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670c954-0c68-471d-a2bf-75bd606184a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9B891705425B744E99E2898F048CAD5C" ma:contentTypeVersion="13" ma:contentTypeDescription="Создание документа." ma:contentTypeScope="" ma:versionID="b0a38f50a03a33936c2e395e65d9f87f">
  <xsd:schema xmlns:xsd="http://www.w3.org/2001/XMLSchema" xmlns:xs="http://www.w3.org/2001/XMLSchema" xmlns:p="http://schemas.microsoft.com/office/2006/metadata/properties" xmlns:ns3="6670c954-0c68-471d-a2bf-75bd606184ae" targetNamespace="http://schemas.microsoft.com/office/2006/metadata/properties" ma:root="true" ma:fieldsID="65ef49082f7266b3153fd07e2d9c8fa3" ns3:_="">
    <xsd:import namespace="6670c954-0c68-471d-a2bf-75bd606184a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Tags" minOccurs="0"/>
                <xsd:element ref="ns3:MediaServiceOCR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70c954-0c68-471d-a2bf-75bd606184a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1" nillable="true" ma:displayName="Location" ma:internalName="MediaServiceLocatio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9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8777749-AECF-490F-AD21-676B410753EE}">
  <ds:schemaRefs>
    <ds:schemaRef ds:uri="http://purl.org/dc/dcmitype/"/>
    <ds:schemaRef ds:uri="6670c954-0c68-471d-a2bf-75bd606184ae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EF13992B-4C88-4C2E-90C6-06F50D3A0A5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DCABE8A-2E4E-4CF9-BCD1-324DA950861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70c954-0c68-471d-a2bf-75bd606184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1114</TotalTime>
  <Words>1426</Words>
  <Application>Microsoft Office PowerPoint</Application>
  <PresentationFormat>Широкоэкранный</PresentationFormat>
  <Paragraphs>241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9" baseType="lpstr">
      <vt:lpstr>Arial</vt:lpstr>
      <vt:lpstr>Times New Roman</vt:lpstr>
      <vt:lpstr>Wingdings</vt:lpstr>
      <vt:lpstr>Calibri</vt:lpstr>
      <vt:lpstr>Verdana</vt:lpstr>
      <vt:lpstr>Aptos Display</vt:lpstr>
      <vt:lpstr>Aptos</vt:lpstr>
      <vt:lpstr>Тема Office</vt:lpstr>
      <vt:lpstr>Мошенничество Телефонное мошенничество</vt:lpstr>
      <vt:lpstr>Об авторе </vt:lpstr>
      <vt:lpstr>Содержание </vt:lpstr>
      <vt:lpstr>Содержание онлайн-семинара от 06.11 24</vt:lpstr>
      <vt:lpstr>Примеры и сценарии мошенничеств. Фишинг</vt:lpstr>
      <vt:lpstr>Примеры и сценарии мошенничеств. Фишинг. Как защитить Госуслуги?</vt:lpstr>
      <vt:lpstr>Примеры и сценарии мошенничеств. Дипфейк</vt:lpstr>
      <vt:lpstr>Психология жертв и мошенников</vt:lpstr>
      <vt:lpstr>Психология жертв и мошенников</vt:lpstr>
      <vt:lpstr>Виды мошенничеств</vt:lpstr>
      <vt:lpstr>Примеры телефонных разводок</vt:lpstr>
      <vt:lpstr>Психология жертв и мошенников</vt:lpstr>
      <vt:lpstr>Как защититься от телефонных аферистов?</vt:lpstr>
      <vt:lpstr>Что мошенники в телефонном звонке хотят у Вас получить?</vt:lpstr>
      <vt:lpstr>Профилактика и безопасное поведение в мире, где риски мошенничеств высоки. Цифровая гигиена</vt:lpstr>
      <vt:lpstr>Профилактика и безопасное поведение в мире, где риски мошенничеств высоки. Цифровая гигиена</vt:lpstr>
      <vt:lpstr>Безопасное поведение в мире телефонных мошенников</vt:lpstr>
      <vt:lpstr>Безопасное поведение в мире телефонных мошенников</vt:lpstr>
      <vt:lpstr>Профилактика</vt:lpstr>
      <vt:lpstr>Профилактика и безопасное поведение в мире, где риски мошенничеств высоки. Цифровая гигиена</vt:lpstr>
      <vt:lpstr>Полезные ссылки </vt:lpstr>
      <vt:lpstr>Полезные ссылки </vt:lpstr>
      <vt:lpstr>Полезные ссылки </vt:lpstr>
      <vt:lpstr>Полезные ссылки</vt:lpstr>
      <vt:lpstr>Полезные ссылки</vt:lpstr>
      <vt:lpstr>Полезные ссылки</vt:lpstr>
      <vt:lpstr>Полезные ссылки</vt:lpstr>
      <vt:lpstr>Полезные ссылки</vt:lpstr>
      <vt:lpstr>Полезные ссылки</vt:lpstr>
      <vt:lpstr>Полезные ссылки</vt:lpstr>
      <vt:lpstr>Полезные ссылки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Кредитование</dc:title>
  <dc:creator>Илья Марков</dc:creator>
  <cp:lastModifiedBy>Евгений Григорьев</cp:lastModifiedBy>
  <cp:revision>160</cp:revision>
  <dcterms:created xsi:type="dcterms:W3CDTF">2024-06-05T08:31:08Z</dcterms:created>
  <dcterms:modified xsi:type="dcterms:W3CDTF">2024-11-18T11:52:55Z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0x0101009B891705425B744E99E2898F048CAD5C</vt:lpwstr>
  </property>
</Properties>
</file>