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4"/>
  </p:sldMasterIdLst>
  <p:notesMasterIdLst>
    <p:notesMasterId r:id="rId24"/>
  </p:notesMasterIdLst>
  <p:sldIdLst>
    <p:sldId id="256" r:id="rId5"/>
    <p:sldId id="425" r:id="rId6"/>
    <p:sldId id="416" r:id="rId7"/>
    <p:sldId id="428" r:id="rId8"/>
    <p:sldId id="458" r:id="rId9"/>
    <p:sldId id="460" r:id="rId10"/>
    <p:sldId id="461" r:id="rId11"/>
    <p:sldId id="457" r:id="rId12"/>
    <p:sldId id="430" r:id="rId13"/>
    <p:sldId id="453" r:id="rId14"/>
    <p:sldId id="454" r:id="rId15"/>
    <p:sldId id="440" r:id="rId16"/>
    <p:sldId id="455" r:id="rId17"/>
    <p:sldId id="434" r:id="rId18"/>
    <p:sldId id="450" r:id="rId19"/>
    <p:sldId id="456" r:id="rId20"/>
    <p:sldId id="433" r:id="rId21"/>
    <p:sldId id="452" r:id="rId22"/>
    <p:sldId id="418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82" userDrawn="1">
          <p15:clr>
            <a:srgbClr val="A4A3A4"/>
          </p15:clr>
        </p15:guide>
        <p15:guide id="2" orient="horz" pos="799" userDrawn="1">
          <p15:clr>
            <a:srgbClr val="A4A3A4"/>
          </p15:clr>
        </p15:guide>
        <p15:guide id="3" orient="horz" pos="3838" userDrawn="1">
          <p15:clr>
            <a:srgbClr val="A4A3A4"/>
          </p15:clr>
        </p15:guide>
        <p15:guide id="4" pos="302" userDrawn="1">
          <p15:clr>
            <a:srgbClr val="A4A3A4"/>
          </p15:clr>
        </p15:guide>
        <p15:guide id="5" pos="744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6D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16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122" y="102"/>
      </p:cViewPr>
      <p:guideLst>
        <p:guide orient="horz" pos="482"/>
        <p:guide orient="horz" pos="799"/>
        <p:guide orient="horz" pos="3838"/>
        <p:guide pos="302"/>
        <p:guide pos="744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5" d="100"/>
          <a:sy n="125" d="100"/>
        </p:scale>
        <p:origin x="493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03D4C7-4E85-40DA-93F3-9997E8A8E2D9}" type="datetimeFigureOut">
              <a:rPr lang="ru-RU" smtClean="0"/>
              <a:t>18.06.2026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C15544-C706-42FE-B2B4-DFD0AD19A52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4738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 userDrawn="1"/>
        </p:nvSpPr>
        <p:spPr>
          <a:xfrm>
            <a:off x="7278757" y="173766"/>
            <a:ext cx="44577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www.educenter.ru</a:t>
            </a:r>
            <a:endParaRPr lang="ru-RU" sz="2800" b="1" dirty="0">
              <a:solidFill>
                <a:schemeClr val="bg1"/>
              </a:solidFill>
              <a:latin typeface="DINPro-Medium" panose="02000503030000020004" pitchFamily="50" charset="0"/>
              <a:cs typeface="DIN Pro Regular" panose="020B0504020101020102" pitchFamily="34" charset="0"/>
            </a:endParaRPr>
          </a:p>
          <a:p>
            <a:endParaRPr lang="ru-RU" dirty="0">
              <a:solidFill>
                <a:schemeClr val="bg1"/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302EA1E4-46DB-4A43-B4F5-E6C01217EA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231" y="6133000"/>
            <a:ext cx="10257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47364-8ACB-4341-BF7A-F1165E5FBDD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983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>
            <a:extLst>
              <a:ext uri="{FF2B5EF4-FFF2-40B4-BE49-F238E27FC236}">
                <a16:creationId xmlns:a16="http://schemas.microsoft.com/office/drawing/2014/main" id="{1196C3D6-D88A-41AF-A015-A76B6707CE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231" y="6133000"/>
            <a:ext cx="10257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47364-8ACB-4341-BF7A-F1165E5FBDD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7384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6576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0622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1190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7649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5162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0509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5801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17696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17696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1769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917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educenter.ru/course-series/finliteracy.html?&amp;page=201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lck.ru/3U47wo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dzen.ru/a/addXyeeLjAhuo1e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cbr.ru/contactBR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&#1084;&#1074;&#1076;.&#1088;&#1092;/Gorjachaja_linija_MVD_Rossii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rg.ru/2025/05/16/po-poriadku-rasschitajsia.html" TargetMode="External"/><Relationship Id="rId13" Type="http://schemas.openxmlformats.org/officeDocument/2006/relationships/hyperlink" Target="https://tass.ru/ekonomika/27061815" TargetMode="External"/><Relationship Id="rId3" Type="http://schemas.openxmlformats.org/officeDocument/2006/relationships/hyperlink" Target="https://www.kp.ru/money/lichnye-finansy/pereveli-dengi-moshennikam/" TargetMode="External"/><Relationship Id="rId7" Type="http://schemas.openxmlformats.org/officeDocument/2006/relationships/hyperlink" Target="https://&#1084;&#1086;&#1080;&#1092;&#1080;&#1085;&#1072;&#1085;&#1089;&#1099;.&#1088;&#1092;/article/izbavim-ot-dolgov-pochemu-ne-stoit-verit-podobnym-obeschaniyam-razdolzhniteley/" TargetMode="External"/><Relationship Id="rId12" Type="http://schemas.openxmlformats.org/officeDocument/2006/relationships/hyperlink" Target="https://dzen.ru/a/aihduT6een5nYyBR" TargetMode="External"/><Relationship Id="rId2" Type="http://schemas.openxmlformats.org/officeDocument/2006/relationships/hyperlink" Target="https://cbr.ru/information_security/pmp/typical_fraudulent_schemes/obeschayut-pomoch-s-kompensaciey-pokhischennykh-dene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incult.info/rake/izbavim-ot-dolgov-garantirovanno-zakonno-dorogo/" TargetMode="External"/><Relationship Id="rId11" Type="http://schemas.openxmlformats.org/officeDocument/2006/relationships/hyperlink" Target="https://dzen.ru/a/aI7CRVH60AALKrIt" TargetMode="External"/><Relationship Id="rId5" Type="http://schemas.openxmlformats.org/officeDocument/2006/relationships/hyperlink" Target="https://www.tbank.ru/finance/blog/transfer-to-scammers/" TargetMode="External"/><Relationship Id="rId10" Type="http://schemas.openxmlformats.org/officeDocument/2006/relationships/hyperlink" Target="https://www.gazetametro.ru/articles/posle-skandala-v-moskve-pravozaschitnik-objasnil-kak-ne-popastsja-na-udochku-lzhejuristov-10-11-2021" TargetMode="External"/><Relationship Id="rId4" Type="http://schemas.openxmlformats.org/officeDocument/2006/relationships/hyperlink" Target="https://www.gosuslugi.ru/life/details/dealt_with_scammers" TargetMode="External"/><Relationship Id="rId9" Type="http://schemas.openxmlformats.org/officeDocument/2006/relationships/hyperlink" Target="https://lenta.ru/twz/dengi/razdolzhniteli.htm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educenter.ru/press-center/finliternews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F865A97-44D1-4C13-A4E2-ADB1611A71C7}"/>
              </a:ext>
            </a:extLst>
          </p:cNvPr>
          <p:cNvSpPr txBox="1">
            <a:spLocks/>
          </p:cNvSpPr>
          <p:nvPr/>
        </p:nvSpPr>
        <p:spPr>
          <a:xfrm>
            <a:off x="3596228" y="1306737"/>
            <a:ext cx="8321951" cy="44480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400" b="1" spc="-15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  <a:p>
            <a:pPr algn="ctr"/>
            <a:r>
              <a:rPr lang="ru-RU" sz="4000" b="1" spc="-150" dirty="0">
                <a:solidFill>
                  <a:srgbClr val="066D55"/>
                </a:solidFill>
                <a:latin typeface="+mn-lt"/>
              </a:rPr>
              <a:t>«Мошенничество в цифровой век. Профилактика угроз»</a:t>
            </a:r>
          </a:p>
          <a:p>
            <a:pPr algn="ctr"/>
            <a:endParaRPr lang="ru-RU" sz="1100" b="1" spc="-150" dirty="0">
              <a:solidFill>
                <a:srgbClr val="066D55"/>
              </a:solidFill>
              <a:latin typeface="+mn-lt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66D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«Помогаем вернуть деньги, которые вы перевели мошенникам»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66D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«Ваш родственник попал в беду»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3EAF90-147C-4D9A-95B4-48F3587C0A8B}"/>
              </a:ext>
            </a:extLst>
          </p:cNvPr>
          <p:cNvSpPr txBox="1"/>
          <p:nvPr/>
        </p:nvSpPr>
        <p:spPr>
          <a:xfrm>
            <a:off x="3498574" y="6028556"/>
            <a:ext cx="445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dirty="0">
                <a:solidFill>
                  <a:schemeClr val="bg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Москва, 17 июня 2026 г.</a:t>
            </a:r>
            <a:endParaRPr lang="ru-RU" dirty="0">
              <a:solidFill>
                <a:schemeClr val="bg1"/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422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2645639" y="145408"/>
            <a:ext cx="7392022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just">
              <a:lnSpc>
                <a:spcPct val="100000"/>
              </a:lnSpc>
              <a:defRPr/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ГДЕ СМОТРЕТЬ И СКАЧАТЬ ПРЕЗЕНТАЦИИ?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Григорьев/</a:t>
            </a:r>
            <a:r>
              <a:rPr lang="ru-RU" sz="900" dirty="0"/>
              <a:t>АНО «ИДПО МФЦ», 2026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24E60AA-D6E3-4D76-8C31-7ED286BE0F2F}"/>
              </a:ext>
            </a:extLst>
          </p:cNvPr>
          <p:cNvSpPr txBox="1"/>
          <p:nvPr/>
        </p:nvSpPr>
        <p:spPr>
          <a:xfrm>
            <a:off x="393441" y="5735924"/>
            <a:ext cx="68367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hlinkClick r:id="rId2"/>
              </a:rPr>
              <a:t>https://educenter.ru/course-series/finliteracy.html?&amp;page=2011</a:t>
            </a:r>
            <a:endParaRPr lang="ru-RU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1A77E5-C249-426B-B33E-32490BA40B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545" y="904823"/>
            <a:ext cx="5357105" cy="48059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D3DB3E1-8E2C-4A13-931B-27381797F9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2151" y="1150381"/>
            <a:ext cx="4365982" cy="431481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748530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3834341" y="246901"/>
            <a:ext cx="4368364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just">
              <a:lnSpc>
                <a:spcPct val="100000"/>
              </a:lnSpc>
              <a:defRPr/>
            </a:pP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ОСНОВА НАШИХ ЛЕКЦИЙ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Григорьев/</a:t>
            </a:r>
            <a:r>
              <a:rPr lang="ru-RU" sz="900" dirty="0"/>
              <a:t>АНО «ИДПО МФЦ», 2026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7E3F23F-C5D1-454D-8240-4EDCB9145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769" y="1162614"/>
            <a:ext cx="5401429" cy="459169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C8EC969-4BF2-41D7-BEAE-F6D884FA27C6}"/>
              </a:ext>
            </a:extLst>
          </p:cNvPr>
          <p:cNvSpPr txBox="1"/>
          <p:nvPr/>
        </p:nvSpPr>
        <p:spPr>
          <a:xfrm>
            <a:off x="7436913" y="1325887"/>
            <a:ext cx="372931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hlinkClick r:id="rId3"/>
              </a:rPr>
              <a:t>https://clck.ru/3U47wo</a:t>
            </a:r>
            <a:endParaRPr lang="ru-RU" sz="2600" b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564FBC8-D25C-4C36-B268-A4B08EC0AD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6913" y="2130921"/>
            <a:ext cx="3401192" cy="3401192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4227854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947F614-D5C3-441E-8242-DB57BEB77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285D88-5857-408F-B765-CB169CF6262C}"/>
              </a:ext>
            </a:extLst>
          </p:cNvPr>
          <p:cNvSpPr txBox="1"/>
          <p:nvPr/>
        </p:nvSpPr>
        <p:spPr>
          <a:xfrm>
            <a:off x="2142565" y="280556"/>
            <a:ext cx="743174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66D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Усложнение схем обмана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86BA0B-569A-4F84-8A6C-46F5B08FC6FE}"/>
              </a:ext>
            </a:extLst>
          </p:cNvPr>
          <p:cNvSpPr txBox="1"/>
          <p:nvPr/>
        </p:nvSpPr>
        <p:spPr>
          <a:xfrm>
            <a:off x="393441" y="1033735"/>
            <a:ext cx="115555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00B050"/>
                </a:solidFill>
                <a:effectLst/>
                <a:latin typeface="Stella Sans"/>
              </a:rPr>
              <a:t>Мошенники стали активно использовать сложные схемы с несколькими звонками </a:t>
            </a:r>
            <a:r>
              <a:rPr lang="en-US" b="1" i="0" dirty="0">
                <a:effectLst/>
                <a:latin typeface="Stella Sans"/>
                <a:hlinkClick r:id="rId2"/>
              </a:rPr>
              <a:t>https://dzen.ru/a/addXyeeLjAhuo1eF</a:t>
            </a:r>
            <a:endParaRPr lang="ru-RU" b="1" i="0" dirty="0">
              <a:effectLst/>
              <a:latin typeface="Stella San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D363E6-A693-49E1-AE6A-7F5ED59D730E}"/>
              </a:ext>
            </a:extLst>
          </p:cNvPr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Григорьев/</a:t>
            </a:r>
            <a:r>
              <a:rPr lang="ru-RU" sz="900" dirty="0"/>
              <a:t>АНО «ИДПО МФЦ», 2026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8C57BBC-A281-4503-81A5-79AB7B05AA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4671" y="2225569"/>
            <a:ext cx="7486176" cy="1951983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655302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947F614-D5C3-441E-8242-DB57BEB77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285D88-5857-408F-B765-CB169CF6262C}"/>
              </a:ext>
            </a:extLst>
          </p:cNvPr>
          <p:cNvSpPr txBox="1"/>
          <p:nvPr/>
        </p:nvSpPr>
        <p:spPr>
          <a:xfrm>
            <a:off x="2278408" y="108279"/>
            <a:ext cx="67962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66D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Становиться «ЧЕЛОВЕКОМ В ФУТЛЯРЕ»?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D363E6-A693-49E1-AE6A-7F5ED59D730E}"/>
              </a:ext>
            </a:extLst>
          </p:cNvPr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Григорьев/</a:t>
            </a:r>
            <a:r>
              <a:rPr lang="ru-RU" sz="900" dirty="0"/>
              <a:t>АНО «ИДПО МФЦ», 2026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B04563-6BC0-4731-B76C-C8BE2E2F0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441" y="783869"/>
            <a:ext cx="5425523" cy="5290261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9924C5-BB43-4E6C-A4E0-145F040964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9113" y="1604682"/>
            <a:ext cx="5967819" cy="3827930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844590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947F614-D5C3-441E-8242-DB57BEB77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285D88-5857-408F-B765-CB169CF6262C}"/>
              </a:ext>
            </a:extLst>
          </p:cNvPr>
          <p:cNvSpPr txBox="1"/>
          <p:nvPr/>
        </p:nvSpPr>
        <p:spPr>
          <a:xfrm>
            <a:off x="2278408" y="108279"/>
            <a:ext cx="67962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66D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Новые сценарии мошенников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D363E6-A693-49E1-AE6A-7F5ED59D730E}"/>
              </a:ext>
            </a:extLst>
          </p:cNvPr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Григорьев/</a:t>
            </a:r>
            <a:r>
              <a:rPr lang="ru-RU" sz="900" dirty="0"/>
              <a:t>АНО «ИДПО МФЦ», 2026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5762285-8E44-4E0B-9D88-86CA1820A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3225" y="1940055"/>
            <a:ext cx="5665890" cy="2736765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101C03D-BA81-42FE-AD50-F39E10B1F3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957" y="2277960"/>
            <a:ext cx="5714520" cy="1774087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950957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947F614-D5C3-441E-8242-DB57BEB77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285D88-5857-408F-B765-CB169CF6262C}"/>
              </a:ext>
            </a:extLst>
          </p:cNvPr>
          <p:cNvSpPr txBox="1"/>
          <p:nvPr/>
        </p:nvSpPr>
        <p:spPr>
          <a:xfrm>
            <a:off x="2278408" y="108279"/>
            <a:ext cx="67962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66D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Новые сценарии мошенников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D363E6-A693-49E1-AE6A-7F5ED59D730E}"/>
              </a:ext>
            </a:extLst>
          </p:cNvPr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Григорьев/</a:t>
            </a:r>
            <a:r>
              <a:rPr lang="ru-RU" sz="900" dirty="0"/>
              <a:t>АНО «ИДПО МФЦ», 2026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04FF69E-6B13-4EFD-AD03-FB049C17A3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286" y="1217726"/>
            <a:ext cx="5711116" cy="3856297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274202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947F614-D5C3-441E-8242-DB57BEB77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285D88-5857-408F-B765-CB169CF6262C}"/>
              </a:ext>
            </a:extLst>
          </p:cNvPr>
          <p:cNvSpPr txBox="1"/>
          <p:nvPr/>
        </p:nvSpPr>
        <p:spPr>
          <a:xfrm>
            <a:off x="393441" y="760328"/>
            <a:ext cx="114558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66D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 «Помогаем вернуть деньги, которые вы перевели мошенникам, погасим долги»</a:t>
            </a:r>
          </a:p>
          <a:p>
            <a:pPr algn="ctr"/>
            <a:endParaRPr lang="ru-RU" sz="2000" b="1" dirty="0">
              <a:solidFill>
                <a:srgbClr val="066D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>
                <a:solidFill>
                  <a:srgbClr val="066D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чем обман?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86BA0B-569A-4F84-8A6C-46F5B08FC6FE}"/>
              </a:ext>
            </a:extLst>
          </p:cNvPr>
          <p:cNvSpPr txBox="1"/>
          <p:nvPr/>
        </p:nvSpPr>
        <p:spPr>
          <a:xfrm>
            <a:off x="293823" y="2151727"/>
            <a:ext cx="11555506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effectLst/>
              </a:rPr>
              <a:t>Легенда мошенников во время </a:t>
            </a:r>
            <a:r>
              <a:rPr lang="ru-RU" b="1" dirty="0">
                <a:solidFill>
                  <a:srgbClr val="C00000"/>
                </a:solidFill>
              </a:rPr>
              <a:t>звонка/в сообщении персональном/в агрессивной рекламе от имени юристов</a:t>
            </a:r>
            <a:endParaRPr lang="ru-RU" b="1" dirty="0">
              <a:solidFill>
                <a:srgbClr val="C00000"/>
              </a:solidFill>
              <a:effectLst/>
            </a:endParaRPr>
          </a:p>
          <a:p>
            <a:pPr algn="just"/>
            <a:endParaRPr lang="ru-RU" sz="800" b="1" dirty="0">
              <a:solidFill>
                <a:srgbClr val="C00000"/>
              </a:solidFill>
              <a:effectLst/>
            </a:endParaRPr>
          </a:p>
          <a:p>
            <a:pPr algn="just"/>
            <a:r>
              <a:rPr lang="ru-RU" b="1" i="0" dirty="0">
                <a:solidFill>
                  <a:srgbClr val="C00000"/>
                </a:solidFill>
                <a:effectLst/>
                <a:latin typeface="YS Geo"/>
              </a:rPr>
              <a:t>Повторное выманивание средств с уже пострадавшего </a:t>
            </a:r>
            <a:r>
              <a:rPr lang="ru-RU" i="0" dirty="0">
                <a:solidFill>
                  <a:srgbClr val="C00000"/>
                </a:solidFill>
                <a:effectLst/>
                <a:latin typeface="YS Geo"/>
              </a:rPr>
              <a:t>под</a:t>
            </a:r>
            <a:r>
              <a:rPr lang="ru-RU" b="0" i="0" dirty="0">
                <a:solidFill>
                  <a:srgbClr val="C00000"/>
                </a:solidFill>
                <a:effectLst/>
                <a:latin typeface="YS Geo"/>
              </a:rPr>
              <a:t> видом «услуг по возврату» или «юридической помощи»</a:t>
            </a:r>
            <a:r>
              <a:rPr lang="ru-RU" dirty="0">
                <a:solidFill>
                  <a:srgbClr val="C00000"/>
                </a:solidFill>
                <a:latin typeface="YS Geo"/>
              </a:rPr>
              <a:t>;</a:t>
            </a:r>
            <a:r>
              <a:rPr lang="ru-RU" b="0" i="0" dirty="0">
                <a:solidFill>
                  <a:srgbClr val="C00000"/>
                </a:solidFill>
                <a:effectLst/>
                <a:latin typeface="YS Geo"/>
              </a:rPr>
              <a:t> они требуют от уже пострадавших внести предоплату, «комиссию», «госпошлину», оплатить реальные действия своих юристов в попытке вернуть деньги. Параллельно</a:t>
            </a:r>
            <a:r>
              <a:rPr lang="ru-RU" dirty="0">
                <a:solidFill>
                  <a:srgbClr val="C00000"/>
                </a:solidFill>
                <a:latin typeface="YS Geo"/>
              </a:rPr>
              <a:t> узнают персональные данные.</a:t>
            </a:r>
          </a:p>
          <a:p>
            <a:pPr algn="just"/>
            <a:endParaRPr lang="ru-RU" b="0" i="0" dirty="0">
              <a:solidFill>
                <a:srgbClr val="C00000"/>
              </a:solidFill>
              <a:effectLst/>
              <a:latin typeface="YS Geo"/>
            </a:endParaRPr>
          </a:p>
          <a:p>
            <a:pPr algn="l">
              <a:buFont typeface="+mj-lt"/>
              <a:buAutoNum type="arabicPeriod"/>
            </a:pPr>
            <a:endParaRPr lang="ru-RU" dirty="0">
              <a:latin typeface="YS Geo"/>
            </a:endParaRPr>
          </a:p>
          <a:p>
            <a:pPr algn="l">
              <a:buFont typeface="+mj-lt"/>
              <a:buAutoNum type="arabicPeriod"/>
            </a:pPr>
            <a:endParaRPr lang="ru-RU" b="0" i="0" dirty="0">
              <a:effectLst/>
              <a:latin typeface="YS Geo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ru-RU" sz="800" b="0" i="0" dirty="0">
              <a:solidFill>
                <a:srgbClr val="000000"/>
              </a:solidFill>
              <a:effectLst/>
            </a:endParaRPr>
          </a:p>
          <a:p>
            <a:pPr algn="ctr"/>
            <a:r>
              <a:rPr lang="ru-RU" b="1" dirty="0">
                <a:solidFill>
                  <a:srgbClr val="FF0000"/>
                </a:solidFill>
                <a:effectLst/>
              </a:rPr>
              <a:t>Ключевой прием:</a:t>
            </a:r>
            <a:r>
              <a:rPr lang="ru-RU" b="0" dirty="0">
                <a:solidFill>
                  <a:srgbClr val="FF0000"/>
                </a:solidFill>
                <a:effectLst/>
              </a:rPr>
              <a:t> </a:t>
            </a:r>
            <a:r>
              <a:rPr lang="ru-RU" dirty="0">
                <a:solidFill>
                  <a:srgbClr val="FF0000"/>
                </a:solidFill>
              </a:rPr>
              <a:t>с</a:t>
            </a:r>
            <a:r>
              <a:rPr lang="ru-RU" b="0" dirty="0">
                <a:solidFill>
                  <a:srgbClr val="FF0000"/>
                </a:solidFill>
                <a:effectLst/>
              </a:rPr>
              <a:t>оздают ощущение той самой «соломинки», последней </a:t>
            </a:r>
            <a:r>
              <a:rPr lang="ru-RU" dirty="0">
                <a:solidFill>
                  <a:srgbClr val="FF0000"/>
                </a:solidFill>
              </a:rPr>
              <a:t>надежды вернуть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то, что потеряно навсегда и опирается все это на некомпетентность жертвы, которая даже не хочет понять, что деньги потеряны навсегда…</a:t>
            </a:r>
            <a:endParaRPr lang="ru-RU" b="0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D363E6-A693-49E1-AE6A-7F5ED59D730E}"/>
              </a:ext>
            </a:extLst>
          </p:cNvPr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Григорьев/</a:t>
            </a:r>
            <a:r>
              <a:rPr lang="ru-RU" sz="900" dirty="0"/>
              <a:t>АНО «ИДПО МФЦ», 2026</a:t>
            </a:r>
          </a:p>
        </p:txBody>
      </p:sp>
    </p:spTree>
    <p:extLst>
      <p:ext uri="{BB962C8B-B14F-4D97-AF65-F5344CB8AC3E}">
        <p14:creationId xmlns:p14="http://schemas.microsoft.com/office/powerpoint/2010/main" val="34717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947F614-D5C3-441E-8242-DB57BEB77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285D88-5857-408F-B765-CB169CF6262C}"/>
              </a:ext>
            </a:extLst>
          </p:cNvPr>
          <p:cNvSpPr txBox="1"/>
          <p:nvPr/>
        </p:nvSpPr>
        <p:spPr>
          <a:xfrm>
            <a:off x="2115671" y="34968"/>
            <a:ext cx="738691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66D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 «Помогаем вернуть деньги, которые вы перевели мошенникам, погасим долги»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Пошаговая схема действий аферистов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86BA0B-569A-4F84-8A6C-46F5B08FC6FE}"/>
              </a:ext>
            </a:extLst>
          </p:cNvPr>
          <p:cNvSpPr txBox="1"/>
          <p:nvPr/>
        </p:nvSpPr>
        <p:spPr>
          <a:xfrm>
            <a:off x="203947" y="981005"/>
            <a:ext cx="11784106" cy="512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+mj-lt"/>
              <a:buAutoNum type="arabicPeriod"/>
            </a:pPr>
            <a:r>
              <a:rPr lang="ru-RU" b="1" i="0" dirty="0">
                <a:effectLst/>
                <a:latin typeface="-apple-system"/>
              </a:rPr>
              <a:t>Контакт с жертвой</a:t>
            </a:r>
            <a:r>
              <a:rPr lang="ru-RU" dirty="0">
                <a:latin typeface="-apple-system"/>
              </a:rPr>
              <a:t>. </a:t>
            </a:r>
            <a:r>
              <a:rPr lang="ru-RU" b="0" i="0" dirty="0">
                <a:effectLst/>
                <a:latin typeface="-apple-system"/>
              </a:rPr>
              <a:t>Через соцсети, мессенджеры или по телефону с вами связываются «специалисты», «юристы», «сотрудники Банка России», «частные детективы» или жертва сама выходит на </a:t>
            </a:r>
            <a:r>
              <a:rPr lang="ru-RU" b="1" i="1" dirty="0">
                <a:solidFill>
                  <a:srgbClr val="00B050"/>
                </a:solidFill>
                <a:effectLst/>
                <a:latin typeface="-apple-system"/>
              </a:rPr>
              <a:t>юристов-</a:t>
            </a:r>
            <a:r>
              <a:rPr lang="ru-RU" b="1" i="1" dirty="0" err="1">
                <a:solidFill>
                  <a:srgbClr val="00B050"/>
                </a:solidFill>
                <a:effectLst/>
                <a:latin typeface="-apple-system"/>
              </a:rPr>
              <a:t>раздолжнителей</a:t>
            </a:r>
            <a:r>
              <a:rPr lang="ru-RU" b="0" i="0" dirty="0">
                <a:effectLst/>
                <a:latin typeface="-apple-system"/>
              </a:rPr>
              <a:t> по рекламе. Они уверяют, что знают способ вернуть ваши деньги, так как имеют «связи» в банках, судах, полиции или погасить долг через суд.</a:t>
            </a:r>
          </a:p>
          <a:p>
            <a:pPr algn="just">
              <a:buFont typeface="+mj-lt"/>
              <a:buAutoNum type="arabicPeriod"/>
            </a:pPr>
            <a:endParaRPr lang="ru-RU" sz="700" b="0" i="0" dirty="0">
              <a:effectLst/>
              <a:latin typeface="-apple-system"/>
            </a:endParaRPr>
          </a:p>
          <a:p>
            <a:pPr algn="just">
              <a:buFont typeface="+mj-lt"/>
              <a:buAutoNum type="arabicPeriod"/>
            </a:pPr>
            <a:r>
              <a:rPr lang="ru-RU" b="1" i="0" dirty="0">
                <a:effectLst/>
                <a:latin typeface="-apple-system"/>
              </a:rPr>
              <a:t>Создание доверия и давление</a:t>
            </a:r>
            <a:r>
              <a:rPr lang="ru-RU" dirty="0">
                <a:latin typeface="-apple-system"/>
              </a:rPr>
              <a:t>. </a:t>
            </a:r>
            <a:r>
              <a:rPr lang="ru-RU" b="0" i="0" dirty="0">
                <a:effectLst/>
                <a:latin typeface="-apple-system"/>
              </a:rPr>
              <a:t>Чтобы вы не сомневались, вам могут показать:</a:t>
            </a: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ru-RU" b="0" i="0" dirty="0">
                <a:effectLst/>
                <a:latin typeface="-apple-system"/>
              </a:rPr>
              <a:t>поддельные удостоверения;</a:t>
            </a: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ru-RU" b="0" i="0" dirty="0">
                <a:effectLst/>
                <a:latin typeface="-apple-system"/>
              </a:rPr>
              <a:t>фальшивые выписки из баз данных;</a:t>
            </a: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ru-RU" b="0" i="0" dirty="0">
                <a:effectLst/>
                <a:latin typeface="-apple-system"/>
              </a:rPr>
              <a:t>«скриншоты» внутренних банковских систем;</a:t>
            </a: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ru-RU" b="0" i="0" dirty="0">
                <a:effectLst/>
                <a:latin typeface="-apple-system"/>
              </a:rPr>
              <a:t>истории «успешного возврата», «погашения долгов» от якобы довольных клиентов. Одновременно вас торопят, создавая ощущение срочности: «Если не действовать прямо сейчас, деньги уйдут за границу …».</a:t>
            </a: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endParaRPr lang="ru-RU" sz="700" b="0" i="0" dirty="0">
              <a:effectLst/>
              <a:latin typeface="-apple-system"/>
            </a:endParaRPr>
          </a:p>
          <a:p>
            <a:pPr algn="just">
              <a:buFont typeface="+mj-lt"/>
              <a:buAutoNum type="arabicPeriod"/>
            </a:pPr>
            <a:r>
              <a:rPr lang="ru-RU" b="1" i="0" dirty="0">
                <a:effectLst/>
                <a:latin typeface="-apple-system"/>
              </a:rPr>
              <a:t>Запрос на оплату «услуг»</a:t>
            </a:r>
            <a:r>
              <a:rPr lang="ru-RU" dirty="0">
                <a:latin typeface="-apple-system"/>
              </a:rPr>
              <a:t>. </a:t>
            </a:r>
            <a:r>
              <a:rPr lang="ru-RU" b="0" i="0" dirty="0">
                <a:effectLst/>
                <a:latin typeface="-apple-system"/>
              </a:rPr>
              <a:t>Вам называют сумму за «возврат» или «юридическую помощь». Это может быть фиксированный платёж, «госпошлина», «комиссия за перевод» или «взнос для блокировки счёта мошенника». Вас просят перевести деньги на личную карту, </a:t>
            </a:r>
            <a:r>
              <a:rPr lang="ru-RU" b="0" i="0" dirty="0" err="1">
                <a:effectLst/>
                <a:latin typeface="-apple-system"/>
              </a:rPr>
              <a:t>криптокошелёк</a:t>
            </a:r>
            <a:r>
              <a:rPr lang="ru-RU" b="0" i="0" dirty="0">
                <a:effectLst/>
                <a:latin typeface="-apple-system"/>
              </a:rPr>
              <a:t> или оплатить через платёжные терминалы.</a:t>
            </a:r>
          </a:p>
          <a:p>
            <a:pPr algn="just">
              <a:buFont typeface="+mj-lt"/>
              <a:buAutoNum type="arabicPeriod"/>
            </a:pPr>
            <a:endParaRPr lang="ru-RU" sz="700" b="0" i="0" dirty="0">
              <a:effectLst/>
              <a:latin typeface="-apple-system"/>
            </a:endParaRPr>
          </a:p>
          <a:p>
            <a:pPr algn="just">
              <a:buFont typeface="+mj-lt"/>
              <a:buAutoNum type="arabicPeriod"/>
            </a:pPr>
            <a:r>
              <a:rPr lang="ru-RU" b="1" i="0" dirty="0">
                <a:effectLst/>
                <a:latin typeface="-apple-system"/>
              </a:rPr>
              <a:t>Создание видимости работы </a:t>
            </a:r>
            <a:r>
              <a:rPr lang="ru-RU" i="0" dirty="0">
                <a:effectLst/>
                <a:latin typeface="-apple-system"/>
              </a:rPr>
              <a:t>(после </a:t>
            </a:r>
            <a:r>
              <a:rPr lang="ru-RU" b="0" i="0" dirty="0">
                <a:effectLst/>
                <a:latin typeface="-apple-system"/>
              </a:rPr>
              <a:t>получения денег «специалист» некоторое время имитирует активность) или </a:t>
            </a:r>
            <a:r>
              <a:rPr lang="ru-RU" b="1" i="0" dirty="0">
                <a:effectLst/>
                <a:latin typeface="-apple-system"/>
              </a:rPr>
              <a:t>исчезновение.</a:t>
            </a:r>
            <a:r>
              <a:rPr lang="ru-RU" dirty="0">
                <a:latin typeface="-apple-system"/>
              </a:rPr>
              <a:t> </a:t>
            </a:r>
            <a:r>
              <a:rPr lang="ru-RU" b="0" i="0" dirty="0">
                <a:effectLst/>
                <a:latin typeface="-apple-system"/>
              </a:rPr>
              <a:t>Когда вы требуете реальные доказательства или просите вернуть «авансы», собеседник перестаёт выходить на связь. Все контакты блокируются, а деньги безвозвратно уходят аферистам или в какой-то момент взаимодействия </a:t>
            </a:r>
            <a:r>
              <a:rPr lang="ru-RU" b="0" i="0" dirty="0" err="1">
                <a:effectLst/>
                <a:latin typeface="-apple-system"/>
              </a:rPr>
              <a:t>раздолжнители</a:t>
            </a:r>
            <a:r>
              <a:rPr lang="ru-RU" b="0" i="0" dirty="0">
                <a:effectLst/>
                <a:latin typeface="-apple-system"/>
              </a:rPr>
              <a:t> </a:t>
            </a:r>
            <a:r>
              <a:rPr lang="ru-RU" b="1" i="0" dirty="0">
                <a:effectLst/>
                <a:latin typeface="-apple-system"/>
              </a:rPr>
              <a:t>официально уведомляют, что невозможно все-таки вернуть долг</a:t>
            </a:r>
            <a:endParaRPr lang="ru-RU" b="0" i="0" dirty="0">
              <a:solidFill>
                <a:srgbClr val="00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C8D0AE-E1C7-4F91-A986-6593731F75F5}"/>
              </a:ext>
            </a:extLst>
          </p:cNvPr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Григорьев/</a:t>
            </a:r>
            <a:r>
              <a:rPr lang="ru-RU" sz="900" dirty="0"/>
              <a:t>АНО «ИДПО МФЦ», 2026</a:t>
            </a:r>
          </a:p>
        </p:txBody>
      </p:sp>
    </p:spTree>
    <p:extLst>
      <p:ext uri="{BB962C8B-B14F-4D97-AF65-F5344CB8AC3E}">
        <p14:creationId xmlns:p14="http://schemas.microsoft.com/office/powerpoint/2010/main" val="3655587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947F614-D5C3-441E-8242-DB57BEB77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285D88-5857-408F-B765-CB169CF6262C}"/>
              </a:ext>
            </a:extLst>
          </p:cNvPr>
          <p:cNvSpPr txBox="1"/>
          <p:nvPr/>
        </p:nvSpPr>
        <p:spPr>
          <a:xfrm>
            <a:off x="2079813" y="88756"/>
            <a:ext cx="738691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66D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 «Помогаем вернуть деньги, которые вы перевели мошенникам, погасим долги»</a:t>
            </a:r>
          </a:p>
          <a:p>
            <a:pPr algn="ctr"/>
            <a:endParaRPr lang="ru-RU" sz="2000" b="1" dirty="0">
              <a:solidFill>
                <a:srgbClr val="066D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Что делать, если перевели деньги мошенникам или хотите списать свой долг?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C8D0AE-E1C7-4F91-A986-6593731F75F5}"/>
              </a:ext>
            </a:extLst>
          </p:cNvPr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Григорьев/</a:t>
            </a:r>
            <a:r>
              <a:rPr lang="ru-RU" sz="900" dirty="0"/>
              <a:t>АНО «ИДПО МФЦ», 2026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15219F-F9D6-4808-B32C-19D287CF39E4}"/>
              </a:ext>
            </a:extLst>
          </p:cNvPr>
          <p:cNvSpPr txBox="1"/>
          <p:nvPr/>
        </p:nvSpPr>
        <p:spPr>
          <a:xfrm>
            <a:off x="1062318" y="1719972"/>
            <a:ext cx="10067364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effectLst/>
              </a:rPr>
              <a:t>Не обращайтесь к таким «помощникам» — это лишь новый круг обмана. Действуйте по официальному алгоритму</a:t>
            </a:r>
          </a:p>
          <a:p>
            <a:pPr algn="ctr"/>
            <a:endParaRPr lang="ru-RU" sz="2000" b="1" dirty="0">
              <a:solidFill>
                <a:srgbClr val="FF0000"/>
              </a:solidFill>
              <a:effectLst/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ru-RU" b="1" i="0" dirty="0">
                <a:effectLst/>
                <a:latin typeface="-apple-system"/>
              </a:rPr>
              <a:t>Срочно обратитесь в свой банк.</a:t>
            </a:r>
            <a:r>
              <a:rPr lang="ru-RU" b="0" i="0" dirty="0">
                <a:effectLst/>
                <a:latin typeface="-apple-system"/>
              </a:rPr>
              <a:t> Сообщите о мошенническом переводе, предоставьте дату, время и сумму. Попросите заблокировать операцию, если она еще не завершена.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b="1" i="0" dirty="0">
                <a:effectLst/>
                <a:latin typeface="-apple-system"/>
              </a:rPr>
              <a:t>Напишите заявление в полицию.</a:t>
            </a:r>
            <a:r>
              <a:rPr lang="ru-RU" b="0" i="0" dirty="0">
                <a:effectLst/>
                <a:latin typeface="-apple-system"/>
              </a:rPr>
              <a:t> Это обязательное условие для любых дальнейших действий. Приложите выписку из банка и доказательства (скриншоты переписок).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b="1" dirty="0">
                <a:latin typeface="-apple-system"/>
              </a:rPr>
              <a:t>Подайте заявление в Роскомнадзор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b="1" i="0" dirty="0">
                <a:effectLst/>
                <a:latin typeface="-apple-system"/>
              </a:rPr>
              <a:t>Обратитесь в суд.</a:t>
            </a:r>
            <a:r>
              <a:rPr lang="ru-RU" b="0" i="0" dirty="0">
                <a:effectLst/>
                <a:latin typeface="-apple-system"/>
              </a:rPr>
              <a:t> Если полиция не поможет, можно подать иск о неосновательном обогащении против владельца счета, на который ушли деньги.</a:t>
            </a:r>
          </a:p>
          <a:p>
            <a:pPr marL="342900" indent="-342900" algn="l">
              <a:buFont typeface="+mj-lt"/>
              <a:buAutoNum type="arabicPeriod"/>
            </a:pPr>
            <a:r>
              <a:rPr lang="ru-RU" b="1" i="0" dirty="0">
                <a:effectLst/>
                <a:latin typeface="-apple-system"/>
              </a:rPr>
              <a:t>Сообщите в Центробанк.</a:t>
            </a:r>
            <a:r>
              <a:rPr lang="ru-RU" b="0" i="0" dirty="0">
                <a:effectLst/>
                <a:latin typeface="-apple-system"/>
              </a:rPr>
              <a:t> Обращение в Банк России может ускорить расследование, особенно если вас обманула компания. </a:t>
            </a:r>
            <a:r>
              <a:rPr lang="en-US" b="1" i="0" dirty="0">
                <a:effectLst/>
                <a:latin typeface="-apple-system"/>
                <a:hlinkClick r:id="rId2"/>
              </a:rPr>
              <a:t>https://cbr.ru/contactBR/</a:t>
            </a:r>
            <a:endParaRPr lang="ru-RU" b="1" i="0" dirty="0">
              <a:effectLst/>
              <a:latin typeface="-apple-system"/>
            </a:endParaRPr>
          </a:p>
          <a:p>
            <a:pPr marL="342900" indent="-342900" algn="l">
              <a:buFont typeface="+mj-lt"/>
              <a:buAutoNum type="arabicPeriod"/>
            </a:pPr>
            <a:endParaRPr lang="ru-RU" b="1" dirty="0">
              <a:latin typeface="-apple-system"/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ru-RU" b="1" i="0" dirty="0">
                <a:effectLst/>
                <a:latin typeface="-apple-system"/>
              </a:rPr>
              <a:t>Пройдите официальную процедуру банкротства</a:t>
            </a:r>
          </a:p>
        </p:txBody>
      </p:sp>
    </p:spTree>
    <p:extLst>
      <p:ext uri="{BB962C8B-B14F-4D97-AF65-F5344CB8AC3E}">
        <p14:creationId xmlns:p14="http://schemas.microsoft.com/office/powerpoint/2010/main" val="1559319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947F614-D5C3-441E-8242-DB57BEB77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285D88-5857-408F-B765-CB169CF6262C}"/>
              </a:ext>
            </a:extLst>
          </p:cNvPr>
          <p:cNvSpPr txBox="1"/>
          <p:nvPr/>
        </p:nvSpPr>
        <p:spPr>
          <a:xfrm>
            <a:off x="1945342" y="132798"/>
            <a:ext cx="738691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66D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 «Ваш родственник попал в беду».</a:t>
            </a:r>
          </a:p>
          <a:p>
            <a:pPr algn="ctr"/>
            <a:endParaRPr lang="ru-RU" sz="2000" b="1" dirty="0">
              <a:solidFill>
                <a:srgbClr val="066D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>
                <a:solidFill>
                  <a:srgbClr val="066D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чем обман?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86BA0B-569A-4F84-8A6C-46F5B08FC6FE}"/>
              </a:ext>
            </a:extLst>
          </p:cNvPr>
          <p:cNvSpPr txBox="1"/>
          <p:nvPr/>
        </p:nvSpPr>
        <p:spPr>
          <a:xfrm>
            <a:off x="254991" y="1811718"/>
            <a:ext cx="11682018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effectLst/>
              </a:rPr>
              <a:t>Легенда мошенников во время </a:t>
            </a:r>
            <a:r>
              <a:rPr lang="ru-RU" b="1" dirty="0">
                <a:solidFill>
                  <a:srgbClr val="C00000"/>
                </a:solidFill>
              </a:rPr>
              <a:t>звонка/в сообщении персональном от имени «помощников», от имени самого родственника</a:t>
            </a:r>
          </a:p>
          <a:p>
            <a:pPr algn="ctr"/>
            <a:endParaRPr lang="ru-RU" b="1" dirty="0">
              <a:solidFill>
                <a:srgbClr val="C00000"/>
              </a:solidFill>
            </a:endParaRPr>
          </a:p>
          <a:p>
            <a:pPr algn="ctr"/>
            <a:r>
              <a:rPr lang="ru-RU" b="1" dirty="0">
                <a:solidFill>
                  <a:srgbClr val="C00000"/>
                </a:solidFill>
                <a:latin typeface="YS Geo"/>
              </a:rPr>
              <a:t>Злоумышленники звонят или пишут человеку и пугают: якобы его родственник попал в беду (например, в аварию, задержан полицией, срочно нужны деньги на лечение и т. п.)</a:t>
            </a:r>
          </a:p>
          <a:p>
            <a:pPr algn="ctr"/>
            <a:endParaRPr lang="ru-RU" b="1" dirty="0">
              <a:solidFill>
                <a:srgbClr val="C00000"/>
              </a:solidFill>
              <a:latin typeface="YS Geo"/>
            </a:endParaRPr>
          </a:p>
          <a:p>
            <a:pPr algn="ctr"/>
            <a:r>
              <a:rPr lang="ru-RU" b="1" dirty="0">
                <a:solidFill>
                  <a:srgbClr val="C00000"/>
                </a:solidFill>
                <a:latin typeface="YS Geo"/>
              </a:rPr>
              <a:t>Цель — вызвать у жертвы сильный стресс и страх, чтобы она не успела всё обдумать и сразу перевела деньги.</a:t>
            </a:r>
          </a:p>
          <a:p>
            <a:pPr algn="ctr"/>
            <a:endParaRPr lang="ru-RU" sz="2000" b="1" dirty="0">
              <a:solidFill>
                <a:srgbClr val="C00000"/>
              </a:solidFill>
              <a:latin typeface="YS Geo"/>
            </a:endParaRPr>
          </a:p>
          <a:p>
            <a:pPr algn="just"/>
            <a:endParaRPr lang="ru-RU" sz="800" b="1" dirty="0">
              <a:solidFill>
                <a:srgbClr val="C00000"/>
              </a:solidFill>
              <a:effectLst/>
            </a:endParaRPr>
          </a:p>
          <a:p>
            <a:pPr algn="ctr"/>
            <a:r>
              <a:rPr lang="ru-RU" b="1" dirty="0">
                <a:solidFill>
                  <a:srgbClr val="FF0000"/>
                </a:solidFill>
                <a:effectLst/>
              </a:rPr>
              <a:t>Ключевой прием:</a:t>
            </a:r>
            <a:r>
              <a:rPr lang="ru-RU" b="0" dirty="0">
                <a:solidFill>
                  <a:srgbClr val="FF0000"/>
                </a:solidFill>
                <a:effectLst/>
              </a:rPr>
              <a:t> </a:t>
            </a:r>
            <a:r>
              <a:rPr lang="ru-RU" dirty="0">
                <a:solidFill>
                  <a:srgbClr val="FF0000"/>
                </a:solidFill>
              </a:rPr>
              <a:t>с</a:t>
            </a:r>
            <a:r>
              <a:rPr lang="ru-RU" b="0" dirty="0">
                <a:solidFill>
                  <a:srgbClr val="FF0000"/>
                </a:solidFill>
                <a:effectLst/>
              </a:rPr>
              <a:t>оздают ощущение стресса, страха и </a:t>
            </a:r>
            <a:r>
              <a:rPr lang="ru-RU" dirty="0">
                <a:solidFill>
                  <a:srgbClr val="FF0000"/>
                </a:solidFill>
              </a:rPr>
              <a:t>безвыходности положения </a:t>
            </a:r>
            <a:endParaRPr lang="ru-RU" b="0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D363E6-A693-49E1-AE6A-7F5ED59D730E}"/>
              </a:ext>
            </a:extLst>
          </p:cNvPr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Григорьев/</a:t>
            </a:r>
            <a:r>
              <a:rPr lang="ru-RU" sz="900" dirty="0"/>
              <a:t>АНО «ИДПО МФЦ», 2026</a:t>
            </a:r>
          </a:p>
        </p:txBody>
      </p:sp>
    </p:spTree>
    <p:extLst>
      <p:ext uri="{BB962C8B-B14F-4D97-AF65-F5344CB8AC3E}">
        <p14:creationId xmlns:p14="http://schemas.microsoft.com/office/powerpoint/2010/main" val="1938796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947F614-D5C3-441E-8242-DB57BEB77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285D88-5857-408F-B765-CB169CF6262C}"/>
              </a:ext>
            </a:extLst>
          </p:cNvPr>
          <p:cNvSpPr txBox="1"/>
          <p:nvPr/>
        </p:nvSpPr>
        <p:spPr>
          <a:xfrm>
            <a:off x="1954306" y="194629"/>
            <a:ext cx="73869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66D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 «Ваш родственник попал в беду».</a:t>
            </a:r>
          </a:p>
          <a:p>
            <a:pPr algn="ctr"/>
            <a:r>
              <a:rPr lang="ru-RU" sz="2000" b="1" dirty="0">
                <a:solidFill>
                  <a:srgbClr val="066D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Пошаговая схема действий аферистов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86BA0B-569A-4F84-8A6C-46F5B08FC6FE}"/>
              </a:ext>
            </a:extLst>
          </p:cNvPr>
          <p:cNvSpPr txBox="1"/>
          <p:nvPr/>
        </p:nvSpPr>
        <p:spPr>
          <a:xfrm>
            <a:off x="273423" y="1034866"/>
            <a:ext cx="11784106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+mj-lt"/>
              <a:buAutoNum type="arabicPeriod"/>
            </a:pPr>
            <a:r>
              <a:rPr lang="ru-RU" sz="2000" b="1" dirty="0"/>
              <a:t> Звонок или сообщение.</a:t>
            </a:r>
            <a:r>
              <a:rPr lang="ru-RU" sz="2000" dirty="0"/>
              <a:t> Часто звонят ночью или в неудобное время, чтобы застать человека врасплох. Могут представляться сотрудником полиции, врачом, другом родственника</a:t>
            </a:r>
            <a:r>
              <a:rPr lang="ru-RU" sz="2000" b="1" i="1" dirty="0">
                <a:solidFill>
                  <a:srgbClr val="00B050"/>
                </a:solidFill>
              </a:rPr>
              <a:t>.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</a:rPr>
              <a:t>СЕГОДНЯ ВИДЕО И ГОЛОС МОГУТ ИММИТИРОВАТЬ ОБРАЗ РОДСТВЕННИКА</a:t>
            </a:r>
          </a:p>
          <a:p>
            <a:pPr algn="just">
              <a:buFont typeface="+mj-lt"/>
              <a:buAutoNum type="arabicPeriod"/>
            </a:pPr>
            <a:endParaRPr lang="ru-RU" sz="2000" i="1" dirty="0">
              <a:solidFill>
                <a:srgbClr val="FF0000"/>
              </a:solidFill>
            </a:endParaRPr>
          </a:p>
          <a:p>
            <a:pPr algn="just"/>
            <a:r>
              <a:rPr lang="ru-RU" sz="2000" b="1" dirty="0"/>
              <a:t>2. Давление по времени.</a:t>
            </a:r>
            <a:r>
              <a:rPr lang="ru-RU" sz="2000" dirty="0"/>
              <a:t> Говорят: «Нужно решить прямо сейчас, иначе будет поздно».</a:t>
            </a:r>
          </a:p>
          <a:p>
            <a:pPr algn="just"/>
            <a:endParaRPr lang="ru-RU" sz="2000" dirty="0"/>
          </a:p>
          <a:p>
            <a:pPr algn="just"/>
            <a:r>
              <a:rPr lang="ru-RU" sz="2000" b="1" dirty="0"/>
              <a:t>3. Запрет рассказывать другим.</a:t>
            </a:r>
            <a:r>
              <a:rPr lang="ru-RU" sz="2000" dirty="0"/>
              <a:t> Просят не звонить никому, чтобы «не усугубить ситуацию».</a:t>
            </a:r>
          </a:p>
          <a:p>
            <a:pPr algn="just">
              <a:buFont typeface="+mj-lt"/>
              <a:buAutoNum type="arabicPeriod"/>
            </a:pPr>
            <a:endParaRPr lang="ru-RU" sz="2000" dirty="0"/>
          </a:p>
          <a:p>
            <a:pPr algn="just"/>
            <a:r>
              <a:rPr lang="ru-RU" sz="2000" b="1" dirty="0"/>
              <a:t>4. Просьба перевести деньги.</a:t>
            </a:r>
            <a:r>
              <a:rPr lang="ru-RU" sz="2000" dirty="0"/>
              <a:t> Просят наличные через курьера, перевод на карту, покупку подарочных сертификатов и т. д.</a:t>
            </a:r>
          </a:p>
          <a:p>
            <a:pPr algn="just">
              <a:buFont typeface="+mj-lt"/>
              <a:buAutoNum type="arabicPeriod"/>
            </a:pPr>
            <a:endParaRPr lang="ru-RU" sz="2000" dirty="0"/>
          </a:p>
          <a:p>
            <a:pPr algn="just"/>
            <a:r>
              <a:rPr lang="ru-RU" sz="2000" b="1" dirty="0"/>
              <a:t>Примеры фраз, которые используют мошенники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/>
              <a:t>«Ваш сын попал в ДТП, срочно нужны 50 000 рублей на операцию»…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/>
              <a:t>«Ваша дочь задержана, чтобы решить вопрос без уголовного дела, нужно заплатить»…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/>
              <a:t>«Родственник в больнице, нельзя терять ни минуты»…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C8D0AE-E1C7-4F91-A986-6593731F75F5}"/>
              </a:ext>
            </a:extLst>
          </p:cNvPr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Григорьев/</a:t>
            </a:r>
            <a:r>
              <a:rPr lang="ru-RU" sz="900" dirty="0"/>
              <a:t>АНО «ИДПО МФЦ», 2026</a:t>
            </a:r>
          </a:p>
        </p:txBody>
      </p:sp>
    </p:spTree>
    <p:extLst>
      <p:ext uri="{BB962C8B-B14F-4D97-AF65-F5344CB8AC3E}">
        <p14:creationId xmlns:p14="http://schemas.microsoft.com/office/powerpoint/2010/main" val="2763044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947F614-D5C3-441E-8242-DB57BEB77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285D88-5857-408F-B765-CB169CF6262C}"/>
              </a:ext>
            </a:extLst>
          </p:cNvPr>
          <p:cNvSpPr txBox="1"/>
          <p:nvPr/>
        </p:nvSpPr>
        <p:spPr>
          <a:xfrm>
            <a:off x="2115671" y="34968"/>
            <a:ext cx="738691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66D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 «Ваш родственник попал в беду»</a:t>
            </a:r>
          </a:p>
          <a:p>
            <a:pPr algn="ctr"/>
            <a:endParaRPr lang="ru-RU" sz="2000" b="1" dirty="0">
              <a:solidFill>
                <a:srgbClr val="066D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Что делать?</a:t>
            </a:r>
            <a:endParaRPr lang="ru-RU" sz="2000" b="1" dirty="0">
              <a:solidFill>
                <a:srgbClr val="066D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000" b="1" dirty="0">
              <a:solidFill>
                <a:srgbClr val="C0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C8D0AE-E1C7-4F91-A986-6593731F75F5}"/>
              </a:ext>
            </a:extLst>
          </p:cNvPr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Григорьев/</a:t>
            </a:r>
            <a:r>
              <a:rPr lang="ru-RU" sz="900" dirty="0"/>
              <a:t>АНО «ИДПО МФЦ», 2026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C6B4E2-A362-4DB8-9B1D-8F69F38863DE}"/>
              </a:ext>
            </a:extLst>
          </p:cNvPr>
          <p:cNvSpPr txBox="1"/>
          <p:nvPr/>
        </p:nvSpPr>
        <p:spPr>
          <a:xfrm>
            <a:off x="295836" y="1473856"/>
            <a:ext cx="11502724" cy="4535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Не паниковать и не переводить деньги. В стрессе легко принять поспешное решение. Положите трубку, предварительно запросите у собеседника имя, должность, место нахождения родственника и его личные данные.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Сразу связаться с родственником по известному номеру. Не по тому с которого пришёл звонок или сообщение.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Позвонить другим близким, кто может знать, где человек.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Уточните детали у официальных источников. Например, можно позвонить в дежурную часть отдела внутренних дел или медицинское учреждение, чтобы проверить информацию о родственнике.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Если есть подозрения на мошенничество, немедленно обратитесь в полицию по телефону: </a:t>
            </a:r>
            <a:r>
              <a:rPr lang="ru-RU" sz="2000" b="1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https://мвд.рф/Gorjachaja_linija_MVD_Rossii</a:t>
            </a:r>
            <a:endParaRPr lang="ru-RU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3684476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947F614-D5C3-441E-8242-DB57BEB77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285D88-5857-408F-B765-CB169CF6262C}"/>
              </a:ext>
            </a:extLst>
          </p:cNvPr>
          <p:cNvSpPr txBox="1"/>
          <p:nvPr/>
        </p:nvSpPr>
        <p:spPr>
          <a:xfrm>
            <a:off x="1404989" y="187161"/>
            <a:ext cx="869823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Схема «Помогаем вернуть деньги, которые вы перевели мошенникам, погасим долги»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ПАМЯТКА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A6649E-A08E-4730-9751-DB408EC7CAD0}"/>
              </a:ext>
            </a:extLst>
          </p:cNvPr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Григорьев/</a:t>
            </a:r>
            <a:r>
              <a:rPr lang="ru-RU" sz="900" dirty="0"/>
              <a:t>АНО «ИДПО МФЦ», 2026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C3A177-FEF0-4D76-A500-9F801EA702F4}"/>
              </a:ext>
            </a:extLst>
          </p:cNvPr>
          <p:cNvSpPr txBox="1"/>
          <p:nvPr/>
        </p:nvSpPr>
        <p:spPr>
          <a:xfrm>
            <a:off x="243053" y="1208677"/>
            <a:ext cx="11555506" cy="5432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FF0000"/>
                </a:solidFill>
              </a:rPr>
              <a:t>Правила</a:t>
            </a:r>
            <a:r>
              <a:rPr lang="ru-RU" sz="2600" b="1" dirty="0">
                <a:solidFill>
                  <a:srgbClr val="FF0000"/>
                </a:solidFill>
                <a:effectLst/>
              </a:rPr>
              <a:t> безопасности</a:t>
            </a:r>
          </a:p>
          <a:p>
            <a:pPr algn="ctr"/>
            <a:endParaRPr lang="ru-RU" sz="1500" b="1" dirty="0">
              <a:solidFill>
                <a:srgbClr val="FF0000"/>
              </a:solidFill>
              <a:effectLst/>
            </a:endParaRPr>
          </a:p>
          <a:p>
            <a:pPr algn="just"/>
            <a:r>
              <a:rPr lang="ru-RU" sz="2200" b="1" i="0" dirty="0">
                <a:effectLst/>
              </a:rPr>
              <a:t>1. Не существует организаций, гарантирующих возврат денег.</a:t>
            </a:r>
            <a:r>
              <a:rPr lang="ru-RU" sz="2200" b="0" i="0" dirty="0">
                <a:effectLst/>
              </a:rPr>
              <a:t> Ни «центры компенсаций», ни </a:t>
            </a:r>
            <a:r>
              <a:rPr lang="ru-RU" sz="2200" b="0" i="0" dirty="0" err="1">
                <a:effectLst/>
              </a:rPr>
              <a:t>псевдоюристы</a:t>
            </a:r>
            <a:r>
              <a:rPr lang="ru-RU" sz="2200" b="0" i="0" dirty="0">
                <a:effectLst/>
              </a:rPr>
              <a:t> не могут обязать мошенников вернуть средства по щелчку пальцев, а у юристов-</a:t>
            </a:r>
            <a:r>
              <a:rPr lang="ru-RU" sz="2200" b="0" i="0" dirty="0" err="1">
                <a:effectLst/>
              </a:rPr>
              <a:t>раздолжнителей</a:t>
            </a:r>
            <a:r>
              <a:rPr lang="ru-RU" sz="2200" b="0" i="0" dirty="0">
                <a:effectLst/>
              </a:rPr>
              <a:t> нет связей в судах.</a:t>
            </a:r>
          </a:p>
          <a:p>
            <a:pPr algn="just"/>
            <a:endParaRPr lang="ru-RU" sz="2200" b="0" i="0" dirty="0">
              <a:effectLst/>
            </a:endParaRPr>
          </a:p>
          <a:p>
            <a:pPr algn="just"/>
            <a:r>
              <a:rPr lang="ru-RU" sz="2200" b="1" i="0" dirty="0">
                <a:effectLst/>
              </a:rPr>
              <a:t>2. Банки не возвращают деньги автоматически.</a:t>
            </a:r>
            <a:r>
              <a:rPr lang="ru-RU" sz="2200" b="0" i="0" dirty="0">
                <a:effectLst/>
              </a:rPr>
              <a:t> Если перевод был совершен добровольно (даже под давлением обмана), банк имеет право отказать в возврате.</a:t>
            </a:r>
          </a:p>
          <a:p>
            <a:pPr algn="just"/>
            <a:endParaRPr lang="ru-RU" sz="2200" b="0" i="0" dirty="0">
              <a:effectLst/>
            </a:endParaRPr>
          </a:p>
          <a:p>
            <a:pPr algn="just"/>
            <a:r>
              <a:rPr lang="ru-RU" sz="2200" b="1" i="0" dirty="0">
                <a:effectLst/>
              </a:rPr>
              <a:t>3.Реальные способы возврата строго регламентированы законом</a:t>
            </a:r>
            <a:r>
              <a:rPr lang="ru-RU" sz="2200" b="0" i="0" dirty="0">
                <a:effectLst/>
              </a:rPr>
              <a:t> и не требуют оплаты «услуг» посредникам.</a:t>
            </a:r>
          </a:p>
          <a:p>
            <a:pPr algn="ctr"/>
            <a:endParaRPr lang="ru-RU" sz="2200" b="1" dirty="0">
              <a:solidFill>
                <a:srgbClr val="FF0000"/>
              </a:solidFill>
            </a:endParaRPr>
          </a:p>
          <a:p>
            <a:pPr algn="ctr"/>
            <a:r>
              <a:rPr lang="ru-RU" sz="2200" b="1" i="0" dirty="0">
                <a:solidFill>
                  <a:srgbClr val="FF0000"/>
                </a:solidFill>
                <a:effectLst/>
              </a:rPr>
              <a:t>ЧИТАЙТЕ ЛЮБОЙ ФИНАНСОВЫЙ ДОГОВОР ДО ПОДПИСАНИЯ</a:t>
            </a:r>
          </a:p>
          <a:p>
            <a:pPr algn="just">
              <a:buFont typeface="+mj-lt"/>
              <a:buAutoNum type="arabicPeriod"/>
            </a:pPr>
            <a:endParaRPr lang="ru-RU" sz="800" b="1" i="0" dirty="0">
              <a:solidFill>
                <a:srgbClr val="000000"/>
              </a:solidFill>
              <a:effectLst/>
            </a:endParaRPr>
          </a:p>
          <a:p>
            <a:pPr algn="ctr"/>
            <a:endParaRPr lang="ru-RU" sz="800" b="1" dirty="0">
              <a:solidFill>
                <a:srgbClr val="FF0000"/>
              </a:solidFill>
              <a:latin typeface="YS Geo"/>
            </a:endParaRPr>
          </a:p>
          <a:p>
            <a:pPr algn="ctr"/>
            <a:r>
              <a:rPr lang="ru-RU" sz="2200" b="1" dirty="0">
                <a:solidFill>
                  <a:srgbClr val="00B050"/>
                </a:solidFill>
                <a:latin typeface="YS Geo"/>
              </a:rPr>
              <a:t>Слышите словосочетания «вернем утерянное или спишем долги» — </a:t>
            </a:r>
            <a:r>
              <a:rPr lang="ru-RU" sz="22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2200" b="1" dirty="0">
                <a:solidFill>
                  <a:srgbClr val="00B050"/>
                </a:solidFill>
                <a:latin typeface="YS Geo"/>
              </a:rPr>
              <a:t>КЛАДИТЕ ТРУБКУ</a:t>
            </a:r>
            <a:endParaRPr lang="ru-RU" sz="2200" b="1" i="0" dirty="0">
              <a:solidFill>
                <a:srgbClr val="00B050"/>
              </a:solidFill>
              <a:effectLst/>
              <a:latin typeface="YS Geo"/>
            </a:endParaRPr>
          </a:p>
          <a:p>
            <a:pPr algn="just"/>
            <a:endParaRPr lang="ru-RU" sz="2600" b="0" i="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032277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947F614-D5C3-441E-8242-DB57BEB77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285D88-5857-408F-B765-CB169CF6262C}"/>
              </a:ext>
            </a:extLst>
          </p:cNvPr>
          <p:cNvSpPr txBox="1"/>
          <p:nvPr/>
        </p:nvSpPr>
        <p:spPr>
          <a:xfrm>
            <a:off x="753034" y="267430"/>
            <a:ext cx="1004943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Схема «Ваш родственник попал в беду»</a:t>
            </a:r>
          </a:p>
          <a:p>
            <a:pPr algn="ctr"/>
            <a:endParaRPr lang="ru-RU" sz="1000" b="1" dirty="0">
              <a:solidFill>
                <a:srgbClr val="FF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/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ПАМЯТКА 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A6649E-A08E-4730-9751-DB408EC7CAD0}"/>
              </a:ext>
            </a:extLst>
          </p:cNvPr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Григорьев/</a:t>
            </a:r>
            <a:r>
              <a:rPr lang="ru-RU" sz="900" dirty="0"/>
              <a:t>АНО «ИДПО МФЦ», 2026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3B804C-29F7-469A-9557-3ADFA473A2D3}"/>
              </a:ext>
            </a:extLst>
          </p:cNvPr>
          <p:cNvSpPr txBox="1"/>
          <p:nvPr/>
        </p:nvSpPr>
        <p:spPr>
          <a:xfrm>
            <a:off x="271182" y="1728534"/>
            <a:ext cx="11649635" cy="340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FF0000"/>
                </a:solidFill>
              </a:rPr>
              <a:t>Правила</a:t>
            </a:r>
            <a:r>
              <a:rPr lang="ru-RU" sz="2600" b="1" dirty="0">
                <a:solidFill>
                  <a:srgbClr val="FF0000"/>
                </a:solidFill>
                <a:effectLst/>
              </a:rPr>
              <a:t> безопасности</a:t>
            </a:r>
          </a:p>
          <a:p>
            <a:pPr algn="ctr"/>
            <a:endParaRPr lang="ru-RU" sz="1500" b="1" dirty="0">
              <a:solidFill>
                <a:srgbClr val="FF0000"/>
              </a:solidFill>
              <a:effectLst/>
            </a:endParaRPr>
          </a:p>
          <a:p>
            <a:pPr algn="ctr"/>
            <a:r>
              <a:rPr lang="ru-RU" sz="2400" b="1" dirty="0">
                <a:effectLst/>
              </a:rPr>
              <a:t>Что НЕ делать!</a:t>
            </a:r>
          </a:p>
          <a:p>
            <a:pPr algn="ctr"/>
            <a:endParaRPr lang="ru-RU" sz="2400" b="1" dirty="0">
              <a:effectLst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ru-RU" sz="2000" b="0" i="0" dirty="0">
                <a:effectLst/>
              </a:rPr>
              <a:t>Не называйте данные банковских карт, коды из СМС и другую личную информацию.</a:t>
            </a:r>
          </a:p>
          <a:p>
            <a:pPr marL="457200" indent="-457200" algn="l">
              <a:buFont typeface="+mj-lt"/>
              <a:buAutoNum type="arabicPeriod"/>
            </a:pPr>
            <a:r>
              <a:rPr lang="ru-RU" sz="2000" b="0" i="0" dirty="0">
                <a:effectLst/>
              </a:rPr>
              <a:t>Не переходите по ссылкам, которые могут прислать в мессенджере в дополнение к звонку.</a:t>
            </a:r>
          </a:p>
          <a:p>
            <a:pPr marL="457200" indent="-457200" algn="l">
              <a:buFont typeface="+mj-lt"/>
              <a:buAutoNum type="arabicPeriod"/>
            </a:pPr>
            <a:r>
              <a:rPr lang="ru-RU" sz="2000" b="0" i="0" dirty="0">
                <a:effectLst/>
              </a:rPr>
              <a:t>Не торопитесь и не действуйте под давлением «срочности» — это главный прием мошенников.</a:t>
            </a:r>
          </a:p>
          <a:p>
            <a:pPr algn="ctr"/>
            <a:endParaRPr lang="ru-RU" sz="2200" b="1" dirty="0">
              <a:solidFill>
                <a:srgbClr val="FF0000"/>
              </a:solidFill>
            </a:endParaRPr>
          </a:p>
          <a:p>
            <a:pPr algn="ctr"/>
            <a:r>
              <a:rPr lang="ru-RU" sz="2200" b="1" dirty="0">
                <a:solidFill>
                  <a:srgbClr val="00B050"/>
                </a:solidFill>
              </a:rPr>
              <a:t>Слышите словосочетания «родственник, беда, ДТП, наркотики, финансирование ВСУ» — </a:t>
            </a:r>
            <a:r>
              <a:rPr lang="ru-RU" sz="2200" b="0" i="0" dirty="0">
                <a:solidFill>
                  <a:srgbClr val="000000"/>
                </a:solidFill>
                <a:effectLst/>
              </a:rPr>
              <a:t> </a:t>
            </a:r>
            <a:r>
              <a:rPr lang="ru-RU" sz="2200" b="1" dirty="0">
                <a:solidFill>
                  <a:srgbClr val="00B050"/>
                </a:solidFill>
              </a:rPr>
              <a:t>КЛАДИТЕ ТРУБКУ</a:t>
            </a:r>
            <a:endParaRPr lang="ru-RU" sz="2200" b="1" i="0" dirty="0">
              <a:solidFill>
                <a:srgbClr val="00B05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287092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947F614-D5C3-441E-8242-DB57BEB77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285D88-5857-408F-B765-CB169CF6262C}"/>
              </a:ext>
            </a:extLst>
          </p:cNvPr>
          <p:cNvSpPr txBox="1"/>
          <p:nvPr/>
        </p:nvSpPr>
        <p:spPr>
          <a:xfrm>
            <a:off x="896469" y="446724"/>
            <a:ext cx="1004943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Схема «Ваш родственник попал в беду»</a:t>
            </a:r>
          </a:p>
          <a:p>
            <a:pPr algn="ctr"/>
            <a:endParaRPr lang="ru-RU" sz="1000" b="1" dirty="0">
              <a:solidFill>
                <a:srgbClr val="FF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/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ПАМЯТКА 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A6649E-A08E-4730-9751-DB408EC7CAD0}"/>
              </a:ext>
            </a:extLst>
          </p:cNvPr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Григорьев/</a:t>
            </a:r>
            <a:r>
              <a:rPr lang="ru-RU" sz="900" dirty="0"/>
              <a:t>АНО «ИДПО МФЦ», 2026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3B804C-29F7-469A-9557-3ADFA473A2D3}"/>
              </a:ext>
            </a:extLst>
          </p:cNvPr>
          <p:cNvSpPr txBox="1"/>
          <p:nvPr/>
        </p:nvSpPr>
        <p:spPr>
          <a:xfrm>
            <a:off x="393441" y="1682368"/>
            <a:ext cx="11649635" cy="34932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FF0000"/>
                </a:solidFill>
              </a:rPr>
              <a:t>Правила</a:t>
            </a:r>
            <a:r>
              <a:rPr lang="ru-RU" sz="2600" b="1" dirty="0">
                <a:solidFill>
                  <a:srgbClr val="FF0000"/>
                </a:solidFill>
                <a:effectLst/>
              </a:rPr>
              <a:t> безопасности</a:t>
            </a:r>
          </a:p>
          <a:p>
            <a:pPr algn="ctr"/>
            <a:endParaRPr lang="ru-RU" sz="1500" b="1" dirty="0">
              <a:solidFill>
                <a:srgbClr val="FF0000"/>
              </a:solidFill>
              <a:effectLst/>
            </a:endParaRPr>
          </a:p>
          <a:p>
            <a:pPr algn="ctr"/>
            <a:r>
              <a:rPr lang="ru-RU" sz="2000" b="1" dirty="0">
                <a:solidFill>
                  <a:srgbClr val="FF0000"/>
                </a:solidFill>
                <a:effectLst/>
              </a:rPr>
              <a:t>Меры профилактики, чтобы обезопасить себя и своих близких</a:t>
            </a:r>
          </a:p>
          <a:p>
            <a:pPr algn="ctr"/>
            <a:endParaRPr lang="ru-RU" sz="2000" b="1" dirty="0">
              <a:solidFill>
                <a:srgbClr val="FF0000"/>
              </a:solidFill>
              <a:effectLst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ru-RU" sz="2000" b="1" i="0" dirty="0">
                <a:effectLst/>
              </a:rPr>
              <a:t>Составьте список контактов</a:t>
            </a:r>
            <a:r>
              <a:rPr lang="ru-RU" sz="2000" b="0" i="0" dirty="0">
                <a:effectLst/>
              </a:rPr>
              <a:t> всех близких родственников и разместите его на видном месте (особенно у пожилых членов семьи).</a:t>
            </a:r>
          </a:p>
          <a:p>
            <a:pPr marL="457200" indent="-457200" algn="l">
              <a:buFont typeface="+mj-lt"/>
              <a:buAutoNum type="arabicPeriod"/>
            </a:pPr>
            <a:endParaRPr lang="ru-RU" sz="2000" b="0" i="0" dirty="0">
              <a:effectLst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ru-RU" sz="2000" b="1" dirty="0"/>
              <a:t>Напишите протокол действий после того как Вы положили трубку!</a:t>
            </a:r>
          </a:p>
          <a:p>
            <a:pPr marL="457200" indent="-457200" algn="l">
              <a:buFont typeface="+mj-lt"/>
              <a:buAutoNum type="arabicPeriod"/>
            </a:pPr>
            <a:endParaRPr lang="ru-RU" sz="2000" b="0" i="0" dirty="0">
              <a:effectLst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ru-RU" sz="2000" b="1" i="0" dirty="0">
                <a:effectLst/>
              </a:rPr>
              <a:t>Настройте лимиты</a:t>
            </a:r>
            <a:r>
              <a:rPr lang="ru-RU" sz="2000" b="0" i="0" dirty="0">
                <a:effectLst/>
              </a:rPr>
              <a:t> на переводы и снятие наличных по банковским картам близких (если это возможно).</a:t>
            </a:r>
          </a:p>
        </p:txBody>
      </p:sp>
    </p:spTree>
    <p:extLst>
      <p:ext uri="{BB962C8B-B14F-4D97-AF65-F5344CB8AC3E}">
        <p14:creationId xmlns:p14="http://schemas.microsoft.com/office/powerpoint/2010/main" val="2424201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Григорьев/</a:t>
            </a:r>
            <a:r>
              <a:rPr lang="ru-RU" sz="900" dirty="0"/>
              <a:t>АНО «ИДПО МФЦ», 2026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45044" y="100769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ПОЛЕЗНЫЕ ССЫЛКИ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95253" y="758130"/>
            <a:ext cx="11926999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B050"/>
                </a:solidFill>
              </a:rPr>
              <a:t>Обещают помочь с компенсацией похищенных денег </a:t>
            </a: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hlinkClick r:id="rId2"/>
              </a:rPr>
              <a:t>https://cbr.ru/information_security/pmp/typical_fraudulent_schemes/obeschayut-pomoch-s-kompensaciey-pokhischennykh-deneg/</a:t>
            </a: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  <a:p>
            <a:endParaRPr lang="ru-RU" sz="1000" b="1" dirty="0">
              <a:solidFill>
                <a:srgbClr val="C0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l"/>
            <a:r>
              <a:rPr lang="ru-RU" sz="1600" b="1" i="0" dirty="0">
                <a:solidFill>
                  <a:srgbClr val="C00000"/>
                </a:solidFill>
                <a:effectLst/>
              </a:rPr>
              <a:t>Перевели деньги мошенникам: что делать в 2026 году: 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600" b="1" i="0" dirty="0">
                <a:solidFill>
                  <a:srgbClr val="0A0A0A"/>
                </a:solidFill>
                <a:effectLst/>
                <a:hlinkClick r:id="rId3"/>
              </a:rPr>
              <a:t>https://www.kp.ru/money/lichnye-finansy/pereveli-dengi-moshennikam/</a:t>
            </a:r>
            <a:endParaRPr lang="ru-RU" sz="1600" b="1" i="0" dirty="0">
              <a:solidFill>
                <a:srgbClr val="0A0A0A"/>
              </a:solidFill>
              <a:effectLst/>
            </a:endParaRP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600" b="1" i="0" dirty="0">
                <a:solidFill>
                  <a:srgbClr val="0A0A0A"/>
                </a:solidFill>
                <a:effectLst/>
                <a:hlinkClick r:id="rId4"/>
              </a:rPr>
              <a:t>https://www.gosuslugi.ru/life/details/dealt_with_scammers</a:t>
            </a:r>
            <a:endParaRPr lang="ru-RU" sz="1600" b="1" i="0" dirty="0">
              <a:solidFill>
                <a:srgbClr val="0A0A0A"/>
              </a:solidFill>
              <a:effectLst/>
            </a:endParaRP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600" b="1" i="0" dirty="0">
                <a:solidFill>
                  <a:srgbClr val="0A0A0A"/>
                </a:solidFill>
                <a:effectLst/>
                <a:hlinkClick r:id="rId5"/>
              </a:rPr>
              <a:t>https://www.tbank.ru/finance/blog/transfer-to-scammers/</a:t>
            </a:r>
            <a:endParaRPr lang="ru-RU" sz="1600" b="1" i="0" dirty="0">
              <a:solidFill>
                <a:srgbClr val="0A0A0A"/>
              </a:solidFill>
              <a:effectLst/>
            </a:endParaRPr>
          </a:p>
          <a:p>
            <a:pPr algn="l"/>
            <a:endParaRPr lang="ru-RU" sz="800" b="1" dirty="0">
              <a:solidFill>
                <a:srgbClr val="C00000"/>
              </a:solidFill>
            </a:endParaRPr>
          </a:p>
          <a:p>
            <a:r>
              <a:rPr lang="ru-RU" sz="1600" b="1" i="0" dirty="0">
                <a:solidFill>
                  <a:srgbClr val="00B050"/>
                </a:solidFill>
                <a:effectLst/>
                <a:latin typeface="Hauss"/>
              </a:rPr>
              <a:t>«Избавим от долгов. Гарантированно. Законно. Дорого»: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i="0" dirty="0">
                <a:solidFill>
                  <a:srgbClr val="000000"/>
                </a:solidFill>
                <a:effectLst/>
                <a:latin typeface="Hauss"/>
                <a:hlinkClick r:id="rId6"/>
              </a:rPr>
              <a:t>https://fincult.info/rake/izbavim-ot-dolgov-garantirovanno-zakonno-dorogo/</a:t>
            </a:r>
            <a:endParaRPr lang="ru-RU" sz="1600" b="1" i="0" dirty="0">
              <a:solidFill>
                <a:srgbClr val="000000"/>
              </a:solidFill>
              <a:effectLst/>
              <a:latin typeface="Hauss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000000"/>
                </a:solidFill>
                <a:latin typeface="Hauss"/>
                <a:hlinkClick r:id="rId7"/>
              </a:rPr>
              <a:t>https://</a:t>
            </a:r>
            <a:r>
              <a:rPr lang="ru-RU" sz="1600" b="1" dirty="0" err="1">
                <a:solidFill>
                  <a:srgbClr val="000000"/>
                </a:solidFill>
                <a:latin typeface="Hauss"/>
                <a:hlinkClick r:id="rId7"/>
              </a:rPr>
              <a:t>моифинансы.рф</a:t>
            </a:r>
            <a:r>
              <a:rPr lang="ru-RU" sz="1600" b="1" dirty="0">
                <a:solidFill>
                  <a:srgbClr val="000000"/>
                </a:solidFill>
                <a:latin typeface="Hauss"/>
                <a:hlinkClick r:id="rId7"/>
              </a:rPr>
              <a:t>/</a:t>
            </a:r>
            <a:r>
              <a:rPr lang="en-US" sz="1600" b="1" dirty="0">
                <a:solidFill>
                  <a:srgbClr val="000000"/>
                </a:solidFill>
                <a:latin typeface="Hauss"/>
                <a:hlinkClick r:id="rId7"/>
              </a:rPr>
              <a:t>article/izbavim-ot-dolgov-pochemu-ne-stoit-verit-podobnym-obeschaniyam-razdolzhniteley/</a:t>
            </a:r>
            <a:endParaRPr lang="ru-RU" sz="1600" b="1" dirty="0">
              <a:solidFill>
                <a:srgbClr val="000000"/>
              </a:solidFill>
              <a:latin typeface="Hauss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000000"/>
                </a:solidFill>
                <a:latin typeface="Hauss"/>
                <a:hlinkClick r:id="rId8"/>
              </a:rPr>
              <a:t>https://rg.ru/2025/05/16/po-poriadku-rasschitajsia.html</a:t>
            </a:r>
            <a:r>
              <a:rPr lang="ru-RU" sz="1600" b="1" dirty="0">
                <a:solidFill>
                  <a:srgbClr val="000000"/>
                </a:solidFill>
                <a:latin typeface="Hauss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000000"/>
                </a:solidFill>
                <a:latin typeface="Hauss"/>
                <a:hlinkClick r:id="rId9"/>
              </a:rPr>
              <a:t>https://lenta.ru/twz/dengi/razdolzhniteli.htm</a:t>
            </a:r>
            <a:r>
              <a:rPr lang="ru-RU" sz="1600" b="1" dirty="0">
                <a:solidFill>
                  <a:srgbClr val="000000"/>
                </a:solidFill>
                <a:latin typeface="Hauss"/>
              </a:rPr>
              <a:t> </a:t>
            </a:r>
          </a:p>
          <a:p>
            <a:r>
              <a:rPr lang="ru-RU" sz="1600" b="1" dirty="0">
                <a:solidFill>
                  <a:srgbClr val="C00000"/>
                </a:solidFill>
              </a:rPr>
              <a:t>После скандала в Москве правозащитник объяснил, как не попасться на удочку </a:t>
            </a:r>
            <a:r>
              <a:rPr lang="ru-RU" sz="1600" b="1" dirty="0" err="1">
                <a:solidFill>
                  <a:srgbClr val="C00000"/>
                </a:solidFill>
              </a:rPr>
              <a:t>лжеюристов</a:t>
            </a:r>
            <a:endParaRPr lang="ru-RU" sz="1600" b="1" dirty="0">
              <a:solidFill>
                <a:srgbClr val="C00000"/>
              </a:solidFill>
            </a:endParaRPr>
          </a:p>
          <a:p>
            <a:r>
              <a:rPr lang="en-US" sz="1600" b="1" dirty="0">
                <a:solidFill>
                  <a:srgbClr val="C00000"/>
                </a:solidFill>
                <a:hlinkClick r:id="rId10"/>
              </a:rPr>
              <a:t>https://www.gazetametro.ru/articles/posle-skandala-v-moskve-pravozaschitnik-objasnil-kak-ne-popastsja-na-udochku-lzhejuristov-10-11-2021</a:t>
            </a:r>
            <a:endParaRPr lang="ru-RU" sz="1600" b="1" dirty="0">
              <a:solidFill>
                <a:srgbClr val="C00000"/>
              </a:solidFill>
            </a:endParaRPr>
          </a:p>
          <a:p>
            <a:endParaRPr lang="ru-RU" sz="1600" b="1" dirty="0">
              <a:solidFill>
                <a:srgbClr val="C00000"/>
              </a:solidFill>
            </a:endParaRPr>
          </a:p>
          <a:p>
            <a:r>
              <a:rPr lang="ru-RU" sz="1600" b="1" dirty="0">
                <a:solidFill>
                  <a:srgbClr val="00B050"/>
                </a:solidFill>
              </a:rPr>
              <a:t>Мошенническая схема «Родственник в беде» </a:t>
            </a: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hlinkClick r:id="rId11"/>
              </a:rPr>
              <a:t>https://dzen.ru/a/aI7CRVH60AALKrIt</a:t>
            </a: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600" b="1" dirty="0">
                <a:solidFill>
                  <a:srgbClr val="00B050"/>
                </a:solidFill>
              </a:rPr>
              <a:t>«Ваш родственник попал в беду в поезде»: новая схема мошенников бьет по семьям пассажиров </a:t>
            </a:r>
            <a:r>
              <a:rPr lang="en-US" sz="1600" b="1" i="0" dirty="0">
                <a:effectLst/>
                <a:latin typeface="Stella Sans"/>
                <a:hlinkClick r:id="rId12"/>
              </a:rPr>
              <a:t>https://dzen.ru/a/aihduT6een5nYyBR</a:t>
            </a:r>
            <a:endParaRPr lang="en-US" sz="1600" b="1" i="0" dirty="0">
              <a:effectLst/>
              <a:latin typeface="Stella Sans"/>
            </a:endParaRPr>
          </a:p>
          <a:p>
            <a:endParaRPr lang="en-US" sz="1600" b="1" dirty="0">
              <a:latin typeface="Stella Sans"/>
            </a:endParaRPr>
          </a:p>
          <a:p>
            <a:pPr algn="ctr"/>
            <a:r>
              <a:rPr lang="ru-RU" sz="1600" b="1" dirty="0">
                <a:solidFill>
                  <a:srgbClr val="FF0000"/>
                </a:solidFill>
              </a:rPr>
              <a:t>Эксперты Газпромбанка назвали самые частые схемы обмана пенсионеров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>
                <a:solidFill>
                  <a:srgbClr val="C00000"/>
                </a:solidFill>
                <a:hlinkClick r:id="rId13"/>
              </a:rPr>
              <a:t>https://tass.ru/ekonomika/27061815</a:t>
            </a: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8291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947F614-D5C3-441E-8242-DB57BEB77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18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285D88-5857-408F-B765-CB169CF6262C}"/>
              </a:ext>
            </a:extLst>
          </p:cNvPr>
          <p:cNvSpPr txBox="1"/>
          <p:nvPr/>
        </p:nvSpPr>
        <p:spPr>
          <a:xfrm>
            <a:off x="115535" y="159820"/>
            <a:ext cx="117796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Чек-лист лекции</a:t>
            </a:r>
            <a:endParaRPr lang="ru-RU" sz="26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A6649E-A08E-4730-9751-DB408EC7CAD0}"/>
              </a:ext>
            </a:extLst>
          </p:cNvPr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Григорьев/</a:t>
            </a:r>
            <a:r>
              <a:rPr lang="ru-RU" sz="900" dirty="0"/>
              <a:t>АНО «ИДПО МФЦ», 2026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04267D4-6C92-4C6F-891B-60491DB3F5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7318" y="712118"/>
            <a:ext cx="6678405" cy="5268694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426488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3112966" y="229468"/>
            <a:ext cx="7392022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just">
              <a:lnSpc>
                <a:spcPct val="100000"/>
              </a:lnSpc>
              <a:defRPr/>
            </a:pP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КАК АКТУАЛИЗИРОВАТЬ ЗНАНИЯ?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Григорьев/</a:t>
            </a:r>
            <a:r>
              <a:rPr lang="ru-RU" sz="900" dirty="0"/>
              <a:t>АНО «ИДПО МФЦ», 2026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299097" y="754496"/>
            <a:ext cx="932747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dirty="0">
                <a:hlinkClick r:id="rId2"/>
              </a:rPr>
              <a:t>https://educenter.ru/press-center/finliternews/</a:t>
            </a:r>
            <a:r>
              <a:rPr lang="ru-RU" sz="2600" b="1" dirty="0"/>
              <a:t>  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048" y="1324553"/>
            <a:ext cx="7037568" cy="467385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932630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B891705425B744E99E2898F048CAD5C" ma:contentTypeVersion="13" ma:contentTypeDescription="Создание документа." ma:contentTypeScope="" ma:versionID="b0a38f50a03a33936c2e395e65d9f87f">
  <xsd:schema xmlns:xsd="http://www.w3.org/2001/XMLSchema" xmlns:xs="http://www.w3.org/2001/XMLSchema" xmlns:p="http://schemas.microsoft.com/office/2006/metadata/properties" xmlns:ns3="6670c954-0c68-471d-a2bf-75bd606184ae" targetNamespace="http://schemas.microsoft.com/office/2006/metadata/properties" ma:root="true" ma:fieldsID="65ef49082f7266b3153fd07e2d9c8fa3" ns3:_="">
    <xsd:import namespace="6670c954-0c68-471d-a2bf-75bd606184a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Tags" minOccurs="0"/>
                <xsd:element ref="ns3:MediaServiceOCR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70c954-0c68-471d-a2bf-75bd606184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670c954-0c68-471d-a2bf-75bd606184a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6183F6E-20F1-46F8-AB8C-44A787B96F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70c954-0c68-471d-a2bf-75bd606184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4C9B9A1-A1A4-4DC0-B173-E50F7B56B0D1}">
  <ds:schemaRefs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6670c954-0c68-471d-a2bf-75bd606184ae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6C6D12A-ED27-44B9-BCA3-264D2447527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19215</TotalTime>
  <Words>1704</Words>
  <Application>Microsoft Office PowerPoint</Application>
  <PresentationFormat>Широкоэкранный</PresentationFormat>
  <Paragraphs>182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30" baseType="lpstr">
      <vt:lpstr>-apple-system</vt:lpstr>
      <vt:lpstr>Arial</vt:lpstr>
      <vt:lpstr>Calibri</vt:lpstr>
      <vt:lpstr>Calibri Light</vt:lpstr>
      <vt:lpstr>DIN Pro Regular</vt:lpstr>
      <vt:lpstr>DINPro-Medium</vt:lpstr>
      <vt:lpstr>Hauss</vt:lpstr>
      <vt:lpstr>Stella Sans</vt:lpstr>
      <vt:lpstr>Wingdings</vt:lpstr>
      <vt:lpstr>YS Geo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MixMix</dc:creator>
  <cp:lastModifiedBy>Евгений Григорьев</cp:lastModifiedBy>
  <cp:revision>579</cp:revision>
  <dcterms:created xsi:type="dcterms:W3CDTF">2018-05-06T11:33:25Z</dcterms:created>
  <dcterms:modified xsi:type="dcterms:W3CDTF">2026-06-18T11:14:28Z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0x0101009B891705425B744E99E2898F048CAD5C</vt:lpwstr>
  </property>
</Properties>
</file>