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sldIdLst>
    <p:sldId id="257" r:id="rId5"/>
    <p:sldId id="260" r:id="rId6"/>
    <p:sldId id="346" r:id="rId7"/>
    <p:sldId id="379" r:id="rId8"/>
    <p:sldId id="396" r:id="rId9"/>
    <p:sldId id="392" r:id="rId10"/>
    <p:sldId id="385" r:id="rId11"/>
    <p:sldId id="386" r:id="rId12"/>
    <p:sldId id="387" r:id="rId13"/>
    <p:sldId id="388" r:id="rId14"/>
    <p:sldId id="384" r:id="rId15"/>
    <p:sldId id="348" r:id="rId16"/>
    <p:sldId id="378" r:id="rId17"/>
    <p:sldId id="383" r:id="rId18"/>
    <p:sldId id="380" r:id="rId19"/>
    <p:sldId id="381" r:id="rId20"/>
    <p:sldId id="382" r:id="rId21"/>
    <p:sldId id="397" r:id="rId22"/>
    <p:sldId id="404" r:id="rId23"/>
    <p:sldId id="407" r:id="rId24"/>
    <p:sldId id="395" r:id="rId25"/>
    <p:sldId id="399" r:id="rId26"/>
    <p:sldId id="398" r:id="rId27"/>
    <p:sldId id="400" r:id="rId28"/>
    <p:sldId id="401" r:id="rId29"/>
    <p:sldId id="402" r:id="rId30"/>
    <p:sldId id="405" r:id="rId31"/>
    <p:sldId id="391" r:id="rId32"/>
    <p:sldId id="367" r:id="rId33"/>
    <p:sldId id="390" r:id="rId34"/>
    <p:sldId id="406" r:id="rId35"/>
    <p:sldId id="393" r:id="rId36"/>
    <p:sldId id="394" r:id="rId37"/>
    <p:sldId id="403" r:id="rId38"/>
    <p:sldId id="389" r:id="rId39"/>
    <p:sldId id="368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73"/>
  </p:normalViewPr>
  <p:slideViewPr>
    <p:cSldViewPr snapToGrid="0">
      <p:cViewPr varScale="1">
        <p:scale>
          <a:sx n="91" d="100"/>
          <a:sy n="91" d="100"/>
        </p:scale>
        <p:origin x="33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1FFDB-9082-9F47-E942-EAE44C4E3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AA1F24-08C3-276B-C58D-449B074A4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5100D8-A13A-F4B5-08E5-CE3382835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25.02.2025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61DCE7-22DE-3DA7-C20A-9465009C4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12227A-29DD-C618-846E-B1D6DC24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98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B4BEB-88B8-3401-C5ED-49E1F725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24F80E-6C89-A8F1-AAFD-DDB62F57F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97D212-7007-30F8-3F18-7E5FCF96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25.02.2025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D2B27-8A05-4C5F-5271-DF0FD90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92F53D-893D-D924-32B6-37F9DABC5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91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66E542-29E2-9C8F-E4FD-1DF74151F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E124B5-CE8B-D8CF-BA7B-572F596E0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BE4262-F0D5-366D-7AE9-1A46FE994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25.02.2025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7A93DE-D91A-640D-D466-26692C313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99EB7D-469C-82B4-0F4C-AC16057E6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7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09435-AB8E-415C-59C1-2CBA49F0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F17F1D-CF8E-D19C-ED38-25BCF18FE6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5D7BE5-633C-D194-9EB5-60BE06C03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7A4574-7B91-C995-351F-442505E8A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25.02.2025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4B668D-B321-7938-A165-1A0DE497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6BF1F-CCBF-CF20-1ED7-3F5A06D2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26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7EFC7-F98D-77D5-48D4-5DEFCE58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3C11F7-372B-03B9-363B-8620DD139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7CCE12-3251-1585-DE69-77E26CC45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1CA411-0224-9123-15C8-8ED6F8198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48568B4-82E3-ECBF-42A6-94CC998A7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639147-AC45-B793-F3A1-9BFB71648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25.02.2025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7B377FD-CD6D-10F2-B755-CC0DC546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D1B1FD-A1D8-54B1-A39C-329F7202F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10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1DF5C-E705-6C1E-1B04-039CDBD53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081BCA-7841-C913-7146-5FEBBB9E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25.02.2025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0917D9-CD37-A961-9335-DED09248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65895-CA7A-BDD6-FF96-D59A206C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87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1CFB37-5D54-ABF4-49B6-2698662BF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25.02.2025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FED4565-3FB5-7FDA-848C-B29D4249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E66C6A-58B1-4CFB-E7D1-CF1366200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16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5257B-77CA-FEBA-E003-CCE52074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D5EF64-DDBE-B974-2348-292AAEBDD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774D9E-B279-48E8-DA70-83C44EEA7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F2D079-9976-7B62-522C-953DD9671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25.02.2025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36EC4C-DFBC-B445-B778-6339E8C1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06B11-92D6-E425-E7F7-1D9CECC64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92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58685-579A-C6FE-16B6-54DBC789E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ABB4EF-DD77-F9B6-C2FC-850527B010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A4003A-7E22-E6CD-0B03-9E78D3387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304F3F-0375-AE31-9F5B-7F4519B56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25.02.2025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ADF625-1C6B-3B58-C3E7-36962D08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0A048-478D-C6B5-BF41-8FB0F5C2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86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8FD5F-4719-5F70-3D7F-CC5D754E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5B932C-E6F6-7EA4-BFA0-B107E58F5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E44DB8-E7A1-6873-A958-85CB4B80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25.02.2025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614F85-9BB2-9D5E-A0F9-D62B92D0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84F524-EB59-157C-83CB-B3A5E2E9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28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7E0E42-7219-3C93-9AEE-22875DCBE0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994CA2-60CD-4386-56D4-DDCC0C9BFB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A6501-F568-F75C-363A-1908D8070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25.02.2025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F8A74C-C37D-9519-7A22-2F1F1882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1E2AF2-0190-EAC9-E41D-F67F57EA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27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162A65-D666-0F35-C757-C9C6B7821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D5967C-6884-E5D9-1DF4-CD8D5C8BC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481718-59E1-3B11-647D-974048AD4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06AAAD-AAF3-524E-9B8B-A456ECAEE256}" type="datetimeFigureOut">
              <a:rPr lang="ru-RU" smtClean="0"/>
              <a:t>25.02.2025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804C59-19F0-C051-9790-507489AD3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C0100-7D10-A856-0B75-9E4F66CD4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20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ducenter.ru/" TargetMode="External"/><Relationship Id="rId5" Type="http://schemas.openxmlformats.org/officeDocument/2006/relationships/hyperlink" Target="mailto:evgenyg@educenter.ru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finam.ru/publications/item/bank-rossii-raskryl-detali-mifa-o-mnimoy-zamorozke-vkladov-20250113-1013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https://www.banki.ru/news/lenta/?id=11008154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anki.ru/news/daytheme/?id=10971756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tbank.ru/finance/blog/key-rate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inuslugi.ru/finansovyj_rejting_bankov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banki.ru/services/responses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.png"/><Relationship Id="rId7" Type="http://schemas.openxmlformats.org/officeDocument/2006/relationships/image" Target="../media/image4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hyperlink" Target="https://www.banki.ru/news/daytheme/?id=10924877" TargetMode="Externa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hyperlink" Target="https://www.banki.ru/news/daytheme/?id=10924877" TargetMode="Externa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.png"/><Relationship Id="rId7" Type="http://schemas.openxmlformats.org/officeDocument/2006/relationships/image" Target="../media/image49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hyperlink" Target="https://www.banki.ru/news/daytheme/?id=11010296" TargetMode="Externa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.png"/><Relationship Id="rId7" Type="http://schemas.openxmlformats.org/officeDocument/2006/relationships/image" Target="../media/image5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hyperlink" Target="https://www.banki.ru/news/daytheme/?id=11010296" TargetMode="Externa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br.ru/statistics/bank_sector/int_rat/" TargetMode="External"/><Relationship Id="rId5" Type="http://schemas.openxmlformats.org/officeDocument/2006/relationships/image" Target="../media/image54.pn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br.ru/faq/" TargetMode="External"/><Relationship Id="rId5" Type="http://schemas.openxmlformats.org/officeDocument/2006/relationships/image" Target="../media/image57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t_uchebnik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journal.tinkoff.ru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&#1084;&#1086;&#1080;&#1092;&#1080;&#1085;&#1072;&#1085;&#1089;&#1099;.&#1088;&#1092;/" TargetMode="External"/><Relationship Id="rId5" Type="http://schemas.openxmlformats.org/officeDocument/2006/relationships/hyperlink" Target="https://fincult.info/" TargetMode="External"/><Relationship Id="rId10" Type="http://schemas.openxmlformats.org/officeDocument/2006/relationships/hyperlink" Target="https://banki.promo.page/media/7-oshibok-kotorye-sovershaiut-vkladchiki-i-kak-ih-izbejat-66b204861e24cc3b6f8fa18d_0_0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sravni.ru/text/8-oshibok-kotorye-dopuskajut-bankovskie-vkladchik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BA218F8-D4D7-AEF4-5336-5D9D9DCCB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8" y="4522573"/>
            <a:ext cx="11269213" cy="1281627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Сбережения, вклады, депозиты</a:t>
            </a:r>
            <a:endParaRPr lang="ru-RU" sz="4000" b="1" dirty="0">
              <a:solidFill>
                <a:srgbClr val="192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37FC61AD-7436-012B-BA6C-AE498580E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804199"/>
            <a:ext cx="10519954" cy="735937"/>
          </a:xfrm>
        </p:spPr>
        <p:txBody>
          <a:bodyPr>
            <a:normAutofit/>
          </a:bodyPr>
          <a:lstStyle/>
          <a:p>
            <a:pPr algn="l"/>
            <a:r>
              <a:rPr lang="en-US" b="1" i="1" dirty="0">
                <a:solidFill>
                  <a:srgbClr val="192D8C"/>
                </a:solidFill>
              </a:rPr>
              <a:t>1</a:t>
            </a:r>
            <a:r>
              <a:rPr lang="ru-RU" b="1" i="1" dirty="0" smtClean="0">
                <a:solidFill>
                  <a:srgbClr val="192D8C"/>
                </a:solidFill>
              </a:rPr>
              <a:t>9 февраля 2025 г.</a:t>
            </a:r>
            <a:endParaRPr lang="ru-RU" b="1" i="1" dirty="0">
              <a:solidFill>
                <a:srgbClr val="192D8C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DDFAC-D6BD-B121-BBC8-90D50D581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137" y="503790"/>
            <a:ext cx="8612854" cy="46595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359" y="2479645"/>
            <a:ext cx="6217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92D8C"/>
                </a:solidFill>
              </a:rPr>
              <a:t>Академия финансовой культуры для неработающих пенсионеров ОАО «РЖД»</a:t>
            </a:r>
          </a:p>
        </p:txBody>
      </p:sp>
    </p:spTree>
    <p:extLst>
      <p:ext uri="{BB962C8B-B14F-4D97-AF65-F5344CB8AC3E}">
        <p14:creationId xmlns:p14="http://schemas.microsoft.com/office/powerpoint/2010/main" val="42447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авторе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7955" y="4221204"/>
            <a:ext cx="2574045" cy="25148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074545-86AB-43ED-8435-8A8214B82FDD}"/>
              </a:ext>
            </a:extLst>
          </p:cNvPr>
          <p:cNvSpPr txBox="1"/>
          <p:nvPr/>
        </p:nvSpPr>
        <p:spPr>
          <a:xfrm>
            <a:off x="486033" y="2041109"/>
            <a:ext cx="866954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Евгений Александрович </a:t>
            </a:r>
            <a:r>
              <a:rPr lang="ru-RU" b="1" dirty="0" smtClean="0"/>
              <a:t>Григорьев</a:t>
            </a:r>
          </a:p>
          <a:p>
            <a:pPr>
              <a:lnSpc>
                <a:spcPct val="150000"/>
              </a:lnSpc>
            </a:pPr>
            <a:endParaRPr lang="ru-RU" b="1" dirty="0"/>
          </a:p>
          <a:p>
            <a:r>
              <a:rPr lang="ru-RU" b="1" dirty="0"/>
              <a:t>Ведущий преподаватель по финансовой грамотности АНО «ИДПО МФЦ», эксперт </a:t>
            </a:r>
            <a:r>
              <a:rPr lang="ru-RU" b="1" dirty="0" smtClean="0"/>
              <a:t>АРФГ,</a:t>
            </a:r>
          </a:p>
          <a:p>
            <a:r>
              <a:rPr lang="ru-RU" b="1" dirty="0"/>
              <a:t>л</a:t>
            </a:r>
            <a:r>
              <a:rPr lang="ru-RU" b="1" dirty="0" smtClean="0"/>
              <a:t>ектор РОЗ</a:t>
            </a:r>
          </a:p>
          <a:p>
            <a:endParaRPr lang="en-US" b="1" dirty="0"/>
          </a:p>
          <a:p>
            <a:r>
              <a:rPr lang="ru-RU" b="1" dirty="0" smtClean="0"/>
              <a:t>Тел.: +7 </a:t>
            </a:r>
            <a:r>
              <a:rPr lang="ru-RU" b="1" dirty="0"/>
              <a:t>985 922 </a:t>
            </a:r>
            <a:r>
              <a:rPr lang="ru-RU" b="1" dirty="0" smtClean="0"/>
              <a:t>2867</a:t>
            </a:r>
          </a:p>
          <a:p>
            <a:r>
              <a:rPr lang="ru-RU" b="1" dirty="0" smtClean="0"/>
              <a:t>Эл. почта: </a:t>
            </a:r>
            <a:r>
              <a:rPr lang="en-US" b="1" dirty="0" smtClean="0">
                <a:hlinkClick r:id="rId5"/>
              </a:rPr>
              <a:t>evgenyg@educenter.ru</a:t>
            </a:r>
            <a:endParaRPr lang="en-US" b="1" dirty="0"/>
          </a:p>
          <a:p>
            <a:r>
              <a:rPr lang="ru-RU" b="1" dirty="0" smtClean="0"/>
              <a:t>Сайт: </a:t>
            </a:r>
            <a:r>
              <a:rPr lang="en-US" b="1" dirty="0" smtClean="0">
                <a:hlinkClick r:id="rId6"/>
              </a:rPr>
              <a:t>https</a:t>
            </a:r>
            <a:r>
              <a:rPr lang="en-US" b="1" dirty="0">
                <a:hlinkClick r:id="rId6"/>
              </a:rPr>
              <a:t>://</a:t>
            </a:r>
            <a:r>
              <a:rPr lang="en-US" b="1" dirty="0" smtClean="0">
                <a:hlinkClick r:id="rId6"/>
              </a:rPr>
              <a:t>www.educenter.ru/</a:t>
            </a:r>
            <a:endParaRPr lang="en-US" b="1" dirty="0"/>
          </a:p>
          <a:p>
            <a:pPr marL="457200" indent="-457200">
              <a:lnSpc>
                <a:spcPct val="150000"/>
              </a:lnSpc>
              <a:buAutoNum type="arabicPeriod"/>
            </a:pPr>
            <a:endParaRPr lang="ru-RU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8897" y="1946940"/>
            <a:ext cx="2449225" cy="2104264"/>
          </a:xfrm>
          <a:prstGeom prst="rect">
            <a:avLst/>
          </a:prstGeom>
          <a:ln>
            <a:solidFill>
              <a:srgbClr val="192D8C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2049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167" y="4377814"/>
            <a:ext cx="2438833" cy="2382720"/>
          </a:xfrm>
          <a:prstGeom prst="rect">
            <a:avLst/>
          </a:prstGeom>
        </p:spPr>
      </p:pic>
      <p:sp>
        <p:nvSpPr>
          <p:cNvPr id="8" name="TextBox 19">
            <a:extLst>
              <a:ext uri="{FF2B5EF4-FFF2-40B4-BE49-F238E27FC236}">
                <a16:creationId xmlns:a16="http://schemas.microsoft.com/office/drawing/2014/main" id="{639359B1-3311-488A-BD62-13F7B94E23EE}"/>
              </a:ext>
            </a:extLst>
          </p:cNvPr>
          <p:cNvSpPr txBox="1"/>
          <p:nvPr/>
        </p:nvSpPr>
        <p:spPr>
          <a:xfrm>
            <a:off x="452021" y="1713738"/>
            <a:ext cx="11287956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ru-RU" b="1" dirty="0" smtClean="0"/>
              <a:t>Сбережения.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Нужно ли их формировать будучи на пенсии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AutoNum type="arabicPeriod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Статистика за 2024 г. по активности населения сберегать</a:t>
            </a:r>
            <a:endParaRPr lang="ru-RU" b="1" dirty="0" smtClean="0"/>
          </a:p>
          <a:p>
            <a:pPr marL="457200" indent="-457200">
              <a:buAutoNum type="arabicPeriod"/>
            </a:pPr>
            <a:r>
              <a:rPr lang="ru-RU" b="1" dirty="0" smtClean="0"/>
              <a:t>Банковские вклады (депозиты), накопительные счета: </a:t>
            </a:r>
            <a:r>
              <a:rPr lang="ru-RU" dirty="0" smtClean="0"/>
              <a:t>законодательство, виды банковских вкладов</a:t>
            </a:r>
            <a:endParaRPr lang="ru-RU" dirty="0"/>
          </a:p>
          <a:p>
            <a:pPr marL="457200" indent="-457200">
              <a:buFontTx/>
              <a:buAutoNum type="arabicPeriod"/>
            </a:pPr>
            <a:r>
              <a:rPr lang="ru-RU" b="1" dirty="0"/>
              <a:t>Существенные условия банковского вклада: </a:t>
            </a:r>
            <a:r>
              <a:rPr lang="ru-RU" dirty="0" smtClean="0"/>
              <a:t>договор</a:t>
            </a:r>
            <a:r>
              <a:rPr lang="ru-RU" dirty="0"/>
              <a:t>, табличная </a:t>
            </a:r>
            <a:r>
              <a:rPr lang="ru-RU" dirty="0" smtClean="0"/>
              <a:t>форма</a:t>
            </a:r>
          </a:p>
          <a:p>
            <a:pPr marL="457200" indent="-457200">
              <a:buFontTx/>
              <a:buAutoNum type="arabicPeriod"/>
            </a:pPr>
            <a:r>
              <a:rPr lang="ru-RU" b="1" dirty="0" smtClean="0"/>
              <a:t>Проценты по вкладам, от чего зависят, как связаны с Ключевой ставкой Банка России?</a:t>
            </a:r>
          </a:p>
          <a:p>
            <a:pPr marL="457200" indent="-457200">
              <a:buAutoNum type="arabicPeriod"/>
            </a:pPr>
            <a:r>
              <a:rPr lang="ru-RU" b="1" dirty="0" smtClean="0"/>
              <a:t>Как выбрать банк и какой сделать вклад?</a:t>
            </a:r>
            <a:endParaRPr lang="ru-RU" dirty="0"/>
          </a:p>
          <a:p>
            <a:pPr marL="457200" indent="-457200">
              <a:buAutoNum type="arabicPeriod"/>
            </a:pPr>
            <a:r>
              <a:rPr lang="ru-RU" b="1" dirty="0" smtClean="0"/>
              <a:t>Страхование банковских вкладов</a:t>
            </a:r>
          </a:p>
          <a:p>
            <a:pPr marL="457200" indent="-457200">
              <a:buAutoNum type="arabicPeriod"/>
            </a:pPr>
            <a:r>
              <a:rPr lang="ru-RU" b="1" dirty="0" smtClean="0"/>
              <a:t>Налогообложение по вкладам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Мошенничество с депозитами: </a:t>
            </a:r>
            <a:r>
              <a:rPr lang="ru-RU" dirty="0" smtClean="0"/>
              <a:t>виды мошенничеств, </a:t>
            </a:r>
            <a:r>
              <a:rPr lang="ru-RU" smtClean="0"/>
              <a:t>что </a:t>
            </a:r>
            <a:r>
              <a:rPr lang="ru-RU" smtClean="0"/>
              <a:t>делать</a:t>
            </a:r>
          </a:p>
          <a:p>
            <a:pPr marL="457200" indent="-457200">
              <a:buAutoNum type="arabicPeriod"/>
            </a:pPr>
            <a:r>
              <a:rPr lang="ru-RU" b="1" smtClean="0"/>
              <a:t>Полезные </a:t>
            </a:r>
            <a:r>
              <a:rPr lang="ru-RU" b="1" dirty="0" smtClean="0"/>
              <a:t>ссылки</a:t>
            </a:r>
          </a:p>
        </p:txBody>
      </p:sp>
    </p:spTree>
    <p:extLst>
      <p:ext uri="{BB962C8B-B14F-4D97-AF65-F5344CB8AC3E}">
        <p14:creationId xmlns:p14="http://schemas.microsoft.com/office/powerpoint/2010/main" val="93845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ВАЖНО. «Пузыря вкладов» не существует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898706" y="1493873"/>
            <a:ext cx="83945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Roboto"/>
              </a:rPr>
              <a:t>Эксперты оценили вероятность «пузыря вкладов» в России</a:t>
            </a:r>
            <a:r>
              <a:rPr lang="ru-RU" sz="2000" b="1" dirty="0">
                <a:solidFill>
                  <a:srgbClr val="FF0000"/>
                </a:solidFill>
              </a:rPr>
              <a:t/>
            </a:r>
            <a:br>
              <a:rPr lang="ru-RU" sz="2000" b="1" dirty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162136"/>
                </a:solidFill>
                <a:latin typeface="Roboto"/>
                <a:hlinkClick r:id="rId5"/>
              </a:rPr>
              <a:t>https</a:t>
            </a:r>
            <a:r>
              <a:rPr lang="ru-RU" sz="2000" b="1" dirty="0">
                <a:solidFill>
                  <a:srgbClr val="162136"/>
                </a:solidFill>
                <a:latin typeface="Roboto"/>
                <a:hlinkClick r:id="rId5"/>
              </a:rPr>
              <a:t>://www.banki.ru/news/lenta/?</a:t>
            </a:r>
            <a:r>
              <a:rPr lang="ru-RU" sz="2000" b="1" dirty="0" smtClean="0">
                <a:solidFill>
                  <a:srgbClr val="162136"/>
                </a:solidFill>
                <a:latin typeface="Roboto"/>
                <a:hlinkClick r:id="rId5"/>
              </a:rPr>
              <a:t>id=11008154</a:t>
            </a:r>
            <a:endParaRPr lang="ru-RU" sz="20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0199" y="2531702"/>
            <a:ext cx="8991600" cy="153352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2" name="Прямоугольник 11"/>
          <p:cNvSpPr/>
          <p:nvPr/>
        </p:nvSpPr>
        <p:spPr>
          <a:xfrm>
            <a:off x="1694290" y="4590749"/>
            <a:ext cx="8803416" cy="1015663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Roboto"/>
              </a:rPr>
              <a:t>Банк России раскрыл детали мифа о мнимой заморозке </a:t>
            </a:r>
            <a:r>
              <a:rPr lang="ru-RU" sz="2000" b="1" dirty="0" smtClean="0">
                <a:solidFill>
                  <a:srgbClr val="FF0000"/>
                </a:solidFill>
                <a:latin typeface="Roboto"/>
              </a:rPr>
              <a:t>вкладов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  <a:latin typeface="Roboto"/>
                <a:hlinkClick r:id="rId7"/>
              </a:rPr>
              <a:t>https://www.finam.ru/publications/item/bank-rossii-raskryl-detali-mifa-o-mnimoy-zamorozke-vkladov-20250113-1013</a:t>
            </a:r>
            <a:r>
              <a:rPr lang="en-US" sz="2000" b="1" dirty="0" smtClean="0">
                <a:solidFill>
                  <a:srgbClr val="FF0000"/>
                </a:solidFill>
                <a:latin typeface="Roboto"/>
                <a:hlinkClick r:id="rId7"/>
              </a:rPr>
              <a:t>/</a:t>
            </a:r>
            <a:endParaRPr lang="ru-RU" sz="2000" b="1" dirty="0">
              <a:solidFill>
                <a:srgbClr val="FF00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1174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Сбережения. Нужно ли их формировать будучи на пенсии?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354" y="1657251"/>
            <a:ext cx="10071508" cy="40951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0425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Банковский вклад (депозит). Статистика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3679" y="1277458"/>
            <a:ext cx="5831129" cy="4166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980" y="5444437"/>
            <a:ext cx="6853806" cy="7343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1181" y="4147076"/>
            <a:ext cx="3419735" cy="6446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9875" y="2231635"/>
            <a:ext cx="1590675" cy="17145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7729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Банковский вклад (депозит). Статистика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4921" y="3739727"/>
            <a:ext cx="4125024" cy="7775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2095" y="1979962"/>
            <a:ext cx="1590675" cy="17145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0649" y="1731913"/>
            <a:ext cx="5990937" cy="39250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9597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Банковский вклад (депозит). Статистика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4498" y="3936854"/>
            <a:ext cx="3468970" cy="6538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3645" y="2113033"/>
            <a:ext cx="1590675" cy="17145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750" y="2178045"/>
            <a:ext cx="6586879" cy="28972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5322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Банковский вклад (депозит). Статистика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2033" y="3557881"/>
            <a:ext cx="4125024" cy="7775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0425" y="1786970"/>
            <a:ext cx="1590675" cy="17145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4273" y="2334451"/>
            <a:ext cx="5692443" cy="26257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7579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Банковский вклад (депозит). Статистика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4101" y="3836135"/>
            <a:ext cx="3104541" cy="5852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1035" y="1927856"/>
            <a:ext cx="1590675" cy="17145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1598" y="2076056"/>
            <a:ext cx="5546395" cy="35201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349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Законодательство о банковском вкладе (депозите)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05840" y="1349817"/>
            <a:ext cx="991344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600" dirty="0" smtClean="0"/>
              <a:t>--- «Гражданский </a:t>
            </a:r>
            <a:r>
              <a:rPr lang="ru-RU" sz="1600" dirty="0"/>
              <a:t>кодекс Российской Федерации (часть вторая</a:t>
            </a:r>
            <a:r>
              <a:rPr lang="ru-RU" sz="1600" dirty="0" smtClean="0"/>
              <a:t>)» </a:t>
            </a:r>
            <a:r>
              <a:rPr lang="ru-RU" sz="1600" dirty="0"/>
              <a:t>от 26.01.1996 N </a:t>
            </a:r>
            <a:r>
              <a:rPr lang="ru-RU" sz="1600" dirty="0" smtClean="0"/>
              <a:t>14-ФЗ</a:t>
            </a:r>
          </a:p>
          <a:p>
            <a:r>
              <a:rPr lang="ru-RU" sz="1600" b="1" dirty="0"/>
              <a:t>Глава 44. Банковский вклад </a:t>
            </a:r>
            <a:endParaRPr lang="ru-RU" sz="1600" dirty="0"/>
          </a:p>
          <a:p>
            <a:r>
              <a:rPr lang="ru-RU" sz="1600" dirty="0" smtClean="0"/>
              <a:t>--- Федеральный </a:t>
            </a:r>
            <a:r>
              <a:rPr lang="ru-RU" sz="1600" dirty="0"/>
              <a:t>закон от 02.12.1990 N 395-1 </a:t>
            </a:r>
            <a:r>
              <a:rPr lang="ru-RU" sz="1600" dirty="0" smtClean="0"/>
              <a:t>«О </a:t>
            </a:r>
            <a:r>
              <a:rPr lang="ru-RU" sz="1600" dirty="0"/>
              <a:t>банках и банковской </a:t>
            </a:r>
            <a:r>
              <a:rPr lang="ru-RU" sz="1600" dirty="0" smtClean="0"/>
              <a:t>деятельности»</a:t>
            </a:r>
          </a:p>
          <a:p>
            <a:r>
              <a:rPr lang="ru-RU" sz="1600" b="1" dirty="0"/>
              <a:t>Глава </a:t>
            </a:r>
            <a:r>
              <a:rPr lang="en-US" sz="1600" b="1" dirty="0"/>
              <a:t>VI. </a:t>
            </a:r>
            <a:r>
              <a:rPr lang="ru-RU" sz="1600" b="1" dirty="0"/>
              <a:t>СБЕРЕГАТЕЛЬНОЕ ДЕЛО </a:t>
            </a:r>
            <a:endParaRPr lang="ru-RU" sz="1600" dirty="0"/>
          </a:p>
          <a:p>
            <a:r>
              <a:rPr lang="ru-RU" sz="1600" dirty="0" smtClean="0"/>
              <a:t>--- Федеральный </a:t>
            </a:r>
            <a:r>
              <a:rPr lang="ru-RU" sz="1600" dirty="0"/>
              <a:t>закон от 23.12.2003 N 177-ФЗ </a:t>
            </a:r>
            <a:r>
              <a:rPr lang="ru-RU" sz="1600" dirty="0" smtClean="0"/>
              <a:t>«О </a:t>
            </a:r>
            <a:r>
              <a:rPr lang="ru-RU" sz="1600" dirty="0"/>
              <a:t>страховании вкладов в банках Российской </a:t>
            </a:r>
            <a:r>
              <a:rPr lang="ru-RU" sz="1600" dirty="0" smtClean="0"/>
              <a:t>Федерации»</a:t>
            </a:r>
          </a:p>
          <a:p>
            <a:endParaRPr lang="ru-RU" sz="16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6838" y="3067078"/>
            <a:ext cx="9580318" cy="21555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6" name="Прямоугольник 15"/>
          <p:cNvSpPr/>
          <p:nvPr/>
        </p:nvSpPr>
        <p:spPr>
          <a:xfrm>
            <a:off x="1526381" y="5383487"/>
            <a:ext cx="91392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Про ЭЦП </a:t>
            </a:r>
            <a:r>
              <a:rPr lang="en-US" sz="2000" b="1" dirty="0" smtClean="0">
                <a:hlinkClick r:id="rId6"/>
              </a:rPr>
              <a:t>https</a:t>
            </a:r>
            <a:r>
              <a:rPr lang="en-US" sz="2000" b="1" dirty="0">
                <a:hlinkClick r:id="rId6"/>
              </a:rPr>
              <a:t>://www.banki.ru/news/daytheme/?</a:t>
            </a:r>
            <a:r>
              <a:rPr lang="en-US" sz="2000" b="1" dirty="0" smtClean="0">
                <a:hlinkClick r:id="rId6"/>
              </a:rPr>
              <a:t>id=10971756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9243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Разница между депозитом и вкладом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8557" y="1887992"/>
            <a:ext cx="9345060" cy="17230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5397" y="3611067"/>
            <a:ext cx="8991381" cy="198428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7003017" y="2105787"/>
            <a:ext cx="2994869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Более широкое понятие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65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Законодательство о банковском вкладе (депозите)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336" y="1780776"/>
            <a:ext cx="9903326" cy="41773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2" name="TextBox 11"/>
          <p:cNvSpPr txBox="1"/>
          <p:nvPr/>
        </p:nvSpPr>
        <p:spPr>
          <a:xfrm>
            <a:off x="8468875" y="1996886"/>
            <a:ext cx="2245779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ГК РФ Часть 2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70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Законодательство о банковском вкладе (депозите)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147" y="2038082"/>
            <a:ext cx="10227963" cy="36682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9" name="TextBox 8"/>
          <p:cNvSpPr txBox="1"/>
          <p:nvPr/>
        </p:nvSpPr>
        <p:spPr>
          <a:xfrm>
            <a:off x="1602298" y="1474956"/>
            <a:ext cx="8791662" cy="40011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Виды вкладов Срочные и до востребования 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19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Законодательство о банковском вкладе (депозите). Договор. Табличная форма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31581" y="1296007"/>
            <a:ext cx="998450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/>
              <a:t>Федеральный закон от 02.12.1990 N 395-1 «О банках и банковской деятельности»</a:t>
            </a:r>
          </a:p>
          <a:p>
            <a:pPr algn="just"/>
            <a:r>
              <a:rPr lang="ru-RU" sz="1400" dirty="0" smtClean="0">
                <a:latin typeface="Arial" panose="020B0604020202020204" pitchFamily="34" charset="0"/>
              </a:rPr>
              <a:t>Статья </a:t>
            </a:r>
            <a:r>
              <a:rPr lang="ru-RU" sz="1400" dirty="0">
                <a:latin typeface="Arial" panose="020B0604020202020204" pitchFamily="34" charset="0"/>
              </a:rPr>
              <a:t>36.2. Порядок информирования физических лиц об условиях заключаемых договоров банковского </a:t>
            </a:r>
            <a:r>
              <a:rPr lang="ru-RU" sz="1400" dirty="0" smtClean="0">
                <a:latin typeface="Arial" panose="020B0604020202020204" pitchFamily="34" charset="0"/>
              </a:rPr>
              <a:t>вклада</a:t>
            </a:r>
          </a:p>
          <a:p>
            <a:pPr algn="just"/>
            <a:endParaRPr lang="ru-RU" sz="1400" b="1" dirty="0" smtClean="0">
              <a:latin typeface="Arial" panose="020B0604020202020204" pitchFamily="34" charset="0"/>
            </a:endParaRPr>
          </a:p>
          <a:p>
            <a:pPr algn="just"/>
            <a:r>
              <a:rPr lang="ru-RU" sz="1400" b="1" dirty="0" smtClean="0"/>
              <a:t>Приложение к </a:t>
            </a:r>
            <a:r>
              <a:rPr lang="ru-RU" sz="1400" b="1" dirty="0"/>
              <a:t>Указанию Банка </a:t>
            </a:r>
            <a:r>
              <a:rPr lang="ru-RU" sz="1400" b="1" dirty="0" smtClean="0"/>
              <a:t>России от </a:t>
            </a:r>
            <a:r>
              <a:rPr lang="ru-RU" sz="1400" b="1" dirty="0"/>
              <a:t>3 июня 2022 года N </a:t>
            </a:r>
            <a:r>
              <a:rPr lang="ru-RU" sz="1400" b="1" dirty="0" smtClean="0"/>
              <a:t>6150-У «О </a:t>
            </a:r>
            <a:r>
              <a:rPr lang="ru-RU" sz="1400" b="1" dirty="0"/>
              <a:t>форме включаемой </a:t>
            </a:r>
            <a:r>
              <a:rPr lang="ru-RU" sz="1400" b="1" dirty="0" smtClean="0"/>
              <a:t>в договоры банковского </a:t>
            </a:r>
            <a:r>
              <a:rPr lang="ru-RU" sz="1400" b="1" dirty="0"/>
              <a:t>вклада с </a:t>
            </a:r>
            <a:r>
              <a:rPr lang="ru-RU" sz="1400" b="1" dirty="0" smtClean="0"/>
              <a:t>физическими лицами </a:t>
            </a:r>
            <a:r>
              <a:rPr lang="ru-RU" sz="1400" b="1" dirty="0"/>
              <a:t>таблицы, в </a:t>
            </a:r>
            <a:r>
              <a:rPr lang="ru-RU" sz="1400" b="1" dirty="0" smtClean="0"/>
              <a:t>которой указывается предусмотренная частями первой </a:t>
            </a:r>
            <a:r>
              <a:rPr lang="ru-RU" sz="1400" b="1" dirty="0"/>
              <a:t>и второй статьи </a:t>
            </a:r>
            <a:r>
              <a:rPr lang="ru-RU" sz="1400" b="1" dirty="0" smtClean="0"/>
              <a:t>36.2 Федерального закона от </a:t>
            </a:r>
            <a:r>
              <a:rPr lang="ru-RU" sz="1400" b="1" dirty="0"/>
              <a:t>2 декабря 1990 года N </a:t>
            </a:r>
            <a:r>
              <a:rPr lang="ru-RU" sz="1400" b="1" dirty="0" smtClean="0"/>
              <a:t>395-I «О </a:t>
            </a:r>
            <a:r>
              <a:rPr lang="ru-RU" sz="1400" b="1" dirty="0"/>
              <a:t>банках и </a:t>
            </a:r>
            <a:r>
              <a:rPr lang="ru-RU" sz="1400" b="1" dirty="0" smtClean="0"/>
              <a:t>банковской деятельности» информация»</a:t>
            </a:r>
            <a:endParaRPr lang="ru-RU" sz="1400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1882" y="2756639"/>
            <a:ext cx="5778454" cy="30306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7896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280518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Законодательство о банковском вкладе (депозите). </a:t>
            </a:r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Договор. Табличная форма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065" y="1383205"/>
            <a:ext cx="4977315" cy="450886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36181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280518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Законодательство о банковском вкладе (депозите). Накопительный счет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0095" y="2042977"/>
            <a:ext cx="4840449" cy="37869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>
            <a:off x="1622257" y="1303539"/>
            <a:ext cx="87059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Паспорт банковского продукта </a:t>
            </a:r>
            <a:r>
              <a:rPr lang="ru-RU" sz="1600" b="1" dirty="0" smtClean="0"/>
              <a:t>«Накопительный счет» </a:t>
            </a:r>
            <a:r>
              <a:rPr lang="ru-RU" sz="1600" b="1" dirty="0"/>
              <a:t>(Информационное письмо Банка России от 11.09.2020 N ИН-06-59/130</a:t>
            </a:r>
          </a:p>
        </p:txBody>
      </p:sp>
    </p:spTree>
    <p:extLst>
      <p:ext uri="{BB962C8B-B14F-4D97-AF65-F5344CB8AC3E}">
        <p14:creationId xmlns:p14="http://schemas.microsoft.com/office/powerpoint/2010/main" val="254959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280518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Вклад </a:t>
            </a:r>
            <a:r>
              <a:rPr lang="en-US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накопительный счет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796" y="1780776"/>
            <a:ext cx="4633452" cy="437164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6248" y="2941083"/>
            <a:ext cx="4754077" cy="20510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6447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Проценты по вкладу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9720" y="1408283"/>
            <a:ext cx="7037896" cy="46354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2661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Проценты и Ключевая ставка Банка России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426" y="2332492"/>
            <a:ext cx="4810638" cy="127558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1780776"/>
            <a:ext cx="4500127" cy="4166987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2" name="Прямоугольник 11"/>
          <p:cNvSpPr/>
          <p:nvPr/>
        </p:nvSpPr>
        <p:spPr>
          <a:xfrm>
            <a:off x="486033" y="4022860"/>
            <a:ext cx="5405650" cy="40011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7"/>
              </a:rPr>
              <a:t>https://www.tbank.ru/finance/blog/key-rate</a:t>
            </a:r>
            <a:r>
              <a:rPr lang="en-US" sz="2000" b="1" dirty="0" smtClean="0">
                <a:hlinkClick r:id="rId7"/>
              </a:rPr>
              <a:t>/</a:t>
            </a:r>
            <a:r>
              <a:rPr lang="ru-RU" sz="2000" b="1" dirty="0" smtClean="0"/>
              <a:t>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7084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выбрать банк для вклада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83312" y="1290896"/>
            <a:ext cx="100253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Перечень системно значимых кредитных организаций на 02.11.2024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4579" y="1908526"/>
            <a:ext cx="7673916" cy="38675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2619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выбрать банк для вклада. Рейтинги. «Эксперт.РА»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9536" y="1596282"/>
            <a:ext cx="2838450" cy="866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3" name="Прямоугольник 12"/>
          <p:cNvSpPr/>
          <p:nvPr/>
        </p:nvSpPr>
        <p:spPr>
          <a:xfrm>
            <a:off x="5103541" y="1845003"/>
            <a:ext cx="519858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https://raexpert.ru/ratings/bankcredit_all/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9536" y="2840562"/>
            <a:ext cx="8036367" cy="20937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446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выбрать банк для вклада. Рейтинги. «Финуслуги»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33" y="1683559"/>
            <a:ext cx="7376677" cy="12867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Прямоугольник 10"/>
          <p:cNvSpPr/>
          <p:nvPr/>
        </p:nvSpPr>
        <p:spPr>
          <a:xfrm>
            <a:off x="1048982" y="3485117"/>
            <a:ext cx="5722555" cy="36933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6"/>
              </a:rPr>
              <a:t>https://</a:t>
            </a:r>
            <a:r>
              <a:rPr lang="en-US" b="1" dirty="0" smtClean="0">
                <a:hlinkClick r:id="rId6"/>
              </a:rPr>
              <a:t>finuslugi.ru/finansovyj_rejting_bankov</a:t>
            </a:r>
            <a:endParaRPr lang="ru-RU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3532" y="1780776"/>
            <a:ext cx="2998220" cy="45813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9599" y="4250398"/>
            <a:ext cx="3142131" cy="108258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056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выбрать банк для вклада. Рейтинги. «Банки.ру»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23" y="2385472"/>
            <a:ext cx="4526374" cy="61643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1806" y="1780776"/>
            <a:ext cx="5441142" cy="41345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4" name="Прямоугольник 13"/>
          <p:cNvSpPr/>
          <p:nvPr/>
        </p:nvSpPr>
        <p:spPr>
          <a:xfrm>
            <a:off x="509621" y="3185762"/>
            <a:ext cx="4715778" cy="36933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b="1" dirty="0">
                <a:hlinkClick r:id="rId7"/>
              </a:rPr>
              <a:t>https://www.banki.ru/services/responses</a:t>
            </a:r>
            <a:r>
              <a:rPr lang="en-US" b="1" dirty="0" smtClean="0">
                <a:hlinkClick r:id="rId7"/>
              </a:rPr>
              <a:t>/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9486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выбрать вклад?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1535" y="1844601"/>
            <a:ext cx="4909812" cy="39265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TextBox 10"/>
          <p:cNvSpPr txBox="1"/>
          <p:nvPr/>
        </p:nvSpPr>
        <p:spPr>
          <a:xfrm>
            <a:off x="733523" y="3110261"/>
            <a:ext cx="419920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ЦЕЛЬ В ФИНАНСОВОМ ПЛАНЕ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147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выбрать вклад?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73161" y="2160152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05482" y="1769363"/>
            <a:ext cx="381751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ЦЕЛЬ В ФИНАНСОВОМ ПЛАНЕ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9925" y="1206216"/>
            <a:ext cx="6015597" cy="22725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2" name="TextBox 11"/>
          <p:cNvSpPr txBox="1"/>
          <p:nvPr/>
        </p:nvSpPr>
        <p:spPr>
          <a:xfrm>
            <a:off x="2249599" y="3599094"/>
            <a:ext cx="8507557" cy="107721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А ДАЛЕЕ ПОСМОТРИТЕ САЙТ-АГРЕГАТОР И ВЫБЕРИТЕ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/>
              <a:t>БАНКИ.РУ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/>
              <a:t>СРАВНИ.РУ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/>
              <a:t>Финансовые услуги. Проект Московской биржи</a:t>
            </a:r>
            <a:endParaRPr lang="ru-RU" sz="16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3891" y="4752364"/>
            <a:ext cx="9696450" cy="590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3891" y="5396637"/>
            <a:ext cx="10001250" cy="5619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3891" y="5978197"/>
            <a:ext cx="3333750" cy="6477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2610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АСВ. Страховка вкладов. Стандарт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551" y="1299441"/>
            <a:ext cx="2144873" cy="7272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8353" y="2282794"/>
            <a:ext cx="6855291" cy="40473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3" name="Прямоугольник 12"/>
          <p:cNvSpPr/>
          <p:nvPr/>
        </p:nvSpPr>
        <p:spPr>
          <a:xfrm>
            <a:off x="5710446" y="1509700"/>
            <a:ext cx="3570145" cy="36933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/>
              <a:t>https://www.asv.org.ru/support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9937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АСВ. Страховка вкладов. Особые случаи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91126" y="1241360"/>
            <a:ext cx="8774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Как получить до 10 млн рублей в качестве страховки по вкладу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chemeClr val="dk1"/>
                </a:solidFill>
                <a:hlinkClick r:id="rId5"/>
              </a:rPr>
              <a:t>https://www.banki.ru/news/daytheme/?</a:t>
            </a:r>
            <a:r>
              <a:rPr lang="ru-RU" b="1" dirty="0" smtClean="0">
                <a:solidFill>
                  <a:schemeClr val="dk1"/>
                </a:solidFill>
                <a:hlinkClick r:id="rId5"/>
              </a:rPr>
              <a:t>id=10924877</a:t>
            </a:r>
            <a:r>
              <a:rPr lang="ru-RU" b="1" dirty="0" smtClean="0">
                <a:solidFill>
                  <a:schemeClr val="dk1"/>
                </a:solidFill>
              </a:rPr>
              <a:t> </a:t>
            </a:r>
            <a:endParaRPr lang="ru-RU" b="1" dirty="0">
              <a:solidFill>
                <a:schemeClr val="dk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8341" y="2133041"/>
            <a:ext cx="5977669" cy="37515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4783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АСВ. Страховка вкладов. Особые случаи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5685" y="1122451"/>
            <a:ext cx="87748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Как получить до 10 млн рублей в качестве страховки по вкладу</a:t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chemeClr val="dk1"/>
                </a:solidFill>
                <a:hlinkClick r:id="rId5"/>
              </a:rPr>
              <a:t>https://www.banki.ru/news/daytheme/?</a:t>
            </a:r>
            <a:r>
              <a:rPr lang="ru-RU" sz="2000" b="1" dirty="0" smtClean="0">
                <a:solidFill>
                  <a:schemeClr val="dk1"/>
                </a:solidFill>
                <a:hlinkClick r:id="rId5"/>
              </a:rPr>
              <a:t>id=10924877</a:t>
            </a:r>
            <a:r>
              <a:rPr lang="ru-RU" sz="2000" b="1" dirty="0" smtClean="0">
                <a:solidFill>
                  <a:schemeClr val="dk1"/>
                </a:solidFill>
              </a:rPr>
              <a:t> </a:t>
            </a:r>
            <a:endParaRPr lang="ru-RU" sz="2000" b="1" dirty="0">
              <a:solidFill>
                <a:schemeClr val="dk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407" y="4234488"/>
            <a:ext cx="7556689" cy="20235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5117" y="1963433"/>
            <a:ext cx="7469271" cy="21820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6116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255" y="25387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на вклады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205246" y="1120812"/>
            <a:ext cx="80254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Roboto"/>
              </a:rPr>
              <a:t>Формулы расчета необлагаемого лимита конкретного </a:t>
            </a:r>
            <a:r>
              <a:rPr lang="ru-RU" sz="2000" b="1" dirty="0" smtClean="0">
                <a:solidFill>
                  <a:srgbClr val="C00000"/>
                </a:solidFill>
                <a:latin typeface="Roboto"/>
              </a:rPr>
              <a:t>года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6292" y="5812945"/>
            <a:ext cx="6407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162136"/>
                </a:solidFill>
                <a:latin typeface="Roboto"/>
                <a:hlinkClick r:id="rId5"/>
              </a:rPr>
              <a:t>https://www.banki.ru/news/daytheme/?</a:t>
            </a:r>
            <a:r>
              <a:rPr lang="ru-RU" sz="2000" b="1" dirty="0" smtClean="0">
                <a:solidFill>
                  <a:srgbClr val="162136"/>
                </a:solidFill>
                <a:latin typeface="Roboto"/>
                <a:hlinkClick r:id="rId5"/>
              </a:rPr>
              <a:t>id=11010296</a:t>
            </a:r>
            <a:r>
              <a:rPr lang="ru-RU" sz="2000" b="1" dirty="0" smtClean="0">
                <a:solidFill>
                  <a:srgbClr val="162136"/>
                </a:solidFill>
                <a:latin typeface="Roboto"/>
              </a:rPr>
              <a:t> </a:t>
            </a:r>
            <a:endParaRPr lang="ru-RU" sz="2000" b="1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911" y="2370822"/>
            <a:ext cx="5591776" cy="31242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2969" y="1510956"/>
            <a:ext cx="5966060" cy="62083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8217" y="3431480"/>
            <a:ext cx="5133089" cy="8737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8002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255" y="25387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на вклады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8441" y="1193341"/>
            <a:ext cx="98570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Roboto"/>
              </a:rPr>
              <a:t>Как рассчитать налог по вкладу, если вклад длится больше года: пример</a:t>
            </a:r>
            <a:r>
              <a:rPr lang="ru-RU" dirty="0"/>
              <a:t/>
            </a:r>
            <a:br>
              <a:rPr lang="ru-RU" dirty="0"/>
            </a:br>
            <a:r>
              <a:rPr lang="ru-RU" sz="2000" b="1" dirty="0">
                <a:solidFill>
                  <a:srgbClr val="162136"/>
                </a:solidFill>
                <a:latin typeface="Roboto"/>
                <a:hlinkClick r:id="rId5"/>
              </a:rPr>
              <a:t>https://www.banki.ru/news/daytheme/?</a:t>
            </a:r>
            <a:r>
              <a:rPr lang="ru-RU" sz="2000" b="1" dirty="0" smtClean="0">
                <a:solidFill>
                  <a:srgbClr val="162136"/>
                </a:solidFill>
                <a:latin typeface="Roboto"/>
                <a:hlinkClick r:id="rId5"/>
              </a:rPr>
              <a:t>id=11010296</a:t>
            </a:r>
            <a:endParaRPr lang="ru-RU" sz="2000" b="1" dirty="0">
              <a:solidFill>
                <a:srgbClr val="162136"/>
              </a:solidFill>
              <a:latin typeface="Roboto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7792" y="3393892"/>
            <a:ext cx="4738606" cy="244909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6973" y="2336246"/>
            <a:ext cx="5380245" cy="895494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399" y="2413032"/>
            <a:ext cx="4410378" cy="335445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56296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Мошенничество со вкладами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804" y="1438593"/>
            <a:ext cx="8961890" cy="289038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2249599" y="4661629"/>
            <a:ext cx="814571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Roboto"/>
              </a:rPr>
              <a:t>Процентные ставки по кредитам и депозитам и структура кредитов и депозитов по срочности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latin typeface="Roboto"/>
                <a:hlinkClick r:id="rId6"/>
              </a:rPr>
              <a:t>https://cbr.ru/statistics/bank_sector/int_rat/</a:t>
            </a:r>
            <a:endParaRPr lang="ru-RU" b="1" dirty="0">
              <a:solidFill>
                <a:srgbClr val="C000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0438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Мошенничество со вкладами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5310" y="1709755"/>
            <a:ext cx="7254642" cy="37264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4099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Мошенничество со вкладами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16323" y="1410931"/>
            <a:ext cx="5108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МИССЕЛИНГ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409" y="2300811"/>
            <a:ext cx="6042040" cy="29886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7988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 Банка России. Информация для нас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9799" y="1557823"/>
            <a:ext cx="8151984" cy="4608086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>
            <a:off x="614850" y="3677200"/>
            <a:ext cx="2517226" cy="36933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6"/>
              </a:rPr>
              <a:t>https://cbr.ru/faq</a:t>
            </a:r>
            <a:r>
              <a:rPr lang="en-US" b="1" dirty="0" smtClean="0">
                <a:hlinkClick r:id="rId6"/>
              </a:rPr>
              <a:t>/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3640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7878" y="1941286"/>
            <a:ext cx="1085624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/>
              <a:t>Финансовая </a:t>
            </a:r>
            <a:r>
              <a:rPr lang="ru-RU" b="1" dirty="0"/>
              <a:t>культура (Банк России):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hlinkClick r:id="rId5"/>
              </a:rPr>
              <a:t>https://fincult.info</a:t>
            </a:r>
            <a:r>
              <a:rPr lang="en-US" b="1" dirty="0" smtClean="0">
                <a:hlinkClick r:id="rId5"/>
              </a:rPr>
              <a:t>/</a:t>
            </a:r>
            <a:endParaRPr lang="ru-RU" b="1" dirty="0" smtClean="0"/>
          </a:p>
          <a:p>
            <a:pPr marL="342900" indent="-342900">
              <a:buAutoNum type="arabicPeriod"/>
            </a:pPr>
            <a:endParaRPr lang="ru-RU" b="1" dirty="0"/>
          </a:p>
          <a:p>
            <a:r>
              <a:rPr lang="ru-RU" b="1" dirty="0"/>
              <a:t>2. Мои Финансы (НАФИ Минфина Росси): </a:t>
            </a:r>
            <a:r>
              <a:rPr lang="en-US" b="1" dirty="0">
                <a:hlinkClick r:id="rId6"/>
              </a:rPr>
              <a:t>https://</a:t>
            </a:r>
            <a:r>
              <a:rPr lang="ru-RU" b="1" dirty="0">
                <a:hlinkClick r:id="rId6"/>
              </a:rPr>
              <a:t>моифинансы.рф</a:t>
            </a:r>
            <a:r>
              <a:rPr lang="ru-RU" b="1" dirty="0" smtClean="0">
                <a:hlinkClick r:id="rId6"/>
              </a:rPr>
              <a:t>/</a:t>
            </a:r>
            <a:endParaRPr lang="ru-RU" b="1" dirty="0" smtClean="0"/>
          </a:p>
          <a:p>
            <a:endParaRPr lang="ru-RU" b="1" dirty="0"/>
          </a:p>
          <a:p>
            <a:r>
              <a:rPr lang="ru-RU" b="1" dirty="0"/>
              <a:t>3. Журнал Т – Ж: </a:t>
            </a:r>
            <a:r>
              <a:rPr lang="en-US" b="1" dirty="0">
                <a:hlinkClick r:id="rId7"/>
              </a:rPr>
              <a:t>https://journal.tinkoff.ru</a:t>
            </a:r>
            <a:r>
              <a:rPr lang="en-US" b="1" dirty="0" smtClean="0">
                <a:hlinkClick r:id="rId7"/>
              </a:rPr>
              <a:t>/</a:t>
            </a:r>
            <a:r>
              <a:rPr lang="ru-RU" b="1" dirty="0" smtClean="0"/>
              <a:t> и </a:t>
            </a:r>
            <a:r>
              <a:rPr lang="ru-RU" b="1" dirty="0" smtClean="0">
                <a:solidFill>
                  <a:srgbClr val="C00000"/>
                </a:solidFill>
              </a:rPr>
              <a:t>учебник Т – Ж </a:t>
            </a:r>
            <a:r>
              <a:rPr lang="en-US" b="1" dirty="0">
                <a:hlinkClick r:id="rId8"/>
              </a:rPr>
              <a:t>https://</a:t>
            </a:r>
            <a:r>
              <a:rPr lang="en-US" b="1" dirty="0" smtClean="0">
                <a:hlinkClick r:id="rId8"/>
              </a:rPr>
              <a:t>t.me/t_uchebnik</a:t>
            </a:r>
            <a:r>
              <a:rPr lang="ru-RU" b="1" dirty="0" smtClean="0"/>
              <a:t> </a:t>
            </a:r>
          </a:p>
          <a:p>
            <a:endParaRPr lang="ru-RU" b="1" dirty="0" smtClean="0"/>
          </a:p>
          <a:p>
            <a:endParaRPr lang="ru-RU" b="1" dirty="0"/>
          </a:p>
          <a:p>
            <a:r>
              <a:rPr lang="ru-RU" b="1" dirty="0" smtClean="0">
                <a:solidFill>
                  <a:srgbClr val="FF0000"/>
                </a:solidFill>
              </a:rPr>
              <a:t>4. Ошибки </a:t>
            </a:r>
            <a:r>
              <a:rPr lang="ru-RU" b="1" dirty="0">
                <a:solidFill>
                  <a:srgbClr val="FF0000"/>
                </a:solidFill>
              </a:rPr>
              <a:t>при открытии </a:t>
            </a:r>
            <a:r>
              <a:rPr lang="ru-RU" b="1" dirty="0" smtClean="0">
                <a:solidFill>
                  <a:srgbClr val="FF0000"/>
                </a:solidFill>
              </a:rPr>
              <a:t>вклада: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hlinkClick r:id="rId9"/>
              </a:rPr>
              <a:t>https://www.sravni.ru/text/8-oshibok-kotorye-dopuskajut-bankovskie-vkladchiki</a:t>
            </a:r>
            <a:r>
              <a:rPr lang="en-US" b="1" dirty="0" smtClean="0">
                <a:hlinkClick r:id="rId9"/>
              </a:rPr>
              <a:t>/</a:t>
            </a: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hlinkClick r:id="rId10"/>
              </a:rPr>
              <a:t>https://</a:t>
            </a:r>
            <a:r>
              <a:rPr lang="en-US" b="1" dirty="0" smtClean="0">
                <a:hlinkClick r:id="rId10"/>
              </a:rPr>
              <a:t>banki.promo.page/media/7-oshibok-kotorye-sovershaiut-vkladchiki-i-kak-ih-izbejat-66b204861e24cc3b6f8fa18d_0_0</a:t>
            </a:r>
            <a:r>
              <a:rPr lang="ru-RU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10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CABE8A-2E4E-4CF9-BCD1-324DA95086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777749-AECF-490F-AD21-676B410753EE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6670c954-0c68-471d-a2bf-75bd606184ae"/>
  </ds:schemaRefs>
</ds:datastoreItem>
</file>

<file path=customXml/itemProps3.xml><?xml version="1.0" encoding="utf-8"?>
<ds:datastoreItem xmlns:ds="http://schemas.openxmlformats.org/officeDocument/2006/customXml" ds:itemID="{EF13992B-4C88-4C2E-90C6-06F50D3A0A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1677</TotalTime>
  <Words>738</Words>
  <Application>Microsoft Office PowerPoint</Application>
  <PresentationFormat>Широкоэкранный</PresentationFormat>
  <Paragraphs>104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Wingdings</vt:lpstr>
      <vt:lpstr>Aptos</vt:lpstr>
      <vt:lpstr>Roboto</vt:lpstr>
      <vt:lpstr>Aptos Display</vt:lpstr>
      <vt:lpstr>Тема Office</vt:lpstr>
      <vt:lpstr>Сбережения, вклады, депозиты</vt:lpstr>
      <vt:lpstr>Об авторе </vt:lpstr>
      <vt:lpstr>Содержание </vt:lpstr>
      <vt:lpstr>ВАЖНО. «Пузыря вкладов» не существует</vt:lpstr>
      <vt:lpstr>Сбережения. Нужно ли их формировать будучи на пенсии?</vt:lpstr>
      <vt:lpstr>Банковский вклад (депозит). Статистика</vt:lpstr>
      <vt:lpstr>Банковский вклад (депозит). Статистика</vt:lpstr>
      <vt:lpstr>Банковский вклад (депозит). Статистика</vt:lpstr>
      <vt:lpstr>Банковский вклад (депозит). Статистика</vt:lpstr>
      <vt:lpstr>Банковский вклад (депозит). Статистика</vt:lpstr>
      <vt:lpstr>Законодательство о банковском вкладе (депозите)</vt:lpstr>
      <vt:lpstr>Разница между депозитом и вкладом</vt:lpstr>
      <vt:lpstr>Законодательство о банковском вкладе (депозите)</vt:lpstr>
      <vt:lpstr>Законодательство о банковском вкладе (депозите)</vt:lpstr>
      <vt:lpstr>Законодательство о банковском вкладе (депозите). Договор. Табличная форма</vt:lpstr>
      <vt:lpstr>Законодательство о банковском вкладе (депозите). Договор. Табличная форма</vt:lpstr>
      <vt:lpstr>Законодательство о банковском вкладе (депозите). Накопительный счет</vt:lpstr>
      <vt:lpstr>Вклад vs накопительный счет</vt:lpstr>
      <vt:lpstr>Проценты по вкладу</vt:lpstr>
      <vt:lpstr>Проценты и Ключевая ставка Банка России</vt:lpstr>
      <vt:lpstr>Как выбрать банк для вклада</vt:lpstr>
      <vt:lpstr>Как выбрать банк для вклада. Рейтинги. «Эксперт.РА»</vt:lpstr>
      <vt:lpstr>Как выбрать банк для вклада. Рейтинги. «Финуслуги»</vt:lpstr>
      <vt:lpstr>Как выбрать банк для вклада. Рейтинги. «Банки.ру»</vt:lpstr>
      <vt:lpstr>Как выбрать вклад?</vt:lpstr>
      <vt:lpstr>Как выбрать вклад?</vt:lpstr>
      <vt:lpstr>АСВ. Страховка вкладов. Стандарт</vt:lpstr>
      <vt:lpstr>АСВ. Страховка вкладов. Особые случаи</vt:lpstr>
      <vt:lpstr>АСВ. Страховка вкладов. Особые случаи</vt:lpstr>
      <vt:lpstr>Налог на вклады</vt:lpstr>
      <vt:lpstr>Налог на вклады</vt:lpstr>
      <vt:lpstr>Мошенничество со вкладами</vt:lpstr>
      <vt:lpstr>Мошенничество со вкладами</vt:lpstr>
      <vt:lpstr>Мошенничество со вкладами</vt:lpstr>
      <vt:lpstr>Сайт Банка России. Информация для нас</vt:lpstr>
      <vt:lpstr>Полезные ссылки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Кредитование</dc:title>
  <dc:creator>Илья Марков</dc:creator>
  <cp:lastModifiedBy>Евгений Григорьев</cp:lastModifiedBy>
  <cp:revision>240</cp:revision>
  <dcterms:created xsi:type="dcterms:W3CDTF">2024-06-05T08:31:08Z</dcterms:created>
  <dcterms:modified xsi:type="dcterms:W3CDTF">2025-02-25T14:02:06Z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