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48" r:id="rId4"/>
  </p:sldMasterIdLst>
  <p:notesMasterIdLst>
    <p:notesMasterId r:id="rId23"/>
  </p:notesMasterIdLst>
  <p:sldIdLst>
    <p:sldId id="256" r:id="rId5"/>
    <p:sldId id="425" r:id="rId6"/>
    <p:sldId id="416" r:id="rId7"/>
    <p:sldId id="457" r:id="rId8"/>
    <p:sldId id="453" r:id="rId9"/>
    <p:sldId id="458" r:id="rId10"/>
    <p:sldId id="430" r:id="rId11"/>
    <p:sldId id="459" r:id="rId12"/>
    <p:sldId id="454" r:id="rId13"/>
    <p:sldId id="461" r:id="rId14"/>
    <p:sldId id="460" r:id="rId15"/>
    <p:sldId id="440" r:id="rId16"/>
    <p:sldId id="462" r:id="rId17"/>
    <p:sldId id="434" r:id="rId18"/>
    <p:sldId id="450" r:id="rId19"/>
    <p:sldId id="433" r:id="rId20"/>
    <p:sldId id="452" r:id="rId21"/>
    <p:sldId id="418" r:id="rId2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82" userDrawn="1">
          <p15:clr>
            <a:srgbClr val="A4A3A4"/>
          </p15:clr>
        </p15:guide>
        <p15:guide id="2" orient="horz" pos="799" userDrawn="1">
          <p15:clr>
            <a:srgbClr val="A4A3A4"/>
          </p15:clr>
        </p15:guide>
        <p15:guide id="3" orient="horz" pos="3838" userDrawn="1">
          <p15:clr>
            <a:srgbClr val="A4A3A4"/>
          </p15:clr>
        </p15:guide>
        <p15:guide id="4" pos="302" userDrawn="1">
          <p15:clr>
            <a:srgbClr val="A4A3A4"/>
          </p15:clr>
        </p15:guide>
        <p15:guide id="5" pos="744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6D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516" autoAdjust="0"/>
    <p:restoredTop sz="94660"/>
  </p:normalViewPr>
  <p:slideViewPr>
    <p:cSldViewPr snapToGrid="0">
      <p:cViewPr varScale="1">
        <p:scale>
          <a:sx n="107" d="100"/>
          <a:sy n="107" d="100"/>
        </p:scale>
        <p:origin x="1122" y="102"/>
      </p:cViewPr>
      <p:guideLst>
        <p:guide orient="horz" pos="482"/>
        <p:guide orient="horz" pos="799"/>
        <p:guide orient="horz" pos="3838"/>
        <p:guide pos="302"/>
        <p:guide pos="7446"/>
      </p:guideLst>
    </p:cSldViewPr>
  </p:slideViewPr>
  <p:notesTextViewPr>
    <p:cViewPr>
      <p:scale>
        <a:sx n="1" d="1"/>
        <a:sy n="1" d="1"/>
      </p:scale>
      <p:origin x="0" y="0"/>
    </p:cViewPr>
  </p:notesTextViewPr>
  <p:notesViewPr>
    <p:cSldViewPr snapToGrid="0">
      <p:cViewPr varScale="1">
        <p:scale>
          <a:sx n="125" d="100"/>
          <a:sy n="125" d="100"/>
        </p:scale>
        <p:origin x="4932"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03D4C7-4E85-40DA-93F3-9997E8A8E2D9}" type="datetimeFigureOut">
              <a:rPr lang="ru-RU" smtClean="0"/>
              <a:t>30.06.2026</a:t>
            </a:fld>
            <a:endParaRPr lang="ru-RU"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C15544-C706-42FE-B2B4-DFD0AD19A524}" type="slidenum">
              <a:rPr lang="ru-RU" smtClean="0"/>
              <a:t>‹#›</a:t>
            </a:fld>
            <a:endParaRPr lang="ru-RU" dirty="0"/>
          </a:p>
        </p:txBody>
      </p:sp>
    </p:spTree>
    <p:extLst>
      <p:ext uri="{BB962C8B-B14F-4D97-AF65-F5344CB8AC3E}">
        <p14:creationId xmlns:p14="http://schemas.microsoft.com/office/powerpoint/2010/main" val="12547386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Box 11"/>
          <p:cNvSpPr txBox="1"/>
          <p:nvPr userDrawn="1"/>
        </p:nvSpPr>
        <p:spPr>
          <a:xfrm>
            <a:off x="7278757" y="173766"/>
            <a:ext cx="4457700" cy="800219"/>
          </a:xfrm>
          <a:prstGeom prst="rect">
            <a:avLst/>
          </a:prstGeom>
          <a:noFill/>
        </p:spPr>
        <p:txBody>
          <a:bodyPr wrap="square" rtlCol="0">
            <a:spAutoFit/>
          </a:bodyPr>
          <a:lstStyle/>
          <a:p>
            <a:pPr algn="r"/>
            <a:r>
              <a:rPr lang="en-US" sz="2800" b="1" dirty="0">
                <a:solidFill>
                  <a:schemeClr val="bg1"/>
                </a:solidFill>
                <a:latin typeface="DIN Pro Regular" panose="020B0504020101020102" pitchFamily="34" charset="0"/>
                <a:cs typeface="DIN Pro Regular" panose="020B0504020101020102" pitchFamily="34" charset="0"/>
              </a:rPr>
              <a:t>www.educenter.ru</a:t>
            </a:r>
            <a:endParaRPr lang="ru-RU" sz="2800" b="1" dirty="0">
              <a:solidFill>
                <a:schemeClr val="bg1"/>
              </a:solidFill>
              <a:latin typeface="DINPro-Medium" panose="02000503030000020004" pitchFamily="50" charset="0"/>
              <a:cs typeface="DIN Pro Regular" panose="020B0504020101020102" pitchFamily="34" charset="0"/>
            </a:endParaRPr>
          </a:p>
          <a:p>
            <a:endParaRPr lang="ru-RU" dirty="0">
              <a:solidFill>
                <a:schemeClr val="bg1"/>
              </a:solidFill>
              <a:latin typeface="DIN Pro Regular" panose="020B0504020101020102" pitchFamily="34" charset="0"/>
              <a:cs typeface="DIN Pro Regular" panose="020B0504020101020102" pitchFamily="34" charset="0"/>
            </a:endParaRPr>
          </a:p>
        </p:txBody>
      </p:sp>
      <p:sp>
        <p:nvSpPr>
          <p:cNvPr id="5" name="Номер слайда 5">
            <a:extLst>
              <a:ext uri="{FF2B5EF4-FFF2-40B4-BE49-F238E27FC236}">
                <a16:creationId xmlns:a16="http://schemas.microsoft.com/office/drawing/2014/main" id="{302EA1E4-46DB-4A43-B4F5-E6C01217EA4A}"/>
              </a:ext>
            </a:extLst>
          </p:cNvPr>
          <p:cNvSpPr>
            <a:spLocks noGrp="1"/>
          </p:cNvSpPr>
          <p:nvPr>
            <p:ph type="sldNum" sz="quarter" idx="4"/>
          </p:nvPr>
        </p:nvSpPr>
        <p:spPr>
          <a:xfrm>
            <a:off x="11166231" y="6133000"/>
            <a:ext cx="102576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47847364-8ACB-4341-BF7A-F1165E5FBDDE}" type="slidenum">
              <a:rPr lang="ru-RU" smtClean="0"/>
              <a:pPr/>
              <a:t>‹#›</a:t>
            </a:fld>
            <a:endParaRPr lang="ru-RU" dirty="0"/>
          </a:p>
        </p:txBody>
      </p:sp>
    </p:spTree>
    <p:extLst>
      <p:ext uri="{BB962C8B-B14F-4D97-AF65-F5344CB8AC3E}">
        <p14:creationId xmlns:p14="http://schemas.microsoft.com/office/powerpoint/2010/main" val="2663983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bg>
      <p:bgPr>
        <a:blipFill>
          <a:blip r:embed="rId2"/>
          <a:stretch>
            <a:fillRect/>
          </a:stretch>
        </a:blipFill>
        <a:effectLst/>
      </p:bgPr>
    </p:bg>
    <p:spTree>
      <p:nvGrpSpPr>
        <p:cNvPr id="1" name=""/>
        <p:cNvGrpSpPr/>
        <p:nvPr/>
      </p:nvGrpSpPr>
      <p:grpSpPr>
        <a:xfrm>
          <a:off x="0" y="0"/>
          <a:ext cx="0" cy="0"/>
          <a:chOff x="0" y="0"/>
          <a:chExt cx="0" cy="0"/>
        </a:xfrm>
      </p:grpSpPr>
      <p:sp>
        <p:nvSpPr>
          <p:cNvPr id="2" name="Номер слайда 5">
            <a:extLst>
              <a:ext uri="{FF2B5EF4-FFF2-40B4-BE49-F238E27FC236}">
                <a16:creationId xmlns:a16="http://schemas.microsoft.com/office/drawing/2014/main" id="{1196C3D6-D88A-41AF-A015-A76B6707CE74}"/>
              </a:ext>
            </a:extLst>
          </p:cNvPr>
          <p:cNvSpPr>
            <a:spLocks noGrp="1"/>
          </p:cNvSpPr>
          <p:nvPr>
            <p:ph type="sldNum" sz="quarter" idx="4"/>
          </p:nvPr>
        </p:nvSpPr>
        <p:spPr>
          <a:xfrm>
            <a:off x="11166231" y="6133000"/>
            <a:ext cx="102576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47847364-8ACB-4341-BF7A-F1165E5FBDDE}" type="slidenum">
              <a:rPr lang="ru-RU" smtClean="0"/>
              <a:pPr/>
              <a:t>‹#›</a:t>
            </a:fld>
            <a:endParaRPr lang="ru-RU" dirty="0"/>
          </a:p>
        </p:txBody>
      </p:sp>
    </p:spTree>
    <p:extLst>
      <p:ext uri="{BB962C8B-B14F-4D97-AF65-F5344CB8AC3E}">
        <p14:creationId xmlns:p14="http://schemas.microsoft.com/office/powerpoint/2010/main" val="1877384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47847364-8ACB-4341-BF7A-F1165E5FBDDE}" type="slidenum">
              <a:rPr lang="ru-RU" smtClean="0"/>
              <a:t>‹#›</a:t>
            </a:fld>
            <a:endParaRPr lang="ru-RU" dirty="0"/>
          </a:p>
        </p:txBody>
      </p:sp>
    </p:spTree>
    <p:extLst>
      <p:ext uri="{BB962C8B-B14F-4D97-AF65-F5344CB8AC3E}">
        <p14:creationId xmlns:p14="http://schemas.microsoft.com/office/powerpoint/2010/main" val="1156576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47847364-8ACB-4341-BF7A-F1165E5FBDDE}" type="slidenum">
              <a:rPr lang="ru-RU" smtClean="0"/>
              <a:t>‹#›</a:t>
            </a:fld>
            <a:endParaRPr lang="ru-RU" dirty="0"/>
          </a:p>
        </p:txBody>
      </p:sp>
    </p:spTree>
    <p:extLst>
      <p:ext uri="{BB962C8B-B14F-4D97-AF65-F5344CB8AC3E}">
        <p14:creationId xmlns:p14="http://schemas.microsoft.com/office/powerpoint/2010/main" val="28706225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47847364-8ACB-4341-BF7A-F1165E5FBDDE}" type="slidenum">
              <a:rPr lang="ru-RU" smtClean="0"/>
              <a:t>‹#›</a:t>
            </a:fld>
            <a:endParaRPr lang="ru-RU" dirty="0"/>
          </a:p>
        </p:txBody>
      </p:sp>
    </p:spTree>
    <p:extLst>
      <p:ext uri="{BB962C8B-B14F-4D97-AF65-F5344CB8AC3E}">
        <p14:creationId xmlns:p14="http://schemas.microsoft.com/office/powerpoint/2010/main" val="1011190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47847364-8ACB-4341-BF7A-F1165E5FBDDE}" type="slidenum">
              <a:rPr lang="ru-RU" smtClean="0"/>
              <a:t>‹#›</a:t>
            </a:fld>
            <a:endParaRPr lang="ru-RU" dirty="0"/>
          </a:p>
        </p:txBody>
      </p:sp>
    </p:spTree>
    <p:extLst>
      <p:ext uri="{BB962C8B-B14F-4D97-AF65-F5344CB8AC3E}">
        <p14:creationId xmlns:p14="http://schemas.microsoft.com/office/powerpoint/2010/main" val="2597649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47847364-8ACB-4341-BF7A-F1165E5FBDDE}" type="slidenum">
              <a:rPr lang="ru-RU" smtClean="0"/>
              <a:t>‹#›</a:t>
            </a:fld>
            <a:endParaRPr lang="ru-RU" dirty="0"/>
          </a:p>
        </p:txBody>
      </p:sp>
    </p:spTree>
    <p:extLst>
      <p:ext uri="{BB962C8B-B14F-4D97-AF65-F5344CB8AC3E}">
        <p14:creationId xmlns:p14="http://schemas.microsoft.com/office/powerpoint/2010/main" val="33051621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47847364-8ACB-4341-BF7A-F1165E5FBDDE}" type="slidenum">
              <a:rPr lang="ru-RU" smtClean="0"/>
              <a:t>‹#›</a:t>
            </a:fld>
            <a:endParaRPr lang="ru-RU" dirty="0"/>
          </a:p>
        </p:txBody>
      </p:sp>
    </p:spTree>
    <p:extLst>
      <p:ext uri="{BB962C8B-B14F-4D97-AF65-F5344CB8AC3E}">
        <p14:creationId xmlns:p14="http://schemas.microsoft.com/office/powerpoint/2010/main" val="580509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47847364-8ACB-4341-BF7A-F1165E5FBDDE}" type="slidenum">
              <a:rPr lang="ru-RU" smtClean="0"/>
              <a:t>‹#›</a:t>
            </a:fld>
            <a:endParaRPr lang="ru-RU" dirty="0"/>
          </a:p>
        </p:txBody>
      </p:sp>
    </p:spTree>
    <p:extLst>
      <p:ext uri="{BB962C8B-B14F-4D97-AF65-F5344CB8AC3E}">
        <p14:creationId xmlns:p14="http://schemas.microsoft.com/office/powerpoint/2010/main" val="4115801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176963"/>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ru-RU" dirty="0"/>
          </a:p>
        </p:txBody>
      </p:sp>
      <p:sp>
        <p:nvSpPr>
          <p:cNvPr id="5" name="Нижний колонтитул 4"/>
          <p:cNvSpPr>
            <a:spLocks noGrp="1"/>
          </p:cNvSpPr>
          <p:nvPr>
            <p:ph type="ftr" sz="quarter" idx="3"/>
          </p:nvPr>
        </p:nvSpPr>
        <p:spPr>
          <a:xfrm>
            <a:off x="4038600" y="6176963"/>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8610600" y="617696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847364-8ACB-4341-BF7A-F1165E5FBDDE}" type="slidenum">
              <a:rPr lang="ru-RU" smtClean="0"/>
              <a:t>‹#›</a:t>
            </a:fld>
            <a:endParaRPr lang="ru-RU" dirty="0"/>
          </a:p>
        </p:txBody>
      </p:sp>
    </p:spTree>
    <p:extLst>
      <p:ext uri="{BB962C8B-B14F-4D97-AF65-F5344CB8AC3E}">
        <p14:creationId xmlns:p14="http://schemas.microsoft.com/office/powerpoint/2010/main" val="21491767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educenter.ru/course-series/finliteracy.html?&amp;page=2011"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hyperlink" Target="https://clck.ru/3U47wo" TargetMode="Externa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banki.ru/news/daytheme/?id=11024907" TargetMode="Externa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hyperlink" Target="https://media.mts.ru/internet/202377-kak-podtverdit-pasportnye-dannye-v-mts" TargetMode="External"/><Relationship Id="rId2" Type="http://schemas.openxmlformats.org/officeDocument/2006/relationships/hyperlink" Target="https://www.banki.ru/news/daytheme/?id=10983056" TargetMode="External"/><Relationship Id="rId1" Type="http://schemas.openxmlformats.org/officeDocument/2006/relationships/slideLayout" Target="../slideLayouts/slideLayout2.xml"/><Relationship Id="rId5" Type="http://schemas.openxmlformats.org/officeDocument/2006/relationships/hyperlink" Target="https://gpbmobile.ru/blog/data-validation-for-mobile" TargetMode="External"/><Relationship Id="rId4" Type="http://schemas.openxmlformats.org/officeDocument/2006/relationships/hyperlink" Target="https://dzen.ru/a/aXCnQvpi8WNaH1Ei"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fincult.info/rake/moshenniki-oformlyayut-na-vas-kredit-srochno-perevedite-nam-dengi/"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cbr.ru/finorg/"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hyperlink" Target="https://dzen.ru/a/ailYbsT9pyEXQ65c" TargetMode="External"/><Relationship Id="rId3" Type="http://schemas.openxmlformats.org/officeDocument/2006/relationships/hyperlink" Target="https://www.kommersant.ru/doc/6593099" TargetMode="External"/><Relationship Id="rId7" Type="http://schemas.openxmlformats.org/officeDocument/2006/relationships/hyperlink" Target="https://www.banki.ru/news/daytheme/?id=11024746" TargetMode="External"/><Relationship Id="rId2" Type="http://schemas.openxmlformats.org/officeDocument/2006/relationships/hyperlink" Target="https://sam.mos.ru/info" TargetMode="External"/><Relationship Id="rId1" Type="http://schemas.openxmlformats.org/officeDocument/2006/relationships/slideLayout" Target="../slideLayouts/slideLayout2.xml"/><Relationship Id="rId6" Type="http://schemas.openxmlformats.org/officeDocument/2006/relationships/hyperlink" Target="https://www.rbc.ru/quote/news/article/679e34489a7947ae81ab295d" TargetMode="External"/><Relationship Id="rId5" Type="http://schemas.openxmlformats.org/officeDocument/2006/relationships/hyperlink" Target="https://rencredit.ru/blog/credits/kak-uznat-vzyali-li-na-menya-kredit-moshenniki/" TargetMode="External"/><Relationship Id="rId4" Type="http://schemas.openxmlformats.org/officeDocument/2006/relationships/hyperlink" Target="https://akbfin.ru/articles/vsye-o-kreditakh-i-kreditnoy-istorii/kak-moshenniki-mogut-oformit-kredit-na-vashe-imya/"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educenter.ru/press-center/finliternew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DF865A97-44D1-4C13-A4E2-ADB1611A71C7}"/>
              </a:ext>
            </a:extLst>
          </p:cNvPr>
          <p:cNvSpPr txBox="1">
            <a:spLocks/>
          </p:cNvSpPr>
          <p:nvPr/>
        </p:nvSpPr>
        <p:spPr>
          <a:xfrm>
            <a:off x="3406588" y="1369490"/>
            <a:ext cx="8677835" cy="44480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u-RU" sz="1400" b="1" spc="-150" dirty="0">
              <a:solidFill>
                <a:srgbClr val="066D55"/>
              </a:solidFill>
              <a:latin typeface="+mn-lt"/>
              <a:cs typeface="DIN Pro Bold" panose="020B0804020101020102" pitchFamily="34" charset="-52"/>
            </a:endParaRPr>
          </a:p>
          <a:p>
            <a:pPr algn="ctr"/>
            <a:r>
              <a:rPr lang="ru-RU" sz="4000" b="1" spc="-150" dirty="0">
                <a:solidFill>
                  <a:srgbClr val="066D55"/>
                </a:solidFill>
                <a:latin typeface="+mn-lt"/>
              </a:rPr>
              <a:t>«Мошенничество в цифровой век. Профилактика угроз»</a:t>
            </a:r>
          </a:p>
          <a:p>
            <a:pPr algn="ctr"/>
            <a:endParaRPr lang="ru-RU" sz="1100" b="1" spc="-150" dirty="0">
              <a:solidFill>
                <a:srgbClr val="066D55"/>
              </a:solidFill>
              <a:latin typeface="+mn-lt"/>
            </a:endParaRPr>
          </a:p>
          <a:p>
            <a:pPr marL="342900" indent="-342900">
              <a:buFont typeface="Wingdings" panose="05000000000000000000" pitchFamily="2" charset="2"/>
              <a:buChar char=""/>
            </a:pPr>
            <a:r>
              <a:rPr lang="ru-RU" sz="2700" b="1" dirty="0">
                <a:solidFill>
                  <a:srgbClr val="066D55"/>
                </a:solidFill>
                <a:latin typeface="Arial" panose="020B0604020202020204" pitchFamily="34" charset="0"/>
                <a:cs typeface="Arial" panose="020B0604020202020204" pitchFamily="34" charset="0"/>
              </a:rPr>
              <a:t>«Подтвердите свои данные для сотового оператора»;</a:t>
            </a:r>
          </a:p>
          <a:p>
            <a:pPr marL="342900" indent="-342900">
              <a:buFont typeface="Wingdings" panose="05000000000000000000" pitchFamily="2" charset="2"/>
              <a:buChar char=""/>
            </a:pPr>
            <a:r>
              <a:rPr lang="ru-RU" sz="2700" b="1" dirty="0">
                <a:solidFill>
                  <a:srgbClr val="066D55"/>
                </a:solidFill>
                <a:latin typeface="Arial" panose="020B0604020202020204" pitchFamily="34" charset="0"/>
                <a:cs typeface="Arial" panose="020B0604020202020204" pitchFamily="34" charset="0"/>
              </a:rPr>
              <a:t>«Срочно оформите кредит».</a:t>
            </a:r>
          </a:p>
        </p:txBody>
      </p:sp>
      <p:sp>
        <p:nvSpPr>
          <p:cNvPr id="8" name="TextBox 7">
            <a:extLst>
              <a:ext uri="{FF2B5EF4-FFF2-40B4-BE49-F238E27FC236}">
                <a16:creationId xmlns:a16="http://schemas.microsoft.com/office/drawing/2014/main" id="{923EAF90-147C-4D9A-95B4-48F3587C0A8B}"/>
              </a:ext>
            </a:extLst>
          </p:cNvPr>
          <p:cNvSpPr txBox="1"/>
          <p:nvPr/>
        </p:nvSpPr>
        <p:spPr>
          <a:xfrm>
            <a:off x="3498574" y="6028556"/>
            <a:ext cx="4457700" cy="369332"/>
          </a:xfrm>
          <a:prstGeom prst="rect">
            <a:avLst/>
          </a:prstGeom>
          <a:noFill/>
        </p:spPr>
        <p:txBody>
          <a:bodyPr wrap="square" rtlCol="0">
            <a:spAutoFit/>
          </a:bodyPr>
          <a:lstStyle/>
          <a:p>
            <a:r>
              <a:rPr lang="ru-RU" altLang="ru-RU" dirty="0">
                <a:solidFill>
                  <a:schemeClr val="bg1"/>
                </a:solidFill>
                <a:latin typeface="DIN Pro Regular" panose="020B0504020101020102" pitchFamily="34" charset="0"/>
                <a:cs typeface="DIN Pro Regular" panose="020B0504020101020102" pitchFamily="34" charset="0"/>
              </a:rPr>
              <a:t>Москва, 24 июня 2026 г.</a:t>
            </a:r>
            <a:endParaRPr lang="ru-RU" dirty="0">
              <a:solidFill>
                <a:schemeClr val="bg1"/>
              </a:solidFill>
              <a:latin typeface="DIN Pro Regular" panose="020B0504020101020102" pitchFamily="34" charset="0"/>
              <a:cs typeface="DIN Pro Regular" panose="020B0504020101020102" pitchFamily="34" charset="0"/>
            </a:endParaRPr>
          </a:p>
        </p:txBody>
      </p:sp>
    </p:spTree>
    <p:extLst>
      <p:ext uri="{BB962C8B-B14F-4D97-AF65-F5344CB8AC3E}">
        <p14:creationId xmlns:p14="http://schemas.microsoft.com/office/powerpoint/2010/main" val="41384223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1">
            <a:extLst>
              <a:ext uri="{FF2B5EF4-FFF2-40B4-BE49-F238E27FC236}">
                <a16:creationId xmlns:a16="http://schemas.microsoft.com/office/drawing/2014/main" id="{651F4F35-C455-438D-A110-3EB07914AF3C}"/>
              </a:ext>
            </a:extLst>
          </p:cNvPr>
          <p:cNvSpPr txBox="1">
            <a:spLocks/>
          </p:cNvSpPr>
          <p:nvPr/>
        </p:nvSpPr>
        <p:spPr>
          <a:xfrm>
            <a:off x="382656" y="6076018"/>
            <a:ext cx="5191539" cy="5360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ru-RU" sz="2200" dirty="0">
              <a:solidFill>
                <a:srgbClr val="066D55"/>
              </a:solidFill>
              <a:latin typeface="+mn-lt"/>
              <a:cs typeface="DIN Pro Bold" panose="020B0804020101020102" pitchFamily="34" charset="-52"/>
            </a:endParaRPr>
          </a:p>
        </p:txBody>
      </p:sp>
      <p:sp>
        <p:nvSpPr>
          <p:cNvPr id="2" name="Номер слайда 1"/>
          <p:cNvSpPr>
            <a:spLocks noGrp="1"/>
          </p:cNvSpPr>
          <p:nvPr>
            <p:ph type="sldNum" sz="quarter" idx="4"/>
          </p:nvPr>
        </p:nvSpPr>
        <p:spPr/>
        <p:txBody>
          <a:bodyPr/>
          <a:lstStyle/>
          <a:p>
            <a:fld id="{47847364-8ACB-4341-BF7A-F1165E5FBDDE}" type="slidenum">
              <a:rPr lang="ru-RU" smtClean="0"/>
              <a:pPr/>
              <a:t>2</a:t>
            </a:fld>
            <a:endParaRPr lang="ru-RU" dirty="0"/>
          </a:p>
        </p:txBody>
      </p:sp>
      <p:sp>
        <p:nvSpPr>
          <p:cNvPr id="9" name="Заголовок 1">
            <a:extLst>
              <a:ext uri="{FF2B5EF4-FFF2-40B4-BE49-F238E27FC236}">
                <a16:creationId xmlns:a16="http://schemas.microsoft.com/office/drawing/2014/main" id="{7797DDC6-FB55-44B0-9119-DF10FECE3D66}"/>
              </a:ext>
            </a:extLst>
          </p:cNvPr>
          <p:cNvSpPr txBox="1">
            <a:spLocks/>
          </p:cNvSpPr>
          <p:nvPr/>
        </p:nvSpPr>
        <p:spPr>
          <a:xfrm>
            <a:off x="2645639" y="145408"/>
            <a:ext cx="7392022" cy="503238"/>
          </a:xfrm>
          <a:prstGeom prst="rect">
            <a:avLst/>
          </a:prstGeom>
        </p:spPr>
        <p:txBody>
          <a:bodyPr vert="horz" lIns="0" tIns="0" rIns="0" bIns="0" rtlCol="0" anchor="ctr" anchorCtr="0">
            <a:noAutofit/>
          </a:bodyPr>
          <a:lstStyle>
            <a:defPPr>
              <a:defRPr lang="ru-RU"/>
            </a:defPPr>
            <a:lvl1pPr>
              <a:lnSpc>
                <a:spcPct val="90000"/>
              </a:lnSpc>
              <a:spcBef>
                <a:spcPct val="0"/>
              </a:spcBef>
              <a:buNone/>
              <a:defRPr sz="2400" b="1" spc="0">
                <a:solidFill>
                  <a:srgbClr val="066D55"/>
                </a:solidFill>
                <a:latin typeface="+mj-lt"/>
                <a:ea typeface="+mj-ea"/>
                <a:cs typeface="DIN Pro Bold" panose="020B0804020101020102" pitchFamily="34" charset="-52"/>
              </a:defRPr>
            </a:lvl1pPr>
          </a:lstStyle>
          <a:p>
            <a:pPr algn="just">
              <a:lnSpc>
                <a:spcPct val="100000"/>
              </a:lnSpc>
              <a:defRPr/>
            </a:pPr>
            <a:r>
              <a:rPr lang="ru-RU" altLang="ru-RU" sz="2000" dirty="0">
                <a:latin typeface="Arial" panose="020B0604020202020204" pitchFamily="34" charset="0"/>
                <a:cs typeface="Arial" panose="020B0604020202020204" pitchFamily="34" charset="0"/>
              </a:rPr>
              <a:t>ГДЕ СМОТРЕТЬ И СКАЧАТЬ ПРЕЗЕНТАЦИИ?</a:t>
            </a:r>
          </a:p>
        </p:txBody>
      </p:sp>
      <p:sp>
        <p:nvSpPr>
          <p:cNvPr id="11" name="TextBox 10"/>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
        <p:nvSpPr>
          <p:cNvPr id="12" name="TextBox 11">
            <a:extLst>
              <a:ext uri="{FF2B5EF4-FFF2-40B4-BE49-F238E27FC236}">
                <a16:creationId xmlns:a16="http://schemas.microsoft.com/office/drawing/2014/main" id="{C24E60AA-D6E3-4D76-8C31-7ED286BE0F2F}"/>
              </a:ext>
            </a:extLst>
          </p:cNvPr>
          <p:cNvSpPr txBox="1"/>
          <p:nvPr/>
        </p:nvSpPr>
        <p:spPr>
          <a:xfrm>
            <a:off x="393441" y="5735924"/>
            <a:ext cx="6836758" cy="369332"/>
          </a:xfrm>
          <a:prstGeom prst="rect">
            <a:avLst/>
          </a:prstGeom>
          <a:noFill/>
        </p:spPr>
        <p:txBody>
          <a:bodyPr wrap="square">
            <a:spAutoFit/>
          </a:bodyPr>
          <a:lstStyle/>
          <a:p>
            <a:pPr algn="ctr"/>
            <a:r>
              <a:rPr lang="en-US" b="1" dirty="0">
                <a:hlinkClick r:id="rId2"/>
              </a:rPr>
              <a:t>https://educenter.ru/course-series/finliteracy.html?&amp;page=2011</a:t>
            </a:r>
            <a:endParaRPr lang="ru-RU" b="1" dirty="0"/>
          </a:p>
        </p:txBody>
      </p:sp>
      <p:pic>
        <p:nvPicPr>
          <p:cNvPr id="5" name="Рисунок 4">
            <a:extLst>
              <a:ext uri="{FF2B5EF4-FFF2-40B4-BE49-F238E27FC236}">
                <a16:creationId xmlns:a16="http://schemas.microsoft.com/office/drawing/2014/main" id="{041A77E5-C249-426B-B33E-32490BA40BE1}"/>
              </a:ext>
            </a:extLst>
          </p:cNvPr>
          <p:cNvPicPr>
            <a:picLocks noChangeAspect="1"/>
          </p:cNvPicPr>
          <p:nvPr/>
        </p:nvPicPr>
        <p:blipFill>
          <a:blip r:embed="rId3"/>
          <a:stretch>
            <a:fillRect/>
          </a:stretch>
        </p:blipFill>
        <p:spPr>
          <a:xfrm>
            <a:off x="984545" y="904823"/>
            <a:ext cx="5357105" cy="4805935"/>
          </a:xfrm>
          <a:prstGeom prst="rect">
            <a:avLst/>
          </a:prstGeom>
          <a:ln>
            <a:solidFill>
              <a:srgbClr val="C00000"/>
            </a:solidFill>
          </a:ln>
        </p:spPr>
        <p:style>
          <a:lnRef idx="2">
            <a:schemeClr val="accent6"/>
          </a:lnRef>
          <a:fillRef idx="1">
            <a:schemeClr val="lt1"/>
          </a:fillRef>
          <a:effectRef idx="0">
            <a:schemeClr val="accent6"/>
          </a:effectRef>
          <a:fontRef idx="minor">
            <a:schemeClr val="dk1"/>
          </a:fontRef>
        </p:style>
      </p:pic>
      <p:pic>
        <p:nvPicPr>
          <p:cNvPr id="6" name="Рисунок 5">
            <a:extLst>
              <a:ext uri="{FF2B5EF4-FFF2-40B4-BE49-F238E27FC236}">
                <a16:creationId xmlns:a16="http://schemas.microsoft.com/office/drawing/2014/main" id="{4D3DB3E1-8E2C-4A13-931B-27381797F95D}"/>
              </a:ext>
            </a:extLst>
          </p:cNvPr>
          <p:cNvPicPr>
            <a:picLocks noChangeAspect="1"/>
          </p:cNvPicPr>
          <p:nvPr/>
        </p:nvPicPr>
        <p:blipFill>
          <a:blip r:embed="rId4"/>
          <a:stretch>
            <a:fillRect/>
          </a:stretch>
        </p:blipFill>
        <p:spPr>
          <a:xfrm>
            <a:off x="6862151" y="1150381"/>
            <a:ext cx="4365982" cy="4314818"/>
          </a:xfrm>
          <a:prstGeom prst="rect">
            <a:avLst/>
          </a:prstGeom>
          <a:solidFill>
            <a:srgbClr val="C00000"/>
          </a:solidFill>
          <a:ln>
            <a:solidFill>
              <a:srgbClr val="C00000"/>
            </a:solidFill>
          </a:ln>
        </p:spPr>
      </p:pic>
    </p:spTree>
    <p:extLst>
      <p:ext uri="{BB962C8B-B14F-4D97-AF65-F5344CB8AC3E}">
        <p14:creationId xmlns:p14="http://schemas.microsoft.com/office/powerpoint/2010/main" val="3748530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1">
            <a:extLst>
              <a:ext uri="{FF2B5EF4-FFF2-40B4-BE49-F238E27FC236}">
                <a16:creationId xmlns:a16="http://schemas.microsoft.com/office/drawing/2014/main" id="{651F4F35-C455-438D-A110-3EB07914AF3C}"/>
              </a:ext>
            </a:extLst>
          </p:cNvPr>
          <p:cNvSpPr txBox="1">
            <a:spLocks/>
          </p:cNvSpPr>
          <p:nvPr/>
        </p:nvSpPr>
        <p:spPr>
          <a:xfrm>
            <a:off x="382656" y="6076018"/>
            <a:ext cx="5191539" cy="5360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ru-RU" sz="2200" dirty="0">
              <a:solidFill>
                <a:srgbClr val="066D55"/>
              </a:solidFill>
              <a:latin typeface="+mn-lt"/>
              <a:cs typeface="DIN Pro Bold" panose="020B0804020101020102" pitchFamily="34" charset="-52"/>
            </a:endParaRPr>
          </a:p>
        </p:txBody>
      </p:sp>
      <p:sp>
        <p:nvSpPr>
          <p:cNvPr id="2" name="Номер слайда 1"/>
          <p:cNvSpPr>
            <a:spLocks noGrp="1"/>
          </p:cNvSpPr>
          <p:nvPr>
            <p:ph type="sldNum" sz="quarter" idx="4"/>
          </p:nvPr>
        </p:nvSpPr>
        <p:spPr/>
        <p:txBody>
          <a:bodyPr/>
          <a:lstStyle/>
          <a:p>
            <a:fld id="{47847364-8ACB-4341-BF7A-F1165E5FBDDE}" type="slidenum">
              <a:rPr lang="ru-RU" smtClean="0"/>
              <a:pPr/>
              <a:t>3</a:t>
            </a:fld>
            <a:endParaRPr lang="ru-RU" dirty="0"/>
          </a:p>
        </p:txBody>
      </p:sp>
      <p:sp>
        <p:nvSpPr>
          <p:cNvPr id="9" name="Заголовок 1">
            <a:extLst>
              <a:ext uri="{FF2B5EF4-FFF2-40B4-BE49-F238E27FC236}">
                <a16:creationId xmlns:a16="http://schemas.microsoft.com/office/drawing/2014/main" id="{7797DDC6-FB55-44B0-9119-DF10FECE3D66}"/>
              </a:ext>
            </a:extLst>
          </p:cNvPr>
          <p:cNvSpPr txBox="1">
            <a:spLocks/>
          </p:cNvSpPr>
          <p:nvPr/>
        </p:nvSpPr>
        <p:spPr>
          <a:xfrm>
            <a:off x="3834341" y="246901"/>
            <a:ext cx="4368364" cy="503238"/>
          </a:xfrm>
          <a:prstGeom prst="rect">
            <a:avLst/>
          </a:prstGeom>
        </p:spPr>
        <p:txBody>
          <a:bodyPr vert="horz" lIns="0" tIns="0" rIns="0" bIns="0" rtlCol="0" anchor="ctr" anchorCtr="0">
            <a:noAutofit/>
          </a:bodyPr>
          <a:lstStyle>
            <a:defPPr>
              <a:defRPr lang="ru-RU"/>
            </a:defPPr>
            <a:lvl1pPr>
              <a:lnSpc>
                <a:spcPct val="90000"/>
              </a:lnSpc>
              <a:spcBef>
                <a:spcPct val="0"/>
              </a:spcBef>
              <a:buNone/>
              <a:defRPr sz="2400" b="1" spc="0">
                <a:solidFill>
                  <a:srgbClr val="066D55"/>
                </a:solidFill>
                <a:latin typeface="+mj-lt"/>
                <a:ea typeface="+mj-ea"/>
                <a:cs typeface="DIN Pro Bold" panose="020B0804020101020102" pitchFamily="34" charset="-52"/>
              </a:defRPr>
            </a:lvl1pPr>
          </a:lstStyle>
          <a:p>
            <a:pPr algn="just">
              <a:lnSpc>
                <a:spcPct val="100000"/>
              </a:lnSpc>
              <a:defRPr/>
            </a:pPr>
            <a:r>
              <a:rPr lang="ru-RU" altLang="ru-RU" sz="2000" dirty="0">
                <a:latin typeface="Arial" panose="020B0604020202020204" pitchFamily="34" charset="0"/>
                <a:cs typeface="Arial" panose="020B0604020202020204" pitchFamily="34" charset="0"/>
              </a:rPr>
              <a:t>ОСНОВА НАШИХ ЛЕКЦИЙ</a:t>
            </a:r>
          </a:p>
        </p:txBody>
      </p:sp>
      <p:sp>
        <p:nvSpPr>
          <p:cNvPr id="11" name="TextBox 10"/>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pic>
        <p:nvPicPr>
          <p:cNvPr id="7" name="Рисунок 6">
            <a:extLst>
              <a:ext uri="{FF2B5EF4-FFF2-40B4-BE49-F238E27FC236}">
                <a16:creationId xmlns:a16="http://schemas.microsoft.com/office/drawing/2014/main" id="{57E3F23F-C5D1-454D-8240-4EDCB9145058}"/>
              </a:ext>
            </a:extLst>
          </p:cNvPr>
          <p:cNvPicPr>
            <a:picLocks noChangeAspect="1"/>
          </p:cNvPicPr>
          <p:nvPr/>
        </p:nvPicPr>
        <p:blipFill>
          <a:blip r:embed="rId2"/>
          <a:stretch>
            <a:fillRect/>
          </a:stretch>
        </p:blipFill>
        <p:spPr>
          <a:xfrm>
            <a:off x="1025769" y="1162614"/>
            <a:ext cx="5401429" cy="4591691"/>
          </a:xfrm>
          <a:prstGeom prst="rect">
            <a:avLst/>
          </a:prstGeom>
          <a:ln>
            <a:solidFill>
              <a:srgbClr val="C00000"/>
            </a:solidFill>
          </a:ln>
        </p:spPr>
        <p:style>
          <a:lnRef idx="2">
            <a:schemeClr val="accent6"/>
          </a:lnRef>
          <a:fillRef idx="1">
            <a:schemeClr val="lt1"/>
          </a:fillRef>
          <a:effectRef idx="0">
            <a:schemeClr val="accent6"/>
          </a:effectRef>
          <a:fontRef idx="minor">
            <a:schemeClr val="dk1"/>
          </a:fontRef>
        </p:style>
      </p:pic>
      <p:sp>
        <p:nvSpPr>
          <p:cNvPr id="8" name="TextBox 7">
            <a:extLst>
              <a:ext uri="{FF2B5EF4-FFF2-40B4-BE49-F238E27FC236}">
                <a16:creationId xmlns:a16="http://schemas.microsoft.com/office/drawing/2014/main" id="{3C8EC969-4BF2-41D7-BEAE-F6D884FA27C6}"/>
              </a:ext>
            </a:extLst>
          </p:cNvPr>
          <p:cNvSpPr txBox="1"/>
          <p:nvPr/>
        </p:nvSpPr>
        <p:spPr>
          <a:xfrm>
            <a:off x="7436913" y="1325887"/>
            <a:ext cx="3729318" cy="492443"/>
          </a:xfrm>
          <a:prstGeom prst="rect">
            <a:avLst/>
          </a:prstGeom>
          <a:noFill/>
        </p:spPr>
        <p:txBody>
          <a:bodyPr wrap="square">
            <a:spAutoFit/>
          </a:bodyPr>
          <a:lstStyle/>
          <a:p>
            <a:r>
              <a:rPr lang="en-US" sz="2600" b="1" dirty="0">
                <a:hlinkClick r:id="rId3"/>
              </a:rPr>
              <a:t>https://clck.ru/3U47wo</a:t>
            </a:r>
            <a:endParaRPr lang="ru-RU" sz="2600" b="1" dirty="0"/>
          </a:p>
        </p:txBody>
      </p:sp>
      <p:pic>
        <p:nvPicPr>
          <p:cNvPr id="6" name="Рисунок 5">
            <a:extLst>
              <a:ext uri="{FF2B5EF4-FFF2-40B4-BE49-F238E27FC236}">
                <a16:creationId xmlns:a16="http://schemas.microsoft.com/office/drawing/2014/main" id="{A564FBC8-D25C-4C36-B268-A4B08EC0AD84}"/>
              </a:ext>
            </a:extLst>
          </p:cNvPr>
          <p:cNvPicPr>
            <a:picLocks noChangeAspect="1"/>
          </p:cNvPicPr>
          <p:nvPr/>
        </p:nvPicPr>
        <p:blipFill>
          <a:blip r:embed="rId4"/>
          <a:stretch>
            <a:fillRect/>
          </a:stretch>
        </p:blipFill>
        <p:spPr>
          <a:xfrm>
            <a:off x="7436913" y="2130921"/>
            <a:ext cx="3401192" cy="3401192"/>
          </a:xfrm>
          <a:prstGeom prst="rect">
            <a:avLst/>
          </a:prstGeom>
          <a:ln>
            <a:solidFill>
              <a:srgbClr val="C00000"/>
            </a:solidFill>
          </a:ln>
        </p:spPr>
      </p:pic>
    </p:spTree>
    <p:extLst>
      <p:ext uri="{BB962C8B-B14F-4D97-AF65-F5344CB8AC3E}">
        <p14:creationId xmlns:p14="http://schemas.microsoft.com/office/powerpoint/2010/main" val="42278544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4</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2491685" y="196972"/>
            <a:ext cx="7208630" cy="400110"/>
          </a:xfrm>
          <a:prstGeom prst="rect">
            <a:avLst/>
          </a:prstGeom>
          <a:noFill/>
        </p:spPr>
        <p:txBody>
          <a:bodyPr wrap="square">
            <a:spAutoFit/>
          </a:bodyPr>
          <a:lstStyle/>
          <a:p>
            <a:pPr algn="ctr"/>
            <a:r>
              <a:rPr lang="ru-RU" sz="2000" b="1" dirty="0">
                <a:solidFill>
                  <a:srgbClr val="066D55"/>
                </a:solidFill>
                <a:latin typeface="Arial" panose="020B0604020202020204" pitchFamily="34" charset="0"/>
                <a:cs typeface="Arial" panose="020B0604020202020204" pitchFamily="34" charset="0"/>
              </a:rPr>
              <a:t>Новое в защите от мошенников </a:t>
            </a:r>
          </a:p>
        </p:txBody>
      </p:sp>
      <p:sp>
        <p:nvSpPr>
          <p:cNvPr id="5" name="TextBox 4">
            <a:extLst>
              <a:ext uri="{FF2B5EF4-FFF2-40B4-BE49-F238E27FC236}">
                <a16:creationId xmlns:a16="http://schemas.microsoft.com/office/drawing/2014/main" id="{8AD363E6-A693-49E1-AE6A-7F5ED59D730E}"/>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
        <p:nvSpPr>
          <p:cNvPr id="7" name="TextBox 6">
            <a:extLst>
              <a:ext uri="{FF2B5EF4-FFF2-40B4-BE49-F238E27FC236}">
                <a16:creationId xmlns:a16="http://schemas.microsoft.com/office/drawing/2014/main" id="{1E73001C-795C-491B-ABFA-8FB4668F6085}"/>
              </a:ext>
            </a:extLst>
          </p:cNvPr>
          <p:cNvSpPr txBox="1"/>
          <p:nvPr/>
        </p:nvSpPr>
        <p:spPr>
          <a:xfrm>
            <a:off x="1748117" y="837794"/>
            <a:ext cx="9418114" cy="707886"/>
          </a:xfrm>
          <a:prstGeom prst="rect">
            <a:avLst/>
          </a:prstGeom>
          <a:noFill/>
        </p:spPr>
        <p:txBody>
          <a:bodyPr wrap="square">
            <a:spAutoFit/>
          </a:bodyPr>
          <a:lstStyle/>
          <a:p>
            <a:pPr algn="ctr"/>
            <a:r>
              <a:rPr lang="ru-RU" sz="2000" b="1" dirty="0">
                <a:solidFill>
                  <a:srgbClr val="00B050"/>
                </a:solidFill>
              </a:rPr>
              <a:t>Новый закон о мошенниках: в каком случае банк вернет деньги, а в каком — нет </a:t>
            </a:r>
            <a:r>
              <a:rPr lang="ru-RU" sz="2000" b="1" dirty="0">
                <a:hlinkClick r:id="rId2"/>
              </a:rPr>
              <a:t>https://www.banki.ru/news/daytheme/?id=11024907</a:t>
            </a:r>
            <a:endParaRPr lang="ru-RU" sz="2000" b="1" dirty="0"/>
          </a:p>
        </p:txBody>
      </p:sp>
      <p:pic>
        <p:nvPicPr>
          <p:cNvPr id="9" name="Рисунок 8">
            <a:extLst>
              <a:ext uri="{FF2B5EF4-FFF2-40B4-BE49-F238E27FC236}">
                <a16:creationId xmlns:a16="http://schemas.microsoft.com/office/drawing/2014/main" id="{C1BE186C-9B7B-4207-B4F0-074B12DA413A}"/>
              </a:ext>
            </a:extLst>
          </p:cNvPr>
          <p:cNvPicPr>
            <a:picLocks noChangeAspect="1"/>
          </p:cNvPicPr>
          <p:nvPr/>
        </p:nvPicPr>
        <p:blipFill>
          <a:blip r:embed="rId3"/>
          <a:stretch>
            <a:fillRect/>
          </a:stretch>
        </p:blipFill>
        <p:spPr>
          <a:xfrm>
            <a:off x="241041" y="2101139"/>
            <a:ext cx="5444320" cy="3476402"/>
          </a:xfrm>
          <a:prstGeom prst="rect">
            <a:avLst/>
          </a:prstGeom>
        </p:spPr>
        <p:style>
          <a:lnRef idx="2">
            <a:schemeClr val="accent6"/>
          </a:lnRef>
          <a:fillRef idx="1">
            <a:schemeClr val="lt1"/>
          </a:fillRef>
          <a:effectRef idx="0">
            <a:schemeClr val="accent6"/>
          </a:effectRef>
          <a:fontRef idx="minor">
            <a:schemeClr val="dk1"/>
          </a:fontRef>
        </p:style>
      </p:pic>
      <p:pic>
        <p:nvPicPr>
          <p:cNvPr id="11" name="Рисунок 10">
            <a:extLst>
              <a:ext uri="{FF2B5EF4-FFF2-40B4-BE49-F238E27FC236}">
                <a16:creationId xmlns:a16="http://schemas.microsoft.com/office/drawing/2014/main" id="{93D0DDB9-3483-4257-926D-748D12DC6308}"/>
              </a:ext>
            </a:extLst>
          </p:cNvPr>
          <p:cNvPicPr>
            <a:picLocks noChangeAspect="1"/>
          </p:cNvPicPr>
          <p:nvPr/>
        </p:nvPicPr>
        <p:blipFill>
          <a:blip r:embed="rId4"/>
          <a:stretch>
            <a:fillRect/>
          </a:stretch>
        </p:blipFill>
        <p:spPr>
          <a:xfrm>
            <a:off x="5800166" y="2402812"/>
            <a:ext cx="5761986" cy="2873056"/>
          </a:xfrm>
          <a:prstGeom prst="rect">
            <a:avLst/>
          </a:prstGeom>
          <a:ln>
            <a:solidFill>
              <a:schemeClr val="accent6">
                <a:lumMod val="50000"/>
              </a:schemeClr>
            </a:solidFill>
          </a:ln>
        </p:spPr>
      </p:pic>
    </p:spTree>
    <p:extLst>
      <p:ext uri="{BB962C8B-B14F-4D97-AF65-F5344CB8AC3E}">
        <p14:creationId xmlns:p14="http://schemas.microsoft.com/office/powerpoint/2010/main" val="34717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5</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2079813" y="88756"/>
            <a:ext cx="7386918" cy="707886"/>
          </a:xfrm>
          <a:prstGeom prst="rect">
            <a:avLst/>
          </a:prstGeom>
          <a:noFill/>
        </p:spPr>
        <p:txBody>
          <a:bodyPr wrap="square">
            <a:spAutoFit/>
          </a:bodyPr>
          <a:lstStyle/>
          <a:p>
            <a:pPr algn="ctr"/>
            <a:r>
              <a:rPr lang="ru-RU" sz="2000" b="1" dirty="0">
                <a:solidFill>
                  <a:srgbClr val="066D55"/>
                </a:solidFill>
                <a:latin typeface="Arial" panose="020B0604020202020204" pitchFamily="34" charset="0"/>
                <a:cs typeface="Arial" panose="020B0604020202020204" pitchFamily="34" charset="0"/>
              </a:rPr>
              <a:t>Требование закона «Подтвердите свои данные для сотового оператора»</a:t>
            </a:r>
          </a:p>
        </p:txBody>
      </p:sp>
      <p:sp>
        <p:nvSpPr>
          <p:cNvPr id="5" name="TextBox 4">
            <a:extLst>
              <a:ext uri="{FF2B5EF4-FFF2-40B4-BE49-F238E27FC236}">
                <a16:creationId xmlns:a16="http://schemas.microsoft.com/office/drawing/2014/main" id="{28C8D0AE-E1C7-4F91-A986-6593731F75F5}"/>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
        <p:nvSpPr>
          <p:cNvPr id="7" name="TextBox 6">
            <a:extLst>
              <a:ext uri="{FF2B5EF4-FFF2-40B4-BE49-F238E27FC236}">
                <a16:creationId xmlns:a16="http://schemas.microsoft.com/office/drawing/2014/main" id="{3315219F-F9D6-4808-B32C-19D287CF39E4}"/>
              </a:ext>
            </a:extLst>
          </p:cNvPr>
          <p:cNvSpPr txBox="1"/>
          <p:nvPr/>
        </p:nvSpPr>
        <p:spPr>
          <a:xfrm>
            <a:off x="493059" y="922113"/>
            <a:ext cx="11385176" cy="4832092"/>
          </a:xfrm>
          <a:prstGeom prst="rect">
            <a:avLst/>
          </a:prstGeom>
          <a:noFill/>
        </p:spPr>
        <p:txBody>
          <a:bodyPr wrap="square">
            <a:spAutoFit/>
          </a:bodyPr>
          <a:lstStyle/>
          <a:p>
            <a:pPr algn="l"/>
            <a:r>
              <a:rPr lang="ru-RU" sz="2000" b="1" dirty="0">
                <a:solidFill>
                  <a:srgbClr val="C00000"/>
                </a:solidFill>
                <a:effectLst/>
                <a:latin typeface="YS Text"/>
              </a:rPr>
              <a:t>Суть законной процедуры  </a:t>
            </a:r>
            <a:r>
              <a:rPr lang="en-US" sz="2000" b="1" dirty="0">
                <a:solidFill>
                  <a:srgbClr val="C00000"/>
                </a:solidFill>
                <a:effectLst/>
                <a:latin typeface="YS Text"/>
                <a:hlinkClick r:id="rId2"/>
              </a:rPr>
              <a:t>https://www.banki.ru/news/daytheme/?id=10983056</a:t>
            </a:r>
            <a:endParaRPr lang="ru-RU" sz="2000" b="1" dirty="0">
              <a:solidFill>
                <a:srgbClr val="C00000"/>
              </a:solidFill>
              <a:effectLst/>
              <a:latin typeface="YS Text"/>
            </a:endParaRPr>
          </a:p>
          <a:p>
            <a:pPr algn="l"/>
            <a:r>
              <a:rPr lang="ru-RU" sz="2000" b="0" dirty="0">
                <a:solidFill>
                  <a:srgbClr val="333333"/>
                </a:solidFill>
                <a:effectLst/>
                <a:latin typeface="YS Text"/>
              </a:rPr>
              <a:t>Согласно Федеральному закону №126-ФЗ «О связи», операторы мобильной связи обязаны проверять достоверность сведений об абонентах. Это необходимо для защиты от мошенничества, предотвращения использования «серых» SIM-карт и обеспечения безопасности услуг. </a:t>
            </a:r>
            <a:endParaRPr lang="ru-RU" sz="800" b="1" dirty="0">
              <a:solidFill>
                <a:srgbClr val="333333"/>
              </a:solidFill>
              <a:effectLst/>
              <a:latin typeface="YS Text"/>
            </a:endParaRPr>
          </a:p>
          <a:p>
            <a:pPr algn="l"/>
            <a:r>
              <a:rPr lang="ru-RU" sz="2000" b="1" dirty="0">
                <a:solidFill>
                  <a:srgbClr val="333333"/>
                </a:solidFill>
                <a:effectLst/>
                <a:latin typeface="YS Text"/>
              </a:rPr>
              <a:t>Некоторые случаи, когда может потребоваться подтверждение данных:</a:t>
            </a:r>
            <a:endParaRPr lang="ru-RU" sz="2000" b="0" dirty="0">
              <a:solidFill>
                <a:srgbClr val="333333"/>
              </a:solidFill>
              <a:effectLst/>
              <a:latin typeface="YS Text"/>
            </a:endParaRPr>
          </a:p>
          <a:p>
            <a:pPr algn="l">
              <a:buFont typeface="Arial" panose="020B0604020202020204" pitchFamily="34" charset="0"/>
              <a:buChar char="•"/>
            </a:pPr>
            <a:r>
              <a:rPr lang="ru-RU" sz="2000" b="0" i="0" dirty="0">
                <a:solidFill>
                  <a:srgbClr val="333333"/>
                </a:solidFill>
                <a:effectLst/>
                <a:latin typeface="YS Text"/>
              </a:rPr>
              <a:t>устаревшие или некорректные данные в договоре (неверные ФИО, номер паспорта и т. д.);</a:t>
            </a:r>
          </a:p>
          <a:p>
            <a:pPr algn="l">
              <a:buFont typeface="Arial" panose="020B0604020202020204" pitchFamily="34" charset="0"/>
              <a:buChar char="•"/>
            </a:pPr>
            <a:r>
              <a:rPr lang="ru-RU" sz="2000" b="0" i="0" dirty="0">
                <a:solidFill>
                  <a:srgbClr val="333333"/>
                </a:solidFill>
                <a:effectLst/>
                <a:latin typeface="YS Text"/>
              </a:rPr>
              <a:t>смена паспорта;</a:t>
            </a:r>
          </a:p>
          <a:p>
            <a:pPr algn="l">
              <a:buFont typeface="Arial" panose="020B0604020202020204" pitchFamily="34" charset="0"/>
              <a:buChar char="•"/>
            </a:pPr>
            <a:r>
              <a:rPr lang="ru-RU" sz="2000" b="0" i="0" dirty="0">
                <a:solidFill>
                  <a:srgbClr val="333333"/>
                </a:solidFill>
                <a:effectLst/>
                <a:latin typeface="YS Text"/>
              </a:rPr>
              <a:t>необходимость смены владельца номера.</a:t>
            </a:r>
          </a:p>
          <a:p>
            <a:pPr algn="l">
              <a:buFont typeface="Arial" panose="020B0604020202020204" pitchFamily="34" charset="0"/>
              <a:buChar char="•"/>
            </a:pPr>
            <a:endParaRPr lang="ru-RU" sz="800" b="0" i="0" dirty="0">
              <a:solidFill>
                <a:srgbClr val="333333"/>
              </a:solidFill>
              <a:effectLst/>
              <a:latin typeface="YS Text"/>
            </a:endParaRPr>
          </a:p>
          <a:p>
            <a:pPr algn="l"/>
            <a:r>
              <a:rPr lang="ru-RU" sz="2000" b="1" dirty="0">
                <a:solidFill>
                  <a:srgbClr val="333333"/>
                </a:solidFill>
                <a:effectLst/>
                <a:latin typeface="YS Text"/>
              </a:rPr>
              <a:t>Официальные способы подтверждения:</a:t>
            </a:r>
            <a:endParaRPr lang="ru-RU" sz="2000" b="0" dirty="0">
              <a:solidFill>
                <a:srgbClr val="333333"/>
              </a:solidFill>
              <a:effectLst/>
              <a:latin typeface="YS Text"/>
            </a:endParaRPr>
          </a:p>
          <a:p>
            <a:pPr algn="l">
              <a:buFont typeface="Arial" panose="020B0604020202020204" pitchFamily="34" charset="0"/>
              <a:buChar char="•"/>
            </a:pPr>
            <a:r>
              <a:rPr lang="ru-RU" sz="2000" b="0" i="0" dirty="0">
                <a:solidFill>
                  <a:srgbClr val="333333"/>
                </a:solidFill>
                <a:effectLst/>
                <a:latin typeface="YS Text"/>
              </a:rPr>
              <a:t>через портал «Госуслуги» (самый быстрый способ); </a:t>
            </a:r>
            <a:r>
              <a:rPr lang="ru-RU" sz="2000" b="1" i="0" u="none" strike="noStrike" dirty="0">
                <a:solidFill>
                  <a:srgbClr val="333333"/>
                </a:solidFill>
                <a:effectLst/>
                <a:latin typeface="YS Text"/>
                <a:hlinkClick r:id="rId3"/>
              </a:rPr>
              <a:t>media.mts.ru</a:t>
            </a:r>
            <a:r>
              <a:rPr lang="ru-RU" sz="2000" b="1" i="0" u="none" strike="noStrike" dirty="0">
                <a:solidFill>
                  <a:srgbClr val="333333"/>
                </a:solidFill>
                <a:effectLst/>
                <a:latin typeface="YS Text"/>
                <a:hlinkClick r:id="rId4"/>
              </a:rPr>
              <a:t>dzen.ru</a:t>
            </a:r>
            <a:endParaRPr lang="ru-RU" sz="2000" b="1" i="0" dirty="0">
              <a:solidFill>
                <a:srgbClr val="333333"/>
              </a:solidFill>
              <a:effectLst/>
              <a:latin typeface="YS Text"/>
            </a:endParaRPr>
          </a:p>
          <a:p>
            <a:pPr algn="l">
              <a:buFont typeface="Arial" panose="020B0604020202020204" pitchFamily="34" charset="0"/>
              <a:buChar char="•"/>
            </a:pPr>
            <a:r>
              <a:rPr lang="ru-RU" sz="2000" b="0" i="0" dirty="0">
                <a:solidFill>
                  <a:srgbClr val="333333"/>
                </a:solidFill>
                <a:effectLst/>
                <a:latin typeface="YS Text"/>
              </a:rPr>
              <a:t>через мобильное приложение оператора (например, загрузка фото паспорта); </a:t>
            </a:r>
            <a:r>
              <a:rPr lang="ru-RU" sz="2000" b="1" i="0" u="none" strike="noStrike" dirty="0">
                <a:solidFill>
                  <a:srgbClr val="333333"/>
                </a:solidFill>
                <a:effectLst/>
                <a:latin typeface="YS Text"/>
                <a:hlinkClick r:id="rId3"/>
              </a:rPr>
              <a:t>media.mts.ru</a:t>
            </a:r>
            <a:r>
              <a:rPr lang="ru-RU" sz="2000" b="1" i="0" u="none" strike="noStrike" dirty="0">
                <a:solidFill>
                  <a:srgbClr val="333333"/>
                </a:solidFill>
                <a:effectLst/>
                <a:latin typeface="YS Text"/>
                <a:hlinkClick r:id="rId4"/>
              </a:rPr>
              <a:t>dzen.ru</a:t>
            </a:r>
            <a:endParaRPr lang="ru-RU" sz="2000" b="1" i="0" dirty="0">
              <a:solidFill>
                <a:srgbClr val="333333"/>
              </a:solidFill>
              <a:effectLst/>
              <a:latin typeface="YS Text"/>
            </a:endParaRPr>
          </a:p>
          <a:p>
            <a:pPr algn="l">
              <a:buFont typeface="Arial" panose="020B0604020202020204" pitchFamily="34" charset="0"/>
              <a:buChar char="•"/>
            </a:pPr>
            <a:r>
              <a:rPr lang="ru-RU" sz="2000" b="0" i="0" dirty="0">
                <a:solidFill>
                  <a:srgbClr val="333333"/>
                </a:solidFill>
                <a:effectLst/>
                <a:latin typeface="YS Text"/>
              </a:rPr>
              <a:t>в офисе оператора с паспортом; </a:t>
            </a:r>
            <a:r>
              <a:rPr lang="ru-RU" sz="2000" b="1" i="0" u="none" strike="noStrike" dirty="0">
                <a:solidFill>
                  <a:srgbClr val="333333"/>
                </a:solidFill>
                <a:effectLst/>
                <a:latin typeface="YS Text"/>
                <a:hlinkClick r:id="rId3"/>
              </a:rPr>
              <a:t>media.mts.ru</a:t>
            </a:r>
            <a:r>
              <a:rPr lang="ru-RU" sz="2000" b="1" i="0" u="none" strike="noStrike" dirty="0">
                <a:solidFill>
                  <a:srgbClr val="333333"/>
                </a:solidFill>
                <a:effectLst/>
                <a:latin typeface="YS Text"/>
                <a:hlinkClick r:id="rId4"/>
              </a:rPr>
              <a:t>dzen.ru</a:t>
            </a:r>
            <a:endParaRPr lang="ru-RU" sz="2000" b="1" i="0" dirty="0">
              <a:solidFill>
                <a:srgbClr val="333333"/>
              </a:solidFill>
              <a:effectLst/>
              <a:latin typeface="YS Text"/>
            </a:endParaRPr>
          </a:p>
          <a:p>
            <a:pPr algn="l">
              <a:buFont typeface="Arial" panose="020B0604020202020204" pitchFamily="34" charset="0"/>
              <a:buChar char="•"/>
            </a:pPr>
            <a:r>
              <a:rPr lang="ru-RU" sz="2000" b="0" i="0" dirty="0">
                <a:solidFill>
                  <a:srgbClr val="333333"/>
                </a:solidFill>
                <a:effectLst/>
                <a:latin typeface="YS Text"/>
              </a:rPr>
              <a:t>с использованием единой системы идентификации и аутентификации, единой биометрической системы или информационных систем государственных органов. </a:t>
            </a:r>
            <a:r>
              <a:rPr lang="ru-RU" sz="2000" b="1" i="0" u="none" strike="noStrike" dirty="0">
                <a:solidFill>
                  <a:srgbClr val="333333"/>
                </a:solidFill>
                <a:effectLst/>
                <a:latin typeface="YS Text"/>
                <a:hlinkClick r:id="rId5"/>
              </a:rPr>
              <a:t>gpbmobile.ru</a:t>
            </a:r>
            <a:endParaRPr lang="ru-RU" sz="2000" b="1" i="0" dirty="0">
              <a:solidFill>
                <a:srgbClr val="333333"/>
              </a:solidFill>
              <a:effectLst/>
              <a:latin typeface="YS Text"/>
            </a:endParaRPr>
          </a:p>
          <a:p>
            <a:pPr algn="l"/>
            <a:r>
              <a:rPr lang="ru-RU" sz="2000" b="0" dirty="0">
                <a:solidFill>
                  <a:srgbClr val="333333"/>
                </a:solidFill>
                <a:effectLst/>
                <a:latin typeface="YS Text"/>
              </a:rPr>
              <a:t>Игнорирование требования может привести к блокировке номера. </a:t>
            </a:r>
            <a:endParaRPr lang="ru-RU" b="1" i="0" dirty="0">
              <a:effectLst/>
              <a:latin typeface="-apple-system"/>
            </a:endParaRPr>
          </a:p>
        </p:txBody>
      </p:sp>
    </p:spTree>
    <p:extLst>
      <p:ext uri="{BB962C8B-B14F-4D97-AF65-F5344CB8AC3E}">
        <p14:creationId xmlns:p14="http://schemas.microsoft.com/office/powerpoint/2010/main" val="1559319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6</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760993" y="582067"/>
            <a:ext cx="10122159" cy="1015663"/>
          </a:xfrm>
          <a:prstGeom prst="rect">
            <a:avLst/>
          </a:prstGeom>
          <a:noFill/>
        </p:spPr>
        <p:txBody>
          <a:bodyPr wrap="square">
            <a:spAutoFit/>
          </a:bodyPr>
          <a:lstStyle/>
          <a:p>
            <a:pPr algn="ctr"/>
            <a:r>
              <a:rPr lang="ru-RU" sz="2000" b="1" dirty="0">
                <a:solidFill>
                  <a:srgbClr val="066D55"/>
                </a:solidFill>
                <a:latin typeface="Arial" panose="020B0604020202020204" pitchFamily="34" charset="0"/>
                <a:cs typeface="Arial" panose="020B0604020202020204" pitchFamily="34" charset="0"/>
              </a:rPr>
              <a:t>Схема «Подтвердите свои данные для сотового оператора»</a:t>
            </a:r>
          </a:p>
          <a:p>
            <a:pPr algn="ctr"/>
            <a:endParaRPr lang="ru-RU" sz="2000" b="1" dirty="0">
              <a:solidFill>
                <a:srgbClr val="066D55"/>
              </a:solidFill>
              <a:latin typeface="Arial" panose="020B0604020202020204" pitchFamily="34" charset="0"/>
              <a:cs typeface="Arial" panose="020B0604020202020204" pitchFamily="34" charset="0"/>
            </a:endParaRPr>
          </a:p>
          <a:p>
            <a:pPr algn="ctr"/>
            <a:r>
              <a:rPr lang="ru-RU" sz="2000" b="1" dirty="0">
                <a:solidFill>
                  <a:srgbClr val="066D55"/>
                </a:solidFill>
                <a:latin typeface="Arial" panose="020B0604020202020204" pitchFamily="34" charset="0"/>
                <a:cs typeface="Arial" panose="020B0604020202020204" pitchFamily="34" charset="0"/>
              </a:rPr>
              <a:t>В чем обман?</a:t>
            </a:r>
          </a:p>
        </p:txBody>
      </p:sp>
      <p:sp>
        <p:nvSpPr>
          <p:cNvPr id="6" name="TextBox 5">
            <a:extLst>
              <a:ext uri="{FF2B5EF4-FFF2-40B4-BE49-F238E27FC236}">
                <a16:creationId xmlns:a16="http://schemas.microsoft.com/office/drawing/2014/main" id="{DC86BA0B-569A-4F84-8A6C-46F5B08FC6FE}"/>
              </a:ext>
            </a:extLst>
          </p:cNvPr>
          <p:cNvSpPr txBox="1"/>
          <p:nvPr/>
        </p:nvSpPr>
        <p:spPr>
          <a:xfrm>
            <a:off x="293823" y="2151727"/>
            <a:ext cx="11555506" cy="2554545"/>
          </a:xfrm>
          <a:prstGeom prst="rect">
            <a:avLst/>
          </a:prstGeom>
          <a:noFill/>
        </p:spPr>
        <p:txBody>
          <a:bodyPr wrap="square">
            <a:spAutoFit/>
          </a:bodyPr>
          <a:lstStyle/>
          <a:p>
            <a:pPr algn="ctr"/>
            <a:r>
              <a:rPr lang="ru-RU" b="1" dirty="0">
                <a:solidFill>
                  <a:srgbClr val="C00000"/>
                </a:solidFill>
              </a:rPr>
              <a:t>Мошенники используя незнание закона или (наоборот) знание </a:t>
            </a:r>
            <a:r>
              <a:rPr lang="ru-RU" sz="1800" b="1" dirty="0">
                <a:solidFill>
                  <a:srgbClr val="C00000"/>
                </a:solidFill>
                <a:latin typeface="YS Geo"/>
              </a:rPr>
              <a:t>— </a:t>
            </a:r>
            <a:r>
              <a:rPr lang="ru-RU" i="0" dirty="0">
                <a:solidFill>
                  <a:srgbClr val="C00000"/>
                </a:solidFill>
                <a:effectLst/>
                <a:latin typeface="-apple-system"/>
              </a:rPr>
              <a:t>под видом такого запроса выманивают  </a:t>
            </a:r>
            <a:r>
              <a:rPr lang="ru-RU" dirty="0">
                <a:solidFill>
                  <a:srgbClr val="C00000"/>
                </a:solidFill>
                <a:latin typeface="-apple-system"/>
              </a:rPr>
              <a:t>ценную информацию (например, необходимые цифры двухфакторной верификации для «угона» аккаунта на Госуслугах) с дельнейшей кражей денег…</a:t>
            </a:r>
            <a:endParaRPr lang="ru-RU" dirty="0">
              <a:solidFill>
                <a:srgbClr val="C00000"/>
              </a:solidFill>
              <a:effectLst/>
            </a:endParaRPr>
          </a:p>
          <a:p>
            <a:pPr algn="just"/>
            <a:endParaRPr lang="ru-RU" sz="800" b="1" dirty="0">
              <a:solidFill>
                <a:srgbClr val="C00000"/>
              </a:solidFill>
              <a:effectLst/>
            </a:endParaRPr>
          </a:p>
          <a:p>
            <a:pPr algn="just"/>
            <a:endParaRPr lang="ru-RU" b="0" i="0" dirty="0">
              <a:solidFill>
                <a:srgbClr val="C00000"/>
              </a:solidFill>
              <a:effectLst/>
              <a:latin typeface="YS Geo"/>
            </a:endParaRPr>
          </a:p>
          <a:p>
            <a:pPr algn="l">
              <a:buFont typeface="+mj-lt"/>
              <a:buAutoNum type="arabicPeriod"/>
            </a:pPr>
            <a:endParaRPr lang="ru-RU" dirty="0">
              <a:latin typeface="YS Geo"/>
            </a:endParaRPr>
          </a:p>
          <a:p>
            <a:pPr algn="l">
              <a:buFont typeface="+mj-lt"/>
              <a:buAutoNum type="arabicPeriod"/>
            </a:pPr>
            <a:endParaRPr lang="ru-RU" b="0" i="0" dirty="0">
              <a:effectLst/>
              <a:latin typeface="YS Geo"/>
            </a:endParaRPr>
          </a:p>
          <a:p>
            <a:pPr algn="just">
              <a:buFont typeface="Arial" panose="020B0604020202020204" pitchFamily="34" charset="0"/>
              <a:buChar char="•"/>
            </a:pPr>
            <a:endParaRPr lang="ru-RU" sz="800" b="0" i="0" dirty="0">
              <a:solidFill>
                <a:srgbClr val="000000"/>
              </a:solidFill>
              <a:effectLst/>
            </a:endParaRPr>
          </a:p>
          <a:p>
            <a:pPr algn="ctr"/>
            <a:r>
              <a:rPr lang="ru-RU" b="1" dirty="0">
                <a:solidFill>
                  <a:srgbClr val="FF0000"/>
                </a:solidFill>
                <a:effectLst/>
              </a:rPr>
              <a:t>Ключевой прием:</a:t>
            </a:r>
            <a:r>
              <a:rPr lang="ru-RU" b="0" dirty="0">
                <a:solidFill>
                  <a:srgbClr val="FF0000"/>
                </a:solidFill>
                <a:effectLst/>
              </a:rPr>
              <a:t> ловят на крючок излишней исполнительности, создавая </a:t>
            </a:r>
            <a:r>
              <a:rPr lang="ru-RU" dirty="0">
                <a:solidFill>
                  <a:srgbClr val="FF0000"/>
                </a:solidFill>
              </a:rPr>
              <a:t>стрессовую ситуацию, пугая отключением телефона</a:t>
            </a:r>
            <a:endParaRPr lang="ru-RU" b="0" dirty="0">
              <a:solidFill>
                <a:srgbClr val="FF0000"/>
              </a:solidFill>
              <a:effectLst/>
            </a:endParaRPr>
          </a:p>
        </p:txBody>
      </p:sp>
      <p:sp>
        <p:nvSpPr>
          <p:cNvPr id="5" name="TextBox 4">
            <a:extLst>
              <a:ext uri="{FF2B5EF4-FFF2-40B4-BE49-F238E27FC236}">
                <a16:creationId xmlns:a16="http://schemas.microsoft.com/office/drawing/2014/main" id="{8AD363E6-A693-49E1-AE6A-7F5ED59D730E}"/>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Tree>
    <p:extLst>
      <p:ext uri="{BB962C8B-B14F-4D97-AF65-F5344CB8AC3E}">
        <p14:creationId xmlns:p14="http://schemas.microsoft.com/office/powerpoint/2010/main" val="1681082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7</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1775012" y="273119"/>
            <a:ext cx="7978588" cy="707886"/>
          </a:xfrm>
          <a:prstGeom prst="rect">
            <a:avLst/>
          </a:prstGeom>
          <a:noFill/>
        </p:spPr>
        <p:txBody>
          <a:bodyPr wrap="square">
            <a:spAutoFit/>
          </a:bodyPr>
          <a:lstStyle/>
          <a:p>
            <a:pPr algn="ctr"/>
            <a:r>
              <a:rPr lang="ru-RU" sz="2000" b="1" dirty="0">
                <a:solidFill>
                  <a:srgbClr val="066D55"/>
                </a:solidFill>
                <a:latin typeface="Arial" panose="020B0604020202020204" pitchFamily="34" charset="0"/>
                <a:cs typeface="Arial" panose="020B0604020202020204" pitchFamily="34" charset="0"/>
              </a:rPr>
              <a:t>Схема «Подтвердите свои данные для сотового оператора»</a:t>
            </a:r>
          </a:p>
          <a:p>
            <a:pPr algn="ctr"/>
            <a:r>
              <a:rPr lang="ru-RU" sz="2000" b="1" dirty="0">
                <a:solidFill>
                  <a:srgbClr val="C00000"/>
                </a:solidFill>
                <a:latin typeface="Arial" panose="020B0604020202020204" pitchFamily="34" charset="0"/>
                <a:ea typeface="+mj-ea"/>
                <a:cs typeface="Arial" panose="020B0604020202020204" pitchFamily="34" charset="0"/>
              </a:rPr>
              <a:t>Пошаговая схема действий аферистов</a:t>
            </a:r>
          </a:p>
        </p:txBody>
      </p:sp>
      <p:sp>
        <p:nvSpPr>
          <p:cNvPr id="6" name="TextBox 5">
            <a:extLst>
              <a:ext uri="{FF2B5EF4-FFF2-40B4-BE49-F238E27FC236}">
                <a16:creationId xmlns:a16="http://schemas.microsoft.com/office/drawing/2014/main" id="{DC86BA0B-569A-4F84-8A6C-46F5B08FC6FE}"/>
              </a:ext>
            </a:extLst>
          </p:cNvPr>
          <p:cNvSpPr txBox="1"/>
          <p:nvPr/>
        </p:nvSpPr>
        <p:spPr>
          <a:xfrm>
            <a:off x="203947" y="1112981"/>
            <a:ext cx="11784106" cy="4632037"/>
          </a:xfrm>
          <a:prstGeom prst="rect">
            <a:avLst/>
          </a:prstGeom>
          <a:noFill/>
        </p:spPr>
        <p:txBody>
          <a:bodyPr wrap="square">
            <a:spAutoFit/>
          </a:bodyPr>
          <a:lstStyle/>
          <a:p>
            <a:pPr algn="l">
              <a:buFont typeface="+mj-lt"/>
              <a:buAutoNum type="arabicPeriod"/>
            </a:pPr>
            <a:r>
              <a:rPr lang="ru-RU" sz="1600" b="1" dirty="0"/>
              <a:t> К</a:t>
            </a:r>
            <a:r>
              <a:rPr lang="ru-RU" sz="1600" b="1" i="0" dirty="0">
                <a:effectLst/>
              </a:rPr>
              <a:t>онтакт.</a:t>
            </a:r>
            <a:r>
              <a:rPr lang="ru-RU" sz="1600" b="0" i="0" dirty="0">
                <a:effectLst/>
              </a:rPr>
              <a:t> Мошенники выходят на связь: это может быть звонок, SMS или даже push-уведомление. Звонящий представляется сотрудником вашего сотового оператора.  Предлагают обновить данные для учета в системе сотового оператора.</a:t>
            </a:r>
          </a:p>
          <a:p>
            <a:pPr algn="l">
              <a:buFont typeface="+mj-lt"/>
              <a:buAutoNum type="arabicPeriod"/>
            </a:pPr>
            <a:r>
              <a:rPr lang="ru-RU" sz="1600" b="1" i="0" dirty="0">
                <a:effectLst/>
              </a:rPr>
              <a:t> Создание срочности.</a:t>
            </a:r>
            <a:r>
              <a:rPr lang="ru-RU" sz="1600" b="0" i="0" dirty="0">
                <a:effectLst/>
              </a:rPr>
              <a:t> Чтобы сбить с толку, злоумышленник сразу нагнетает обстановку. Он сообщает, что по закону оператор обязан проверить ваши данные, иначе номер заблокируют, связь отключат или договор расторгнут в ближайшие часы. Иногда добавляют легенду про «продление договора» — хотя на самом деле договоры с операторами бессрочные.</a:t>
            </a:r>
          </a:p>
          <a:p>
            <a:pPr algn="l">
              <a:buFont typeface="+mj-lt"/>
              <a:buAutoNum type="arabicPeriod"/>
            </a:pPr>
            <a:r>
              <a:rPr lang="ru-RU" sz="1600" b="1" i="0" dirty="0">
                <a:effectLst/>
              </a:rPr>
              <a:t> Запрос данных или ссылка.</a:t>
            </a:r>
            <a:r>
              <a:rPr lang="ru-RU" sz="1600" b="0" i="0" dirty="0">
                <a:effectLst/>
              </a:rPr>
              <a:t> Если это звонок, мошенник может прямо попросить продиктовать ФИО, дату рождения, серию и номер паспорта. Но чаще он присылает ссылку — якобы для перехода в личный кабинет оператора или для запуска процедуры подтверждения. </a:t>
            </a:r>
          </a:p>
          <a:p>
            <a:pPr algn="l">
              <a:buFont typeface="+mj-lt"/>
              <a:buAutoNum type="arabicPeriod"/>
            </a:pPr>
            <a:r>
              <a:rPr lang="ru-RU" sz="1600" b="1" i="0" dirty="0">
                <a:effectLst/>
              </a:rPr>
              <a:t> Переход по ссылке и ввод данных.</a:t>
            </a:r>
            <a:r>
              <a:rPr lang="ru-RU" sz="1600" b="0" i="0" dirty="0">
                <a:effectLst/>
              </a:rPr>
              <a:t> Жертва переходит по ссылке. Важно: сайт выглядит как настоящий (часто копирует дизайн реального оператора), но это фейк. Там просят заполнить анкету: указать номер телефона, ФИО, дату рождения. </a:t>
            </a:r>
          </a:p>
          <a:p>
            <a:pPr algn="l">
              <a:buFont typeface="+mj-lt"/>
              <a:buAutoNum type="arabicPeriod"/>
            </a:pPr>
            <a:r>
              <a:rPr lang="ru-RU" sz="1600" b="1" i="0" dirty="0">
                <a:effectLst/>
              </a:rPr>
              <a:t> Финальная ловушка — «подтверждение через Госуслуги».</a:t>
            </a:r>
            <a:r>
              <a:rPr lang="ru-RU" sz="1600" b="0" i="0" dirty="0">
                <a:effectLst/>
              </a:rPr>
              <a:t> После заполнения анкеты сайт может перенаправить на страницу, которая выглядит как вход в личный кабинет «Госуслуг». Мошенник убеждает, что это необходимый шаг для верификации у оператора. Если жертва вводит логин и пароль от «Госуслуг», злоумышленник получает к ним доступ. </a:t>
            </a:r>
          </a:p>
          <a:p>
            <a:pPr algn="l">
              <a:buFont typeface="+mj-lt"/>
              <a:buAutoNum type="arabicPeriod"/>
            </a:pPr>
            <a:endParaRPr lang="ru-RU" sz="700" b="0" i="0" dirty="0">
              <a:effectLst/>
            </a:endParaRPr>
          </a:p>
          <a:p>
            <a:pPr algn="l">
              <a:buFont typeface="+mj-lt"/>
              <a:buAutoNum type="arabicPeriod"/>
            </a:pPr>
            <a:r>
              <a:rPr lang="ru-RU" sz="1600" b="1" i="0" dirty="0">
                <a:solidFill>
                  <a:srgbClr val="C00000"/>
                </a:solidFill>
                <a:effectLst/>
              </a:rPr>
              <a:t> Использование полученных данных.</a:t>
            </a:r>
            <a:r>
              <a:rPr lang="ru-RU" sz="1600" b="0" i="0" dirty="0">
                <a:solidFill>
                  <a:srgbClr val="C00000"/>
                </a:solidFill>
                <a:effectLst/>
              </a:rPr>
              <a:t> Теперь у мошенников есть два варианта развития событий:</a:t>
            </a:r>
          </a:p>
          <a:p>
            <a:pPr marL="742950" lvl="1" indent="-285750" algn="l">
              <a:buFont typeface="Wingdings" panose="05000000000000000000" pitchFamily="2" charset="2"/>
              <a:buChar char="Ø"/>
            </a:pPr>
            <a:r>
              <a:rPr lang="ru-RU" sz="1600" b="1" dirty="0">
                <a:solidFill>
                  <a:srgbClr val="C00000"/>
                </a:solidFill>
              </a:rPr>
              <a:t>д</a:t>
            </a:r>
            <a:r>
              <a:rPr lang="ru-RU" sz="1600" b="1" i="0" dirty="0">
                <a:solidFill>
                  <a:srgbClr val="C00000"/>
                </a:solidFill>
                <a:effectLst/>
              </a:rPr>
              <a:t>оступ к «Госуслугам».</a:t>
            </a:r>
            <a:r>
              <a:rPr lang="ru-RU" sz="1600" b="0" i="0" dirty="0">
                <a:solidFill>
                  <a:srgbClr val="C00000"/>
                </a:solidFill>
                <a:effectLst/>
              </a:rPr>
              <a:t> Они могут попытаться оформить на ваше имя электронный заём, получить другие личные сведения для дальнейших махинаций. </a:t>
            </a:r>
          </a:p>
          <a:p>
            <a:pPr marL="742950" lvl="1" indent="-285750" algn="l">
              <a:buFont typeface="Wingdings" panose="05000000000000000000" pitchFamily="2" charset="2"/>
              <a:buChar char="Ø"/>
            </a:pPr>
            <a:r>
              <a:rPr lang="ru-RU" sz="1600" b="1" dirty="0">
                <a:solidFill>
                  <a:srgbClr val="C00000"/>
                </a:solidFill>
              </a:rPr>
              <a:t>д</a:t>
            </a:r>
            <a:r>
              <a:rPr lang="ru-RU" sz="1600" b="1" i="0" dirty="0">
                <a:solidFill>
                  <a:srgbClr val="C00000"/>
                </a:solidFill>
                <a:effectLst/>
              </a:rPr>
              <a:t>оступ к личному кабинету оператора.</a:t>
            </a:r>
            <a:r>
              <a:rPr lang="ru-RU" sz="1600" b="0" i="0" dirty="0">
                <a:solidFill>
                  <a:srgbClr val="C00000"/>
                </a:solidFill>
                <a:effectLst/>
              </a:rPr>
              <a:t> Это даёт возможность настроить переадресацию SMS (чтобы перехватывать коды от банков, соцсетей), оформить eSIM, совершить покупки за счёт баланса вашего номера или подключить платные услуги.</a:t>
            </a:r>
          </a:p>
        </p:txBody>
      </p:sp>
      <p:sp>
        <p:nvSpPr>
          <p:cNvPr id="5" name="TextBox 4">
            <a:extLst>
              <a:ext uri="{FF2B5EF4-FFF2-40B4-BE49-F238E27FC236}">
                <a16:creationId xmlns:a16="http://schemas.microsoft.com/office/drawing/2014/main" id="{28C8D0AE-E1C7-4F91-A986-6593731F75F5}"/>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Tree>
    <p:extLst>
      <p:ext uri="{BB962C8B-B14F-4D97-AF65-F5344CB8AC3E}">
        <p14:creationId xmlns:p14="http://schemas.microsoft.com/office/powerpoint/2010/main" val="36555875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8</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1775012" y="273119"/>
            <a:ext cx="7978588" cy="707886"/>
          </a:xfrm>
          <a:prstGeom prst="rect">
            <a:avLst/>
          </a:prstGeom>
          <a:noFill/>
        </p:spPr>
        <p:txBody>
          <a:bodyPr wrap="square">
            <a:spAutoFit/>
          </a:bodyPr>
          <a:lstStyle/>
          <a:p>
            <a:pPr algn="ctr"/>
            <a:r>
              <a:rPr lang="ru-RU" sz="2000" b="1" dirty="0">
                <a:solidFill>
                  <a:srgbClr val="066D55"/>
                </a:solidFill>
                <a:latin typeface="Arial" panose="020B0604020202020204" pitchFamily="34" charset="0"/>
                <a:cs typeface="Arial" panose="020B0604020202020204" pitchFamily="34" charset="0"/>
              </a:rPr>
              <a:t>Схема «Подтвердите свои данные для сотового оператора»</a:t>
            </a:r>
          </a:p>
          <a:p>
            <a:pPr algn="ctr"/>
            <a:r>
              <a:rPr lang="ru-RU" sz="2000" b="1" dirty="0">
                <a:solidFill>
                  <a:srgbClr val="C00000"/>
                </a:solidFill>
                <a:latin typeface="Arial" panose="020B0604020202020204" pitchFamily="34" charset="0"/>
                <a:ea typeface="+mj-ea"/>
                <a:cs typeface="Arial" panose="020B0604020202020204" pitchFamily="34" charset="0"/>
              </a:rPr>
              <a:t>Как не попасться?</a:t>
            </a:r>
          </a:p>
        </p:txBody>
      </p:sp>
      <p:sp>
        <p:nvSpPr>
          <p:cNvPr id="6" name="TextBox 5">
            <a:extLst>
              <a:ext uri="{FF2B5EF4-FFF2-40B4-BE49-F238E27FC236}">
                <a16:creationId xmlns:a16="http://schemas.microsoft.com/office/drawing/2014/main" id="{DC86BA0B-569A-4F84-8A6C-46F5B08FC6FE}"/>
              </a:ext>
            </a:extLst>
          </p:cNvPr>
          <p:cNvSpPr txBox="1"/>
          <p:nvPr/>
        </p:nvSpPr>
        <p:spPr>
          <a:xfrm>
            <a:off x="203947" y="1358804"/>
            <a:ext cx="11784106" cy="4493538"/>
          </a:xfrm>
          <a:prstGeom prst="rect">
            <a:avLst/>
          </a:prstGeom>
          <a:noFill/>
        </p:spPr>
        <p:txBody>
          <a:bodyPr wrap="square">
            <a:spAutoFit/>
          </a:bodyPr>
          <a:lstStyle/>
          <a:p>
            <a:pPr marL="342900" indent="-342900" algn="l">
              <a:buFont typeface="+mj-lt"/>
              <a:buAutoNum type="arabicPeriod"/>
            </a:pPr>
            <a:r>
              <a:rPr lang="ru-RU" b="1" i="0" dirty="0">
                <a:effectLst/>
              </a:rPr>
              <a:t>Не поддавайтесь на давление.</a:t>
            </a:r>
            <a:r>
              <a:rPr lang="ru-RU" b="0" i="0" dirty="0">
                <a:effectLst/>
              </a:rPr>
              <a:t> Настоящие сотрудники оператора не будут торопить вас, угрожать немедленной блокировкой и настаивать на немедленной передаче кодов или личных данных по телефону. </a:t>
            </a:r>
          </a:p>
          <a:p>
            <a:pPr marL="342900" indent="-342900" algn="l">
              <a:buFont typeface="+mj-lt"/>
              <a:buAutoNum type="arabicPeriod"/>
            </a:pPr>
            <a:endParaRPr lang="ru-RU" sz="800" b="0" i="0" dirty="0">
              <a:effectLst/>
            </a:endParaRPr>
          </a:p>
          <a:p>
            <a:pPr marL="342900" indent="-342900" algn="l">
              <a:buFont typeface="+mj-lt"/>
              <a:buAutoNum type="arabicPeriod"/>
            </a:pPr>
            <a:r>
              <a:rPr lang="ru-RU" b="1" i="0" dirty="0">
                <a:effectLst/>
              </a:rPr>
              <a:t>Не переходите по ссылкам из подозрительных сообщений.</a:t>
            </a:r>
            <a:r>
              <a:rPr lang="ru-RU" b="0" i="0" dirty="0">
                <a:effectLst/>
              </a:rPr>
              <a:t> Даже если отправитель похож на название вашего оператора — мошенники легко подделывают имена. </a:t>
            </a:r>
          </a:p>
          <a:p>
            <a:pPr marL="342900" indent="-342900" algn="l">
              <a:buFont typeface="+mj-lt"/>
              <a:buAutoNum type="arabicPeriod"/>
            </a:pPr>
            <a:endParaRPr lang="ru-RU" sz="800" b="0" i="0" dirty="0">
              <a:effectLst/>
            </a:endParaRPr>
          </a:p>
          <a:p>
            <a:pPr marL="342900" indent="-342900">
              <a:buFont typeface="+mj-lt"/>
              <a:buAutoNum type="arabicPeriod"/>
            </a:pPr>
            <a:r>
              <a:rPr lang="ru-RU" b="1" dirty="0">
                <a:solidFill>
                  <a:srgbClr val="C00000"/>
                </a:solidFill>
              </a:rPr>
              <a:t>Помните:</a:t>
            </a:r>
            <a:r>
              <a:rPr lang="ru-RU" dirty="0">
                <a:solidFill>
                  <a:srgbClr val="C00000"/>
                </a:solidFill>
              </a:rPr>
              <a:t> настоящий оператор </a:t>
            </a:r>
            <a:r>
              <a:rPr lang="ru-RU" b="1" dirty="0">
                <a:solidFill>
                  <a:srgbClr val="C00000"/>
                </a:solidFill>
              </a:rPr>
              <a:t>никогда</a:t>
            </a:r>
            <a:r>
              <a:rPr lang="ru-RU" dirty="0">
                <a:solidFill>
                  <a:srgbClr val="C00000"/>
                </a:solidFill>
              </a:rPr>
              <a:t> не просит продиктовать коды из SMS, пароли или сами паспортные данные в ходе разговора. Если вам нужно подтвердить данные, сделайте это самостоятельно: зайдите в личный кабинет или приложение оператора (найдя его адрес вручную, а не по ссылке), используйте встроенную опцию верификации через «Госуслуги» или посетите салон связи лично. </a:t>
            </a:r>
          </a:p>
          <a:p>
            <a:pPr marL="342900" indent="-342900">
              <a:buFont typeface="+mj-lt"/>
              <a:buAutoNum type="arabicPeriod"/>
            </a:pPr>
            <a:endParaRPr lang="ru-RU" sz="800" b="0" i="0" dirty="0">
              <a:effectLst/>
            </a:endParaRPr>
          </a:p>
          <a:p>
            <a:pPr marL="342900" indent="-342900" algn="l">
              <a:buFont typeface="+mj-lt"/>
              <a:buAutoNum type="arabicPeriod"/>
            </a:pPr>
            <a:r>
              <a:rPr lang="ru-RU" b="1" i="0" dirty="0">
                <a:effectLst/>
              </a:rPr>
              <a:t>Если звонок вызвал сомнения</a:t>
            </a:r>
            <a:r>
              <a:rPr lang="ru-RU" b="0" i="0" dirty="0">
                <a:effectLst/>
              </a:rPr>
              <a:t> — положите трубку и сами перезвоните в контактный центр вашего оператора по официальному номеру.</a:t>
            </a:r>
          </a:p>
          <a:p>
            <a:pPr marL="342900" indent="-342900" algn="l">
              <a:buFont typeface="+mj-lt"/>
              <a:buAutoNum type="arabicPeriod"/>
            </a:pPr>
            <a:endParaRPr lang="ru-RU" dirty="0"/>
          </a:p>
          <a:p>
            <a:pPr marL="342900" indent="-342900" algn="l">
              <a:buFont typeface="+mj-lt"/>
              <a:buAutoNum type="arabicPeriod"/>
            </a:pPr>
            <a:endParaRPr lang="ru-RU" b="0" i="0" dirty="0">
              <a:effectLst/>
            </a:endParaRPr>
          </a:p>
          <a:p>
            <a:pPr algn="ctr"/>
            <a:r>
              <a:rPr lang="ru-RU" sz="1800" b="1" dirty="0">
                <a:solidFill>
                  <a:srgbClr val="00B050"/>
                </a:solidFill>
                <a:latin typeface="YS Geo"/>
              </a:rPr>
              <a:t>Слышите/читаете словосочетание «подтвердить данные»  — </a:t>
            </a:r>
            <a:r>
              <a:rPr lang="ru-RU" sz="1800" b="0" i="0" dirty="0">
                <a:solidFill>
                  <a:srgbClr val="000000"/>
                </a:solidFill>
                <a:effectLst/>
              </a:rPr>
              <a:t> </a:t>
            </a:r>
            <a:r>
              <a:rPr lang="ru-RU" sz="1800" b="1" dirty="0">
                <a:solidFill>
                  <a:srgbClr val="00B050"/>
                </a:solidFill>
                <a:latin typeface="YS Geo"/>
              </a:rPr>
              <a:t>САМОСТОЯТЕЛЬНО СВЯЗЫВАЕТЕСЬ С ОРГАНИЗАЦИЕЙ, КОТОРАЯ ЭТО ПРОСИТ</a:t>
            </a:r>
            <a:endParaRPr lang="ru-RU" b="0" i="0" dirty="0">
              <a:effectLst/>
            </a:endParaRPr>
          </a:p>
        </p:txBody>
      </p:sp>
      <p:sp>
        <p:nvSpPr>
          <p:cNvPr id="5" name="TextBox 4">
            <a:extLst>
              <a:ext uri="{FF2B5EF4-FFF2-40B4-BE49-F238E27FC236}">
                <a16:creationId xmlns:a16="http://schemas.microsoft.com/office/drawing/2014/main" id="{28C8D0AE-E1C7-4F91-A986-6593731F75F5}"/>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Tree>
    <p:extLst>
      <p:ext uri="{BB962C8B-B14F-4D97-AF65-F5344CB8AC3E}">
        <p14:creationId xmlns:p14="http://schemas.microsoft.com/office/powerpoint/2010/main" val="14018148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9</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1819836" y="482422"/>
            <a:ext cx="7915836" cy="707886"/>
          </a:xfrm>
          <a:prstGeom prst="rect">
            <a:avLst/>
          </a:prstGeom>
          <a:noFill/>
        </p:spPr>
        <p:txBody>
          <a:bodyPr wrap="square">
            <a:spAutoFit/>
          </a:bodyPr>
          <a:lstStyle/>
          <a:p>
            <a:pPr algn="ctr"/>
            <a:r>
              <a:rPr lang="ru-RU" sz="2000" b="1" dirty="0">
                <a:solidFill>
                  <a:srgbClr val="066D55"/>
                </a:solidFill>
                <a:latin typeface="Arial" panose="020B0604020202020204" pitchFamily="34" charset="0"/>
                <a:cs typeface="Arial" panose="020B0604020202020204" pitchFamily="34" charset="0"/>
              </a:rPr>
              <a:t>Схема «Срочно оформите кредит» или кредит на чужое имя</a:t>
            </a:r>
          </a:p>
          <a:p>
            <a:pPr algn="ctr"/>
            <a:r>
              <a:rPr lang="ru-RU" sz="2000" b="1" dirty="0">
                <a:solidFill>
                  <a:srgbClr val="066D55"/>
                </a:solidFill>
                <a:latin typeface="Arial" panose="020B0604020202020204" pitchFamily="34" charset="0"/>
                <a:cs typeface="Arial" panose="020B0604020202020204" pitchFamily="34" charset="0"/>
              </a:rPr>
              <a:t>В чем обман?</a:t>
            </a:r>
          </a:p>
        </p:txBody>
      </p:sp>
      <p:sp>
        <p:nvSpPr>
          <p:cNvPr id="6" name="TextBox 5">
            <a:extLst>
              <a:ext uri="{FF2B5EF4-FFF2-40B4-BE49-F238E27FC236}">
                <a16:creationId xmlns:a16="http://schemas.microsoft.com/office/drawing/2014/main" id="{DC86BA0B-569A-4F84-8A6C-46F5B08FC6FE}"/>
              </a:ext>
            </a:extLst>
          </p:cNvPr>
          <p:cNvSpPr txBox="1"/>
          <p:nvPr/>
        </p:nvSpPr>
        <p:spPr>
          <a:xfrm>
            <a:off x="254991" y="1190308"/>
            <a:ext cx="11682018" cy="4678204"/>
          </a:xfrm>
          <a:prstGeom prst="rect">
            <a:avLst/>
          </a:prstGeom>
          <a:noFill/>
        </p:spPr>
        <p:txBody>
          <a:bodyPr wrap="square">
            <a:spAutoFit/>
          </a:bodyPr>
          <a:lstStyle/>
          <a:p>
            <a:pPr algn="ctr"/>
            <a:r>
              <a:rPr lang="ru-RU" b="1" dirty="0">
                <a:solidFill>
                  <a:srgbClr val="C00000"/>
                </a:solidFill>
                <a:effectLst/>
              </a:rPr>
              <a:t>Легенда</a:t>
            </a:r>
          </a:p>
          <a:p>
            <a:pPr algn="l"/>
            <a:r>
              <a:rPr lang="ru-RU" sz="2000" b="1" i="0" dirty="0">
                <a:solidFill>
                  <a:srgbClr val="C00000"/>
                </a:solidFill>
                <a:effectLst/>
                <a:latin typeface="Stella Sans"/>
              </a:rPr>
              <a:t>1. Оформление кредита на чужое имя. </a:t>
            </a:r>
            <a:r>
              <a:rPr lang="ru-RU" sz="2000" dirty="0">
                <a:solidFill>
                  <a:srgbClr val="C00000"/>
                </a:solidFill>
                <a:latin typeface="Stella Sans"/>
              </a:rPr>
              <a:t>М</a:t>
            </a:r>
            <a:r>
              <a:rPr lang="ru-RU" sz="2000" b="0" i="0" dirty="0">
                <a:solidFill>
                  <a:srgbClr val="C00000"/>
                </a:solidFill>
                <a:effectLst/>
                <a:latin typeface="Stella Sans"/>
              </a:rPr>
              <a:t>ошенники получают вашу персональную информацию. Для этого используют утерянные паспорта, покупают базы данных с персональной информацией или собирают данные через фальшивые анкеты и опросы. Также злоумышленники могут получить доступ к личным документам через фишинговые сайты и распространение вредоносного ПО.</a:t>
            </a:r>
          </a:p>
          <a:p>
            <a:pPr algn="l"/>
            <a:r>
              <a:rPr lang="ru-RU" sz="2000" b="0" i="0" dirty="0">
                <a:solidFill>
                  <a:srgbClr val="C00000"/>
                </a:solidFill>
                <a:effectLst/>
                <a:latin typeface="Stella Sans"/>
              </a:rPr>
              <a:t>Следующий этап — оформление займа. Используя полученные данные, они подают заявки в МФО. Из-за упрощенных процедур проверки заемщика многие организации одобряют такие заявки автоматически, без запроса дополнительных сведений.</a:t>
            </a:r>
          </a:p>
          <a:p>
            <a:pPr algn="l"/>
            <a:endParaRPr lang="ru-RU" sz="2000" b="0" i="0" dirty="0">
              <a:solidFill>
                <a:srgbClr val="C00000"/>
              </a:solidFill>
              <a:effectLst/>
              <a:latin typeface="Stella Sans"/>
            </a:endParaRPr>
          </a:p>
          <a:p>
            <a:pPr algn="l"/>
            <a:r>
              <a:rPr lang="ru-RU" sz="2000" b="1" dirty="0">
                <a:solidFill>
                  <a:srgbClr val="C00000"/>
                </a:solidFill>
                <a:latin typeface="Stella Sans"/>
              </a:rPr>
              <a:t>2. Психологическое принуждение к взятию самим человеком кредита. </a:t>
            </a:r>
          </a:p>
          <a:p>
            <a:pPr algn="l"/>
            <a:r>
              <a:rPr lang="ru-RU" sz="2000" b="1" i="0" dirty="0">
                <a:solidFill>
                  <a:srgbClr val="C00000"/>
                </a:solidFill>
                <a:effectLst/>
                <a:latin typeface="Stella Sans"/>
              </a:rPr>
              <a:t>- поддельные микрофинансовые компании: </a:t>
            </a:r>
            <a:r>
              <a:rPr lang="ru-RU" sz="2000" i="0" dirty="0">
                <a:solidFill>
                  <a:srgbClr val="C00000"/>
                </a:solidFill>
                <a:effectLst/>
                <a:latin typeface="Stella Sans"/>
              </a:rPr>
              <a:t>они </a:t>
            </a:r>
            <a:r>
              <a:rPr lang="ru-RU" sz="2000" b="0" i="0" dirty="0">
                <a:solidFill>
                  <a:srgbClr val="C00000"/>
                </a:solidFill>
                <a:effectLst/>
                <a:latin typeface="Stella Sans"/>
              </a:rPr>
              <a:t>создают сайты (фишинговые сайты), которые внешне копируют дизайн известных микрофинансовых сервисов. Мошенники используют следующие тактики:</a:t>
            </a:r>
          </a:p>
          <a:p>
            <a:pPr algn="l">
              <a:buFont typeface="Arial" panose="020B0604020202020204" pitchFamily="34" charset="0"/>
              <a:buChar char="•"/>
            </a:pPr>
            <a:r>
              <a:rPr lang="ru-RU" sz="2000" b="0" i="0" dirty="0">
                <a:solidFill>
                  <a:srgbClr val="C00000"/>
                </a:solidFill>
                <a:effectLst/>
                <a:latin typeface="Stella Sans"/>
              </a:rPr>
              <a:t>размещают выгодные условия, чтобы привлечь больше заявок;</a:t>
            </a:r>
          </a:p>
          <a:p>
            <a:pPr algn="l">
              <a:buFont typeface="Arial" panose="020B0604020202020204" pitchFamily="34" charset="0"/>
              <a:buChar char="•"/>
            </a:pPr>
            <a:r>
              <a:rPr lang="ru-RU" sz="2000" b="0" i="0" dirty="0">
                <a:solidFill>
                  <a:srgbClr val="C00000"/>
                </a:solidFill>
                <a:effectLst/>
                <a:latin typeface="Stella Sans"/>
              </a:rPr>
              <a:t>требуют предоплату за одобрение займа или оформление документов;</a:t>
            </a:r>
          </a:p>
          <a:p>
            <a:pPr algn="l">
              <a:buFont typeface="Arial" panose="020B0604020202020204" pitchFamily="34" charset="0"/>
              <a:buChar char="•"/>
            </a:pPr>
            <a:r>
              <a:rPr lang="ru-RU" sz="2000" b="0" i="0" dirty="0">
                <a:solidFill>
                  <a:srgbClr val="C00000"/>
                </a:solidFill>
                <a:effectLst/>
                <a:latin typeface="Stella Sans"/>
              </a:rPr>
              <a:t>используют фиктивные контактные данные, чтобы избежать разоблачения.</a:t>
            </a:r>
            <a:r>
              <a:rPr lang="ru-RU" sz="2000" b="0" i="1" dirty="0">
                <a:solidFill>
                  <a:srgbClr val="00B0F0"/>
                </a:solidFill>
                <a:effectLst/>
                <a:latin typeface="Stella Sans"/>
              </a:rPr>
              <a:t> (продолжение на след. </a:t>
            </a:r>
            <a:r>
              <a:rPr lang="ru-RU" sz="2000" i="1" dirty="0">
                <a:solidFill>
                  <a:srgbClr val="00B0F0"/>
                </a:solidFill>
                <a:latin typeface="Stella Sans"/>
              </a:rPr>
              <a:t>с</a:t>
            </a:r>
            <a:r>
              <a:rPr lang="ru-RU" sz="2000" b="0" i="1" dirty="0">
                <a:solidFill>
                  <a:srgbClr val="00B0F0"/>
                </a:solidFill>
                <a:effectLst/>
                <a:latin typeface="Stella Sans"/>
              </a:rPr>
              <a:t>тр.)</a:t>
            </a:r>
          </a:p>
        </p:txBody>
      </p:sp>
      <p:sp>
        <p:nvSpPr>
          <p:cNvPr id="5" name="TextBox 4">
            <a:extLst>
              <a:ext uri="{FF2B5EF4-FFF2-40B4-BE49-F238E27FC236}">
                <a16:creationId xmlns:a16="http://schemas.microsoft.com/office/drawing/2014/main" id="{8AD363E6-A693-49E1-AE6A-7F5ED59D730E}"/>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Tree>
    <p:extLst>
      <p:ext uri="{BB962C8B-B14F-4D97-AF65-F5344CB8AC3E}">
        <p14:creationId xmlns:p14="http://schemas.microsoft.com/office/powerpoint/2010/main" val="19387961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10</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1819836" y="482422"/>
            <a:ext cx="7915836" cy="707886"/>
          </a:xfrm>
          <a:prstGeom prst="rect">
            <a:avLst/>
          </a:prstGeom>
          <a:noFill/>
        </p:spPr>
        <p:txBody>
          <a:bodyPr wrap="square">
            <a:spAutoFit/>
          </a:bodyPr>
          <a:lstStyle/>
          <a:p>
            <a:pPr algn="ctr"/>
            <a:r>
              <a:rPr lang="ru-RU" sz="2000" b="1" dirty="0">
                <a:solidFill>
                  <a:srgbClr val="066D55"/>
                </a:solidFill>
                <a:latin typeface="Arial" panose="020B0604020202020204" pitchFamily="34" charset="0"/>
                <a:cs typeface="Arial" panose="020B0604020202020204" pitchFamily="34" charset="0"/>
              </a:rPr>
              <a:t>Схема «Срочно оформите кредит» или кредит на чужое имя</a:t>
            </a:r>
          </a:p>
          <a:p>
            <a:pPr algn="ctr"/>
            <a:r>
              <a:rPr lang="ru-RU" sz="2000" b="1" dirty="0">
                <a:solidFill>
                  <a:srgbClr val="066D55"/>
                </a:solidFill>
                <a:latin typeface="Arial" panose="020B0604020202020204" pitchFamily="34" charset="0"/>
                <a:cs typeface="Arial" panose="020B0604020202020204" pitchFamily="34" charset="0"/>
              </a:rPr>
              <a:t>В чем обман?</a:t>
            </a:r>
          </a:p>
        </p:txBody>
      </p:sp>
      <p:sp>
        <p:nvSpPr>
          <p:cNvPr id="6" name="TextBox 5">
            <a:extLst>
              <a:ext uri="{FF2B5EF4-FFF2-40B4-BE49-F238E27FC236}">
                <a16:creationId xmlns:a16="http://schemas.microsoft.com/office/drawing/2014/main" id="{DC86BA0B-569A-4F84-8A6C-46F5B08FC6FE}"/>
              </a:ext>
            </a:extLst>
          </p:cNvPr>
          <p:cNvSpPr txBox="1"/>
          <p:nvPr/>
        </p:nvSpPr>
        <p:spPr>
          <a:xfrm>
            <a:off x="254991" y="1190308"/>
            <a:ext cx="11682018" cy="4124206"/>
          </a:xfrm>
          <a:prstGeom prst="rect">
            <a:avLst/>
          </a:prstGeom>
          <a:noFill/>
        </p:spPr>
        <p:txBody>
          <a:bodyPr wrap="square">
            <a:spAutoFit/>
          </a:bodyPr>
          <a:lstStyle/>
          <a:p>
            <a:pPr algn="ctr"/>
            <a:r>
              <a:rPr lang="ru-RU" b="1" dirty="0">
                <a:solidFill>
                  <a:srgbClr val="C00000"/>
                </a:solidFill>
                <a:effectLst/>
              </a:rPr>
              <a:t>Легенда</a:t>
            </a:r>
          </a:p>
          <a:p>
            <a:pPr algn="l"/>
            <a:r>
              <a:rPr lang="ru-RU" sz="2000" b="1" dirty="0">
                <a:solidFill>
                  <a:srgbClr val="C00000"/>
                </a:solidFill>
                <a:latin typeface="Stella Sans"/>
              </a:rPr>
              <a:t>2. Психологическое принуждение к взятию самим человеком кредита. </a:t>
            </a:r>
          </a:p>
          <a:p>
            <a:pPr algn="l"/>
            <a:r>
              <a:rPr lang="ru-RU" sz="2000" b="1" i="0" dirty="0">
                <a:solidFill>
                  <a:srgbClr val="C00000"/>
                </a:solidFill>
                <a:effectLst/>
                <a:latin typeface="Stella Sans"/>
              </a:rPr>
              <a:t>- скрытые комиссии и условия</a:t>
            </a:r>
          </a:p>
          <a:p>
            <a:pPr algn="l">
              <a:buFont typeface="Arial" panose="020B0604020202020204" pitchFamily="34" charset="0"/>
              <a:buChar char="•"/>
            </a:pPr>
            <a:r>
              <a:rPr lang="ru-RU" sz="2000" b="0" i="0" dirty="0">
                <a:solidFill>
                  <a:srgbClr val="C00000"/>
                </a:solidFill>
                <a:effectLst/>
                <a:latin typeface="Stella Sans"/>
              </a:rPr>
              <a:t>дополнительные комиссии за обработку заявки;</a:t>
            </a:r>
          </a:p>
          <a:p>
            <a:pPr algn="l">
              <a:buFont typeface="Arial" panose="020B0604020202020204" pitchFamily="34" charset="0"/>
              <a:buChar char="•"/>
            </a:pPr>
            <a:r>
              <a:rPr lang="ru-RU" sz="2000" b="0" i="0" dirty="0">
                <a:solidFill>
                  <a:srgbClr val="C00000"/>
                </a:solidFill>
                <a:effectLst/>
                <a:latin typeface="Stella Sans"/>
              </a:rPr>
              <a:t>штрафы за просрочку, которые превышают сумму займа в несколько раз;</a:t>
            </a:r>
          </a:p>
          <a:p>
            <a:pPr algn="l">
              <a:buFont typeface="Arial" panose="020B0604020202020204" pitchFamily="34" charset="0"/>
              <a:buChar char="•"/>
            </a:pPr>
            <a:r>
              <a:rPr lang="ru-RU" sz="2000" b="0" i="0" dirty="0">
                <a:solidFill>
                  <a:srgbClr val="C00000"/>
                </a:solidFill>
                <a:effectLst/>
                <a:latin typeface="Stella Sans"/>
              </a:rPr>
              <a:t>высокие ставки, которые не отражены в рекламе, но указаны мелким шрифтом в договоре;</a:t>
            </a:r>
          </a:p>
          <a:p>
            <a:pPr algn="l"/>
            <a:r>
              <a:rPr lang="ru-RU" sz="2000" b="1" dirty="0">
                <a:solidFill>
                  <a:srgbClr val="C00000"/>
                </a:solidFill>
                <a:latin typeface="Stella Sans"/>
              </a:rPr>
              <a:t>- </a:t>
            </a:r>
            <a:r>
              <a:rPr lang="ru-RU" sz="2000" b="1" i="0" dirty="0">
                <a:solidFill>
                  <a:srgbClr val="C00000"/>
                </a:solidFill>
                <a:effectLst/>
                <a:latin typeface="Stella Sans"/>
              </a:rPr>
              <a:t>через звонки и сообщения: </a:t>
            </a:r>
            <a:r>
              <a:rPr lang="ru-RU" sz="2000" i="0" dirty="0">
                <a:solidFill>
                  <a:srgbClr val="C00000"/>
                </a:solidFill>
                <a:effectLst/>
                <a:latin typeface="Stella Sans"/>
              </a:rPr>
              <a:t>основ</a:t>
            </a:r>
            <a:r>
              <a:rPr lang="ru-RU" sz="2000" b="0" i="0" dirty="0">
                <a:solidFill>
                  <a:srgbClr val="C00000"/>
                </a:solidFill>
                <a:effectLst/>
                <a:latin typeface="Stella Sans"/>
              </a:rPr>
              <a:t>ные методы выманивания денег или личных данных включают:</a:t>
            </a:r>
          </a:p>
          <a:p>
            <a:pPr algn="l">
              <a:buFont typeface="Arial" panose="020B0604020202020204" pitchFamily="34" charset="0"/>
              <a:buChar char="•"/>
            </a:pPr>
            <a:r>
              <a:rPr lang="ru-RU" sz="2000" b="0" i="0" dirty="0">
                <a:solidFill>
                  <a:srgbClr val="C00000"/>
                </a:solidFill>
                <a:effectLst/>
                <a:latin typeface="Stella Sans"/>
              </a:rPr>
              <a:t>сообщения о мнимых долгах и требование срочной оплаты;</a:t>
            </a:r>
          </a:p>
          <a:p>
            <a:pPr algn="l">
              <a:buFont typeface="Arial" panose="020B0604020202020204" pitchFamily="34" charset="0"/>
              <a:buChar char="•"/>
            </a:pPr>
            <a:r>
              <a:rPr lang="ru-RU" sz="2000" b="0" i="0" dirty="0">
                <a:solidFill>
                  <a:srgbClr val="C00000"/>
                </a:solidFill>
                <a:effectLst/>
                <a:latin typeface="Stella Sans"/>
              </a:rPr>
              <a:t>просьбы подтвердить заявку на кредит, для чего нужно предоставить личные данные;</a:t>
            </a:r>
          </a:p>
          <a:p>
            <a:pPr algn="l">
              <a:buFont typeface="Arial" panose="020B0604020202020204" pitchFamily="34" charset="0"/>
              <a:buChar char="•"/>
            </a:pPr>
            <a:r>
              <a:rPr lang="ru-RU" sz="2000" b="0" i="0" dirty="0">
                <a:solidFill>
                  <a:srgbClr val="C00000"/>
                </a:solidFill>
                <a:effectLst/>
                <a:latin typeface="Stella Sans"/>
              </a:rPr>
              <a:t>обещания выгодных условий займа при условии внесения предоплаты.</a:t>
            </a:r>
          </a:p>
          <a:p>
            <a:pPr algn="l">
              <a:buFont typeface="Arial" panose="020B0604020202020204" pitchFamily="34" charset="0"/>
              <a:buChar char="•"/>
            </a:pPr>
            <a:endParaRPr lang="ru-RU" sz="2000" b="0" i="0" dirty="0">
              <a:solidFill>
                <a:srgbClr val="C00000"/>
              </a:solidFill>
              <a:effectLst/>
              <a:latin typeface="Stella Sans"/>
            </a:endParaRPr>
          </a:p>
          <a:p>
            <a:pPr algn="just"/>
            <a:endParaRPr lang="ru-RU" sz="800" b="1" dirty="0">
              <a:solidFill>
                <a:srgbClr val="C00000"/>
              </a:solidFill>
              <a:effectLst/>
            </a:endParaRPr>
          </a:p>
          <a:p>
            <a:pPr algn="ctr"/>
            <a:r>
              <a:rPr lang="ru-RU" b="1" dirty="0">
                <a:solidFill>
                  <a:srgbClr val="FF0000"/>
                </a:solidFill>
                <a:effectLst/>
              </a:rPr>
              <a:t>Ключевой прием:</a:t>
            </a:r>
            <a:r>
              <a:rPr lang="ru-RU" b="0" dirty="0">
                <a:solidFill>
                  <a:srgbClr val="FF0000"/>
                </a:solidFill>
                <a:effectLst/>
              </a:rPr>
              <a:t> </a:t>
            </a:r>
            <a:r>
              <a:rPr lang="ru-RU" dirty="0">
                <a:solidFill>
                  <a:srgbClr val="FF0000"/>
                </a:solidFill>
              </a:rPr>
              <a:t>доверие на фоне незнания основ работы легальных кредиторов или, наоборот, формирование у жертвы стресса</a:t>
            </a:r>
            <a:r>
              <a:rPr lang="ru-RU" b="0" dirty="0">
                <a:solidFill>
                  <a:srgbClr val="FF0000"/>
                </a:solidFill>
                <a:effectLst/>
              </a:rPr>
              <a:t>, страха и </a:t>
            </a:r>
            <a:r>
              <a:rPr lang="ru-RU" dirty="0">
                <a:solidFill>
                  <a:srgbClr val="FF0000"/>
                </a:solidFill>
              </a:rPr>
              <a:t>безвыходности положения </a:t>
            </a:r>
            <a:endParaRPr lang="ru-RU" b="0" dirty="0">
              <a:solidFill>
                <a:srgbClr val="FF0000"/>
              </a:solidFill>
              <a:effectLst/>
            </a:endParaRPr>
          </a:p>
        </p:txBody>
      </p:sp>
      <p:sp>
        <p:nvSpPr>
          <p:cNvPr id="5" name="TextBox 4">
            <a:extLst>
              <a:ext uri="{FF2B5EF4-FFF2-40B4-BE49-F238E27FC236}">
                <a16:creationId xmlns:a16="http://schemas.microsoft.com/office/drawing/2014/main" id="{8AD363E6-A693-49E1-AE6A-7F5ED59D730E}"/>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Tree>
    <p:extLst>
      <p:ext uri="{BB962C8B-B14F-4D97-AF65-F5344CB8AC3E}">
        <p14:creationId xmlns:p14="http://schemas.microsoft.com/office/powerpoint/2010/main" val="14376014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11</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2214283" y="222445"/>
            <a:ext cx="7386918" cy="707886"/>
          </a:xfrm>
          <a:prstGeom prst="rect">
            <a:avLst/>
          </a:prstGeom>
          <a:noFill/>
        </p:spPr>
        <p:txBody>
          <a:bodyPr wrap="square">
            <a:spAutoFit/>
          </a:bodyPr>
          <a:lstStyle/>
          <a:p>
            <a:pPr algn="ctr"/>
            <a:r>
              <a:rPr lang="ru-RU" sz="2000" b="1" dirty="0">
                <a:solidFill>
                  <a:srgbClr val="066D55"/>
                </a:solidFill>
                <a:latin typeface="Arial" panose="020B0604020202020204" pitchFamily="34" charset="0"/>
                <a:cs typeface="Arial" panose="020B0604020202020204" pitchFamily="34" charset="0"/>
              </a:rPr>
              <a:t>Примеры вариаций схем про кредиты</a:t>
            </a:r>
          </a:p>
          <a:p>
            <a:pPr algn="ctr"/>
            <a:endParaRPr lang="ru-RU" sz="2000" b="1" dirty="0">
              <a:solidFill>
                <a:srgbClr val="066D55"/>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8AD363E6-A693-49E1-AE6A-7F5ED59D730E}"/>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
        <p:nvSpPr>
          <p:cNvPr id="7" name="TextBox 6">
            <a:extLst>
              <a:ext uri="{FF2B5EF4-FFF2-40B4-BE49-F238E27FC236}">
                <a16:creationId xmlns:a16="http://schemas.microsoft.com/office/drawing/2014/main" id="{7D04CBA8-5F55-4A3E-8967-AA5DF308F62A}"/>
              </a:ext>
            </a:extLst>
          </p:cNvPr>
          <p:cNvSpPr txBox="1"/>
          <p:nvPr/>
        </p:nvSpPr>
        <p:spPr>
          <a:xfrm>
            <a:off x="1326776" y="1260519"/>
            <a:ext cx="9412942" cy="3785652"/>
          </a:xfrm>
          <a:prstGeom prst="rect">
            <a:avLst/>
          </a:prstGeom>
          <a:noFill/>
        </p:spPr>
        <p:txBody>
          <a:bodyPr wrap="square">
            <a:spAutoFit/>
          </a:bodyPr>
          <a:lstStyle/>
          <a:p>
            <a:pPr algn="just"/>
            <a:r>
              <a:rPr lang="ru-RU" sz="2000" dirty="0"/>
              <a:t>	</a:t>
            </a:r>
            <a:r>
              <a:rPr lang="ru-RU" sz="2000" b="1" dirty="0"/>
              <a:t>Попал в ужасную ситуацию. </a:t>
            </a:r>
            <a:r>
              <a:rPr lang="ru-RU" sz="2000" b="1" dirty="0">
                <a:solidFill>
                  <a:srgbClr val="FF0000"/>
                </a:solidFill>
              </a:rPr>
              <a:t>Позвонили из моего банка, назвали мое ФИО и попросили подтвердить, что я сейчас оформляю кредит на 550 000 рублей. Я очень удивился, потому что ничего не оформлял в тот момент. Сотрудник банка сказал, что если это не я, значит мошенники пытаются взять кредит от моего имени, поэтому надо срочно принять меры. Прислал мне ссылку на приложение, которое нужно было скачать, чтобы защитить мои данные и остановить мошенников. Раздумывать было некогда, я сразу его скачал. Затем он попросил назвать код из СМС, еще какие-то данные, пароли, я уже точно не помню. Я просто выполнял инструкции, чтобы как можно скорее разрулить ситуацию…</a:t>
            </a:r>
          </a:p>
          <a:p>
            <a:pPr algn="just"/>
            <a:endParaRPr lang="ru-RU" sz="2000" b="1" dirty="0">
              <a:solidFill>
                <a:srgbClr val="FF0000"/>
              </a:solidFill>
            </a:endParaRPr>
          </a:p>
          <a:p>
            <a:pPr algn="ctr"/>
            <a:r>
              <a:rPr lang="ru-RU" sz="2000" b="1" dirty="0">
                <a:hlinkClick r:id="rId2"/>
              </a:rPr>
              <a:t>https://fincult.info/rake/moshenniki-oformlyayut-na-vas-kredit-srochno-perevedite-nam-dengi/</a:t>
            </a:r>
            <a:endParaRPr lang="ru-RU" sz="2000" b="1" dirty="0"/>
          </a:p>
        </p:txBody>
      </p:sp>
    </p:spTree>
    <p:extLst>
      <p:ext uri="{BB962C8B-B14F-4D97-AF65-F5344CB8AC3E}">
        <p14:creationId xmlns:p14="http://schemas.microsoft.com/office/powerpoint/2010/main" val="1996490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12</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1954306" y="194629"/>
            <a:ext cx="7386918" cy="707886"/>
          </a:xfrm>
          <a:prstGeom prst="rect">
            <a:avLst/>
          </a:prstGeom>
          <a:noFill/>
        </p:spPr>
        <p:txBody>
          <a:bodyPr wrap="square">
            <a:spAutoFit/>
          </a:bodyPr>
          <a:lstStyle/>
          <a:p>
            <a:pPr algn="ctr"/>
            <a:r>
              <a:rPr lang="ru-RU" sz="2000" b="1" dirty="0">
                <a:solidFill>
                  <a:srgbClr val="066D55"/>
                </a:solidFill>
                <a:latin typeface="Arial" panose="020B0604020202020204" pitchFamily="34" charset="0"/>
                <a:cs typeface="Arial" panose="020B0604020202020204" pitchFamily="34" charset="0"/>
              </a:rPr>
              <a:t>Схема «Срочно оформите кредит».</a:t>
            </a:r>
          </a:p>
          <a:p>
            <a:pPr algn="ctr"/>
            <a:r>
              <a:rPr lang="ru-RU" sz="2000" b="1" dirty="0">
                <a:solidFill>
                  <a:srgbClr val="066D55"/>
                </a:solidFill>
                <a:latin typeface="Arial" panose="020B0604020202020204" pitchFamily="34" charset="0"/>
                <a:cs typeface="Arial" panose="020B0604020202020204" pitchFamily="34" charset="0"/>
              </a:rPr>
              <a:t>Пошаговая схема действий аферистов</a:t>
            </a:r>
          </a:p>
        </p:txBody>
      </p:sp>
      <p:sp>
        <p:nvSpPr>
          <p:cNvPr id="6" name="TextBox 5">
            <a:extLst>
              <a:ext uri="{FF2B5EF4-FFF2-40B4-BE49-F238E27FC236}">
                <a16:creationId xmlns:a16="http://schemas.microsoft.com/office/drawing/2014/main" id="{DC86BA0B-569A-4F84-8A6C-46F5B08FC6FE}"/>
              </a:ext>
            </a:extLst>
          </p:cNvPr>
          <p:cNvSpPr txBox="1"/>
          <p:nvPr/>
        </p:nvSpPr>
        <p:spPr>
          <a:xfrm>
            <a:off x="273423" y="1034866"/>
            <a:ext cx="11525136" cy="5037598"/>
          </a:xfrm>
          <a:prstGeom prst="rect">
            <a:avLst/>
          </a:prstGeom>
          <a:noFill/>
        </p:spPr>
        <p:txBody>
          <a:bodyPr wrap="square">
            <a:spAutoFit/>
          </a:bodyPr>
          <a:lstStyle/>
          <a:p>
            <a:pPr algn="just">
              <a:lnSpc>
                <a:spcPct val="107000"/>
              </a:lnSpc>
              <a:spcAft>
                <a:spcPts val="800"/>
              </a:spcAft>
            </a:pPr>
            <a:r>
              <a:rPr lang="ru-RU" sz="1800" b="1" dirty="0">
                <a:effectLst/>
                <a:latin typeface="Calibri" panose="020F0502020204030204" pitchFamily="34" charset="0"/>
                <a:ea typeface="Calibri" panose="020F0502020204030204" pitchFamily="34" charset="0"/>
                <a:cs typeface="Times New Roman" panose="02020603050405020304" pitchFamily="18" charset="0"/>
              </a:rPr>
              <a:t>Шаг 1. Привлечение внимания через агрессивную рекламу.</a:t>
            </a:r>
            <a:r>
              <a:rPr lang="ru-RU" sz="1800" dirty="0">
                <a:effectLst/>
                <a:latin typeface="Calibri" panose="020F0502020204030204" pitchFamily="34" charset="0"/>
                <a:ea typeface="Calibri" panose="020F0502020204030204" pitchFamily="34" charset="0"/>
                <a:cs typeface="Times New Roman" panose="02020603050405020304" pitchFamily="18" charset="0"/>
              </a:rPr>
              <a:t> Аферисты размещают объявления в соцсетях, мессенджерах, на сомнительных сайтах или расклеивают листовки с обещаниями: «Кредит без справок», «Деньги за 5 минут», «Одобрение 100% даже с плохой кредитной историей». Цель — зацепить людей, которым срочно нужны деньги либо которым отказали в банках (например, из‑за низкого дохода или испорченной кредитной истории).</a:t>
            </a:r>
          </a:p>
          <a:p>
            <a:pPr algn="just">
              <a:lnSpc>
                <a:spcPct val="107000"/>
              </a:lnSpc>
              <a:spcAft>
                <a:spcPts val="800"/>
              </a:spcAft>
            </a:pPr>
            <a:r>
              <a:rPr lang="ru-RU" sz="1800" b="1" dirty="0">
                <a:effectLst/>
                <a:latin typeface="Calibri" panose="020F0502020204030204" pitchFamily="34" charset="0"/>
                <a:ea typeface="Calibri" panose="020F0502020204030204" pitchFamily="34" charset="0"/>
                <a:cs typeface="Times New Roman" panose="02020603050405020304" pitchFamily="18" charset="0"/>
              </a:rPr>
              <a:t>Шаг 2. Первичный контакт и создание ощущения эксклюзивного предложения.</a:t>
            </a:r>
            <a:r>
              <a:rPr lang="ru-RU" sz="1800" dirty="0">
                <a:effectLst/>
                <a:latin typeface="Calibri" panose="020F0502020204030204" pitchFamily="34" charset="0"/>
                <a:ea typeface="Calibri" panose="020F0502020204030204" pitchFamily="34" charset="0"/>
                <a:cs typeface="Times New Roman" panose="02020603050405020304" pitchFamily="18" charset="0"/>
              </a:rPr>
              <a:t> Жертве звонят либо она сама оставляет заявку на сайте. Менеджер (часто подставной) уверяет, что кредит уже одобрен, и подчеркивает: «Предложение действует только сегодня», «Если не оформите сейчас — лимит сгорит». Это нужно, чтобы не дать человеку время на размышления и проверку.</a:t>
            </a:r>
          </a:p>
          <a:p>
            <a:pPr algn="just">
              <a:lnSpc>
                <a:spcPct val="107000"/>
              </a:lnSpc>
              <a:spcAft>
                <a:spcPts val="800"/>
              </a:spcAft>
            </a:pPr>
            <a:r>
              <a:rPr lang="ru-RU" sz="1800" b="1" dirty="0">
                <a:effectLst/>
                <a:latin typeface="Calibri" panose="020F0502020204030204" pitchFamily="34" charset="0"/>
                <a:ea typeface="Calibri" panose="020F0502020204030204" pitchFamily="34" charset="0"/>
                <a:cs typeface="Times New Roman" panose="02020603050405020304" pitchFamily="18" charset="0"/>
              </a:rPr>
              <a:t>Шаг 3. Сбор персональных и финансовых данных под предлогом «ускоренного оформления».</a:t>
            </a:r>
            <a:r>
              <a:rPr lang="ru-RU" sz="1800" dirty="0">
                <a:effectLst/>
                <a:latin typeface="Calibri" panose="020F0502020204030204" pitchFamily="34" charset="0"/>
                <a:ea typeface="Calibri" panose="020F0502020204030204" pitchFamily="34" charset="0"/>
                <a:cs typeface="Times New Roman" panose="02020603050405020304" pitchFamily="18" charset="0"/>
              </a:rPr>
              <a:t> Под видом быстрой проверки платежеспособности у жертвы запрашивают:</a:t>
            </a:r>
          </a:p>
          <a:p>
            <a:pPr marL="342900" lvl="0" indent="-342900" algn="just">
              <a:lnSpc>
                <a:spcPct val="107000"/>
              </a:lnSpc>
              <a:spcAft>
                <a:spcPts val="800"/>
              </a:spcAft>
              <a:buSzPts val="1000"/>
              <a:buFont typeface="Wingdings" panose="05000000000000000000" pitchFamily="2" charset="2"/>
              <a:buChar char="Ø"/>
              <a:tabLst>
                <a:tab pos="457200" algn="l"/>
              </a:tabLst>
            </a:pPr>
            <a:r>
              <a:rPr lang="ru-RU" sz="1800" dirty="0">
                <a:effectLst/>
                <a:latin typeface="Calibri" panose="020F0502020204030204" pitchFamily="34" charset="0"/>
                <a:ea typeface="Calibri" panose="020F0502020204030204" pitchFamily="34" charset="0"/>
                <a:cs typeface="Times New Roman" panose="02020603050405020304" pitchFamily="18" charset="0"/>
              </a:rPr>
              <a:t>фото паспорта или его данные;</a:t>
            </a:r>
          </a:p>
          <a:p>
            <a:pPr marL="342900" lvl="0" indent="-342900" algn="just">
              <a:lnSpc>
                <a:spcPct val="107000"/>
              </a:lnSpc>
              <a:spcAft>
                <a:spcPts val="800"/>
              </a:spcAft>
              <a:buSzPts val="1000"/>
              <a:buFont typeface="Wingdings" panose="05000000000000000000" pitchFamily="2" charset="2"/>
              <a:buChar char="Ø"/>
              <a:tabLst>
                <a:tab pos="457200" algn="l"/>
              </a:tabLst>
            </a:pPr>
            <a:r>
              <a:rPr lang="ru-RU" sz="1800" dirty="0">
                <a:effectLst/>
                <a:latin typeface="Calibri" panose="020F0502020204030204" pitchFamily="34" charset="0"/>
                <a:ea typeface="Calibri" panose="020F0502020204030204" pitchFamily="34" charset="0"/>
                <a:cs typeface="Times New Roman" panose="02020603050405020304" pitchFamily="18" charset="0"/>
              </a:rPr>
              <a:t>номер телефона и коды из СМС;</a:t>
            </a:r>
          </a:p>
          <a:p>
            <a:pPr marL="342900" lvl="0" indent="-342900" algn="just">
              <a:lnSpc>
                <a:spcPct val="107000"/>
              </a:lnSpc>
              <a:spcAft>
                <a:spcPts val="800"/>
              </a:spcAft>
              <a:buSzPts val="1000"/>
              <a:buFont typeface="Wingdings" panose="05000000000000000000" pitchFamily="2" charset="2"/>
              <a:buChar char="Ø"/>
              <a:tabLst>
                <a:tab pos="457200" algn="l"/>
              </a:tabLst>
            </a:pPr>
            <a:r>
              <a:rPr lang="ru-RU" sz="1800" dirty="0">
                <a:effectLst/>
                <a:latin typeface="Calibri" panose="020F0502020204030204" pitchFamily="34" charset="0"/>
                <a:ea typeface="Calibri" panose="020F0502020204030204" pitchFamily="34" charset="0"/>
                <a:cs typeface="Times New Roman" panose="02020603050405020304" pitchFamily="18" charset="0"/>
              </a:rPr>
              <a:t>доступ к мобильному банку либо просят установить «специальное приложение» (на деле — программу для удаленного управления устройством).</a:t>
            </a:r>
          </a:p>
        </p:txBody>
      </p:sp>
      <p:sp>
        <p:nvSpPr>
          <p:cNvPr id="5" name="TextBox 4">
            <a:extLst>
              <a:ext uri="{FF2B5EF4-FFF2-40B4-BE49-F238E27FC236}">
                <a16:creationId xmlns:a16="http://schemas.microsoft.com/office/drawing/2014/main" id="{28C8D0AE-E1C7-4F91-A986-6593731F75F5}"/>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Tree>
    <p:extLst>
      <p:ext uri="{BB962C8B-B14F-4D97-AF65-F5344CB8AC3E}">
        <p14:creationId xmlns:p14="http://schemas.microsoft.com/office/powerpoint/2010/main" val="27630445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13</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1954306" y="194629"/>
            <a:ext cx="7386918" cy="707886"/>
          </a:xfrm>
          <a:prstGeom prst="rect">
            <a:avLst/>
          </a:prstGeom>
          <a:noFill/>
        </p:spPr>
        <p:txBody>
          <a:bodyPr wrap="square">
            <a:spAutoFit/>
          </a:bodyPr>
          <a:lstStyle/>
          <a:p>
            <a:pPr algn="ctr"/>
            <a:r>
              <a:rPr lang="ru-RU" sz="2000" b="1" dirty="0">
                <a:solidFill>
                  <a:srgbClr val="066D55"/>
                </a:solidFill>
                <a:latin typeface="Arial" panose="020B0604020202020204" pitchFamily="34" charset="0"/>
                <a:cs typeface="Arial" panose="020B0604020202020204" pitchFamily="34" charset="0"/>
              </a:rPr>
              <a:t>Схема «Срочно оформите кредит».</a:t>
            </a:r>
          </a:p>
          <a:p>
            <a:pPr algn="ctr"/>
            <a:r>
              <a:rPr lang="ru-RU" sz="2000" b="1" dirty="0">
                <a:solidFill>
                  <a:srgbClr val="066D55"/>
                </a:solidFill>
                <a:latin typeface="Arial" panose="020B0604020202020204" pitchFamily="34" charset="0"/>
                <a:cs typeface="Arial" panose="020B0604020202020204" pitchFamily="34" charset="0"/>
              </a:rPr>
              <a:t>Пошаговая схема действий аферистов</a:t>
            </a:r>
          </a:p>
        </p:txBody>
      </p:sp>
      <p:sp>
        <p:nvSpPr>
          <p:cNvPr id="6" name="TextBox 5">
            <a:extLst>
              <a:ext uri="{FF2B5EF4-FFF2-40B4-BE49-F238E27FC236}">
                <a16:creationId xmlns:a16="http://schemas.microsoft.com/office/drawing/2014/main" id="{DC86BA0B-569A-4F84-8A6C-46F5B08FC6FE}"/>
              </a:ext>
            </a:extLst>
          </p:cNvPr>
          <p:cNvSpPr txBox="1"/>
          <p:nvPr/>
        </p:nvSpPr>
        <p:spPr>
          <a:xfrm>
            <a:off x="215727" y="1205196"/>
            <a:ext cx="11525136" cy="4045916"/>
          </a:xfrm>
          <a:prstGeom prst="rect">
            <a:avLst/>
          </a:prstGeom>
          <a:noFill/>
        </p:spPr>
        <p:txBody>
          <a:bodyPr wrap="square">
            <a:spAutoFit/>
          </a:bodyPr>
          <a:lstStyle/>
          <a:p>
            <a:pPr algn="just">
              <a:lnSpc>
                <a:spcPct val="107000"/>
              </a:lnSpc>
              <a:spcAft>
                <a:spcPts val="800"/>
              </a:spcAft>
            </a:pPr>
            <a:r>
              <a:rPr lang="ru-RU" sz="1800" b="1" dirty="0">
                <a:effectLst/>
                <a:latin typeface="Calibri" panose="020F0502020204030204" pitchFamily="34" charset="0"/>
                <a:ea typeface="Calibri" panose="020F0502020204030204" pitchFamily="34" charset="0"/>
                <a:cs typeface="Times New Roman" panose="02020603050405020304" pitchFamily="18" charset="0"/>
              </a:rPr>
              <a:t>Шаг 4. Оформление кредита или хищение средств.</a:t>
            </a:r>
            <a:r>
              <a:rPr lang="ru-RU" sz="1800" dirty="0">
                <a:effectLst/>
                <a:latin typeface="Calibri" panose="020F0502020204030204" pitchFamily="34" charset="0"/>
                <a:ea typeface="Calibri" panose="020F0502020204030204" pitchFamily="34" charset="0"/>
                <a:cs typeface="Times New Roman" panose="02020603050405020304" pitchFamily="18" charset="0"/>
              </a:rPr>
              <a:t> Здесь возможны варианты</a:t>
            </a:r>
            <a:r>
              <a:rPr lang="ru-RU" dirty="0">
                <a:latin typeface="Calibri" panose="020F0502020204030204" pitchFamily="34" charset="0"/>
                <a:ea typeface="Calibri" panose="020F0502020204030204" pitchFamily="34" charset="0"/>
                <a:cs typeface="Times New Roman" panose="02020603050405020304" pitchFamily="18" charset="0"/>
              </a:rPr>
              <a:t>:</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SzPts val="1000"/>
              <a:buFont typeface="Wingdings" panose="05000000000000000000" pitchFamily="2" charset="2"/>
              <a:buChar char="Ø"/>
              <a:tabLst>
                <a:tab pos="457200" algn="l"/>
              </a:tabLst>
            </a:pPr>
            <a:r>
              <a:rPr lang="ru-RU" sz="1800" b="1" dirty="0">
                <a:effectLst/>
                <a:latin typeface="Calibri" panose="020F0502020204030204" pitchFamily="34" charset="0"/>
                <a:ea typeface="Calibri" panose="020F0502020204030204" pitchFamily="34" charset="0"/>
                <a:cs typeface="Times New Roman" panose="02020603050405020304" pitchFamily="18" charset="0"/>
              </a:rPr>
              <a:t>Кредит на имя жертвы.</a:t>
            </a:r>
            <a:r>
              <a:rPr lang="ru-RU" sz="1800" dirty="0">
                <a:effectLst/>
                <a:latin typeface="Calibri" panose="020F0502020204030204" pitchFamily="34" charset="0"/>
                <a:ea typeface="Calibri" panose="020F0502020204030204" pitchFamily="34" charset="0"/>
                <a:cs typeface="Times New Roman" panose="02020603050405020304" pitchFamily="18" charset="0"/>
              </a:rPr>
              <a:t> Используя украденные данные и коды подтверждения, мошенники оформляют заем в банке или МФО.</a:t>
            </a:r>
          </a:p>
          <a:p>
            <a:pPr marL="342900" lvl="0" indent="-342900" algn="just">
              <a:lnSpc>
                <a:spcPct val="107000"/>
              </a:lnSpc>
              <a:spcAft>
                <a:spcPts val="800"/>
              </a:spcAft>
              <a:buSzPts val="1000"/>
              <a:buFont typeface="Wingdings" panose="05000000000000000000" pitchFamily="2" charset="2"/>
              <a:buChar char="Ø"/>
              <a:tabLst>
                <a:tab pos="457200" algn="l"/>
              </a:tabLst>
            </a:pPr>
            <a:r>
              <a:rPr lang="ru-RU" sz="1800" b="1" dirty="0">
                <a:effectLst/>
                <a:latin typeface="Calibri" panose="020F0502020204030204" pitchFamily="34" charset="0"/>
                <a:ea typeface="Calibri" panose="020F0502020204030204" pitchFamily="34" charset="0"/>
                <a:cs typeface="Times New Roman" panose="02020603050405020304" pitchFamily="18" charset="0"/>
              </a:rPr>
              <a:t>«Зеркальный кредит».</a:t>
            </a:r>
            <a:r>
              <a:rPr lang="ru-RU" sz="1800" dirty="0">
                <a:effectLst/>
                <a:latin typeface="Calibri" panose="020F0502020204030204" pitchFamily="34" charset="0"/>
                <a:ea typeface="Calibri" panose="020F0502020204030204" pitchFamily="34" charset="0"/>
                <a:cs typeface="Times New Roman" panose="02020603050405020304" pitchFamily="18" charset="0"/>
              </a:rPr>
              <a:t> Жертву убеждают самостоятельно подать заявку, якобы чтобы «заблокировать мошенническую операцию». В итоге человек сам подписывает договор, а затем переводит деньги на «безопасный счет» — то есть напрямую аферистам.</a:t>
            </a:r>
          </a:p>
          <a:p>
            <a:pPr marL="342900" lvl="0" indent="-342900" algn="just">
              <a:lnSpc>
                <a:spcPct val="107000"/>
              </a:lnSpc>
              <a:spcAft>
                <a:spcPts val="800"/>
              </a:spcAft>
              <a:buSzPts val="1000"/>
              <a:buFont typeface="Wingdings" panose="05000000000000000000" pitchFamily="2" charset="2"/>
              <a:buChar char="Ø"/>
              <a:tabLst>
                <a:tab pos="457200" algn="l"/>
              </a:tabLst>
            </a:pPr>
            <a:r>
              <a:rPr lang="ru-RU" sz="1800" b="1" dirty="0">
                <a:effectLst/>
                <a:latin typeface="Calibri" panose="020F0502020204030204" pitchFamily="34" charset="0"/>
                <a:ea typeface="Calibri" panose="020F0502020204030204" pitchFamily="34" charset="0"/>
                <a:cs typeface="Times New Roman" panose="02020603050405020304" pitchFamily="18" charset="0"/>
              </a:rPr>
              <a:t>Прямое списание средств.</a:t>
            </a:r>
            <a:r>
              <a:rPr lang="ru-RU" sz="1800" dirty="0">
                <a:effectLst/>
                <a:latin typeface="Calibri" panose="020F0502020204030204" pitchFamily="34" charset="0"/>
                <a:ea typeface="Calibri" panose="020F0502020204030204" pitchFamily="34" charset="0"/>
                <a:cs typeface="Times New Roman" panose="02020603050405020304" pitchFamily="18" charset="0"/>
              </a:rPr>
              <a:t> Если получен доступ к банковскому приложению или карте, деньги просто выводят со счета.</a:t>
            </a:r>
          </a:p>
          <a:p>
            <a:pPr algn="just">
              <a:lnSpc>
                <a:spcPct val="107000"/>
              </a:lnSpc>
              <a:spcAft>
                <a:spcPts val="800"/>
              </a:spcAft>
            </a:pPr>
            <a:r>
              <a:rPr lang="ru-RU" sz="1800" b="1" dirty="0">
                <a:effectLst/>
                <a:latin typeface="Calibri" panose="020F0502020204030204" pitchFamily="34" charset="0"/>
                <a:ea typeface="Calibri" panose="020F0502020204030204" pitchFamily="34" charset="0"/>
                <a:cs typeface="Times New Roman" panose="02020603050405020304" pitchFamily="18" charset="0"/>
              </a:rPr>
              <a:t>Шаг 5. Исчезновение и перекладывание ответственности.</a:t>
            </a:r>
            <a:r>
              <a:rPr lang="ru-RU" sz="1800" dirty="0">
                <a:effectLst/>
                <a:latin typeface="Calibri" panose="020F0502020204030204" pitchFamily="34" charset="0"/>
                <a:ea typeface="Calibri" panose="020F0502020204030204" pitchFamily="34" charset="0"/>
                <a:cs typeface="Times New Roman" panose="02020603050405020304" pitchFamily="18" charset="0"/>
              </a:rPr>
              <a:t> После получения денег мошенники перестают выходить на связь. Если жертва пытается разобраться, ей могут присылать поддельные документы или угрожать «штрафами за отказ от кредита». При этом юридически договор часто оказывается подписанным (например, через СМС‑код), и разбираться приходится уже с банком.</a:t>
            </a:r>
          </a:p>
        </p:txBody>
      </p:sp>
      <p:sp>
        <p:nvSpPr>
          <p:cNvPr id="5" name="TextBox 4">
            <a:extLst>
              <a:ext uri="{FF2B5EF4-FFF2-40B4-BE49-F238E27FC236}">
                <a16:creationId xmlns:a16="http://schemas.microsoft.com/office/drawing/2014/main" id="{28C8D0AE-E1C7-4F91-A986-6593731F75F5}"/>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Tree>
    <p:extLst>
      <p:ext uri="{BB962C8B-B14F-4D97-AF65-F5344CB8AC3E}">
        <p14:creationId xmlns:p14="http://schemas.microsoft.com/office/powerpoint/2010/main" val="1757362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14</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1555146" y="439236"/>
            <a:ext cx="8698235" cy="769441"/>
          </a:xfrm>
          <a:prstGeom prst="rect">
            <a:avLst/>
          </a:prstGeom>
          <a:noFill/>
        </p:spPr>
        <p:txBody>
          <a:bodyPr wrap="square">
            <a:spAutoFit/>
          </a:bodyPr>
          <a:lstStyle/>
          <a:p>
            <a:pPr algn="ctr"/>
            <a:r>
              <a:rPr lang="ru-RU" sz="2000" b="1" dirty="0">
                <a:solidFill>
                  <a:srgbClr val="C00000"/>
                </a:solidFill>
                <a:latin typeface="Arial" panose="020B0604020202020204" pitchFamily="34" charset="0"/>
                <a:ea typeface="+mj-ea"/>
                <a:cs typeface="Arial" panose="020B0604020202020204" pitchFamily="34" charset="0"/>
              </a:rPr>
              <a:t>Схема «Подтвердите свои данные для сотового оператора»</a:t>
            </a:r>
          </a:p>
          <a:p>
            <a:pPr algn="ctr"/>
            <a:r>
              <a:rPr lang="ru-RU" sz="2400" b="1" dirty="0">
                <a:solidFill>
                  <a:srgbClr val="FF0000"/>
                </a:solidFill>
                <a:latin typeface="Arial" panose="020B0604020202020204" pitchFamily="34" charset="0"/>
                <a:ea typeface="+mj-ea"/>
                <a:cs typeface="Arial" panose="020B0604020202020204" pitchFamily="34" charset="0"/>
              </a:rPr>
              <a:t>ПАМЯТКА 1</a:t>
            </a:r>
          </a:p>
        </p:txBody>
      </p:sp>
      <p:sp>
        <p:nvSpPr>
          <p:cNvPr id="5" name="TextBox 4">
            <a:extLst>
              <a:ext uri="{FF2B5EF4-FFF2-40B4-BE49-F238E27FC236}">
                <a16:creationId xmlns:a16="http://schemas.microsoft.com/office/drawing/2014/main" id="{5BA6649E-A08E-4730-9751-DB408EC7CAD0}"/>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
        <p:nvSpPr>
          <p:cNvPr id="7" name="TextBox 6">
            <a:extLst>
              <a:ext uri="{FF2B5EF4-FFF2-40B4-BE49-F238E27FC236}">
                <a16:creationId xmlns:a16="http://schemas.microsoft.com/office/drawing/2014/main" id="{4FC3A177-FEF0-4D76-A500-9F801EA702F4}"/>
              </a:ext>
            </a:extLst>
          </p:cNvPr>
          <p:cNvSpPr txBox="1"/>
          <p:nvPr/>
        </p:nvSpPr>
        <p:spPr>
          <a:xfrm>
            <a:off x="243053" y="1208677"/>
            <a:ext cx="11555506" cy="4108817"/>
          </a:xfrm>
          <a:prstGeom prst="rect">
            <a:avLst/>
          </a:prstGeom>
          <a:noFill/>
        </p:spPr>
        <p:txBody>
          <a:bodyPr wrap="square">
            <a:spAutoFit/>
          </a:bodyPr>
          <a:lstStyle/>
          <a:p>
            <a:pPr algn="ctr"/>
            <a:r>
              <a:rPr lang="ru-RU" sz="2600" b="1" dirty="0">
                <a:solidFill>
                  <a:srgbClr val="FF0000"/>
                </a:solidFill>
              </a:rPr>
              <a:t>Правила</a:t>
            </a:r>
            <a:r>
              <a:rPr lang="ru-RU" sz="2600" b="1" dirty="0">
                <a:solidFill>
                  <a:srgbClr val="FF0000"/>
                </a:solidFill>
                <a:effectLst/>
              </a:rPr>
              <a:t> безопасности</a:t>
            </a:r>
          </a:p>
          <a:p>
            <a:pPr algn="ctr"/>
            <a:endParaRPr lang="ru-RU" sz="1500" b="1" dirty="0">
              <a:solidFill>
                <a:srgbClr val="FF0000"/>
              </a:solidFill>
              <a:effectLst/>
            </a:endParaRPr>
          </a:p>
          <a:p>
            <a:pPr algn="just"/>
            <a:r>
              <a:rPr lang="ru-RU" sz="2200" b="1" i="0" dirty="0">
                <a:effectLst/>
              </a:rPr>
              <a:t>1. Законом предусмотрено подтверждение персональных данных как оператором связи, так и банками. Например, при смене фотографии в паспорте.</a:t>
            </a:r>
            <a:endParaRPr lang="ru-RU" sz="2200" b="0" i="0" dirty="0">
              <a:effectLst/>
            </a:endParaRPr>
          </a:p>
          <a:p>
            <a:pPr algn="just"/>
            <a:endParaRPr lang="ru-RU" sz="2200" b="0" i="0" dirty="0">
              <a:effectLst/>
            </a:endParaRPr>
          </a:p>
          <a:p>
            <a:pPr algn="just"/>
            <a:r>
              <a:rPr lang="ru-RU" sz="2200" b="1" i="0" dirty="0">
                <a:effectLst/>
              </a:rPr>
              <a:t>2. Пришло к Вам такое сообщение или Вам позвонили и требуют срочно и навязчиво обновить персональные данные у оператора, </a:t>
            </a:r>
            <a:r>
              <a:rPr lang="ru-RU" sz="2200" b="1" dirty="0"/>
              <a:t>банк —  это мошенники!</a:t>
            </a:r>
          </a:p>
          <a:p>
            <a:pPr algn="just"/>
            <a:endParaRPr lang="ru-RU" sz="2200" b="0" i="0" dirty="0">
              <a:effectLst/>
            </a:endParaRPr>
          </a:p>
          <a:p>
            <a:pPr algn="just"/>
            <a:r>
              <a:rPr lang="ru-RU" sz="2200" b="1" i="0" dirty="0">
                <a:solidFill>
                  <a:srgbClr val="C00000"/>
                </a:solidFill>
                <a:effectLst/>
              </a:rPr>
              <a:t>3. Пришло к Вам такое сообщение или Вам позвонили </a:t>
            </a:r>
            <a:r>
              <a:rPr lang="ru-RU" sz="2200" b="1" dirty="0">
                <a:solidFill>
                  <a:srgbClr val="C00000"/>
                </a:solidFill>
              </a:rPr>
              <a:t>— Вы приняли информацию, далее кладите трубку. И далее — идите с паспортом в банк или к сотовому оператору лично и если нужно подтвердите свои данные!</a:t>
            </a:r>
            <a:endParaRPr lang="ru-RU" sz="2200" b="0" i="0" dirty="0">
              <a:effectLst/>
            </a:endParaRPr>
          </a:p>
          <a:p>
            <a:pPr algn="ctr"/>
            <a:endParaRPr lang="ru-RU" sz="2200" b="1" dirty="0">
              <a:solidFill>
                <a:srgbClr val="FF0000"/>
              </a:solidFill>
            </a:endParaRPr>
          </a:p>
        </p:txBody>
      </p:sp>
    </p:spTree>
    <p:extLst>
      <p:ext uri="{BB962C8B-B14F-4D97-AF65-F5344CB8AC3E}">
        <p14:creationId xmlns:p14="http://schemas.microsoft.com/office/powerpoint/2010/main" val="19032277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15</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900951" y="0"/>
            <a:ext cx="10049435" cy="923330"/>
          </a:xfrm>
          <a:prstGeom prst="rect">
            <a:avLst/>
          </a:prstGeom>
          <a:noFill/>
        </p:spPr>
        <p:txBody>
          <a:bodyPr wrap="square">
            <a:spAutoFit/>
          </a:bodyPr>
          <a:lstStyle/>
          <a:p>
            <a:pPr algn="ctr"/>
            <a:r>
              <a:rPr lang="ru-RU" sz="2000" b="1" dirty="0">
                <a:solidFill>
                  <a:srgbClr val="C00000"/>
                </a:solidFill>
                <a:latin typeface="Arial" panose="020B0604020202020204" pitchFamily="34" charset="0"/>
                <a:ea typeface="+mj-ea"/>
                <a:cs typeface="Arial" panose="020B0604020202020204" pitchFamily="34" charset="0"/>
              </a:rPr>
              <a:t>Схема «Срочно оформите кредит»</a:t>
            </a:r>
          </a:p>
          <a:p>
            <a:pPr algn="ctr"/>
            <a:endParaRPr lang="ru-RU" sz="1000" b="1" dirty="0">
              <a:solidFill>
                <a:srgbClr val="FF0000"/>
              </a:solidFill>
              <a:latin typeface="Arial" panose="020B0604020202020204" pitchFamily="34" charset="0"/>
              <a:ea typeface="+mj-ea"/>
              <a:cs typeface="Arial" panose="020B0604020202020204" pitchFamily="34" charset="0"/>
            </a:endParaRPr>
          </a:p>
          <a:p>
            <a:pPr algn="ctr"/>
            <a:r>
              <a:rPr lang="ru-RU" sz="2400" b="1" dirty="0">
                <a:solidFill>
                  <a:srgbClr val="FF0000"/>
                </a:solidFill>
                <a:latin typeface="Arial" panose="020B0604020202020204" pitchFamily="34" charset="0"/>
                <a:ea typeface="+mj-ea"/>
                <a:cs typeface="Arial" panose="020B0604020202020204" pitchFamily="34" charset="0"/>
              </a:rPr>
              <a:t>ПАМЯТКА 2</a:t>
            </a:r>
          </a:p>
        </p:txBody>
      </p:sp>
      <p:sp>
        <p:nvSpPr>
          <p:cNvPr id="5" name="TextBox 4">
            <a:extLst>
              <a:ext uri="{FF2B5EF4-FFF2-40B4-BE49-F238E27FC236}">
                <a16:creationId xmlns:a16="http://schemas.microsoft.com/office/drawing/2014/main" id="{5BA6649E-A08E-4730-9751-DB408EC7CAD0}"/>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
        <p:nvSpPr>
          <p:cNvPr id="8" name="TextBox 7">
            <a:extLst>
              <a:ext uri="{FF2B5EF4-FFF2-40B4-BE49-F238E27FC236}">
                <a16:creationId xmlns:a16="http://schemas.microsoft.com/office/drawing/2014/main" id="{283B804C-29F7-469A-9557-3ADFA473A2D3}"/>
              </a:ext>
            </a:extLst>
          </p:cNvPr>
          <p:cNvSpPr txBox="1"/>
          <p:nvPr/>
        </p:nvSpPr>
        <p:spPr>
          <a:xfrm>
            <a:off x="271182" y="815082"/>
            <a:ext cx="11649635" cy="5609997"/>
          </a:xfrm>
          <a:prstGeom prst="rect">
            <a:avLst/>
          </a:prstGeom>
          <a:noFill/>
        </p:spPr>
        <p:txBody>
          <a:bodyPr wrap="square">
            <a:spAutoFit/>
          </a:bodyPr>
          <a:lstStyle/>
          <a:p>
            <a:pPr algn="ctr"/>
            <a:r>
              <a:rPr lang="ru-RU" sz="2600" b="1" dirty="0">
                <a:solidFill>
                  <a:srgbClr val="FF0000"/>
                </a:solidFill>
              </a:rPr>
              <a:t>Правила</a:t>
            </a:r>
            <a:r>
              <a:rPr lang="ru-RU" sz="2600" b="1" dirty="0">
                <a:solidFill>
                  <a:srgbClr val="FF0000"/>
                </a:solidFill>
                <a:effectLst/>
              </a:rPr>
              <a:t> безопасности</a:t>
            </a:r>
          </a:p>
          <a:p>
            <a:pPr algn="ctr"/>
            <a:r>
              <a:rPr lang="ru-RU" sz="2400" b="1" dirty="0">
                <a:solidFill>
                  <a:srgbClr val="FF0000"/>
                </a:solidFill>
              </a:rPr>
              <a:t>Как распознать схему про кредиты</a:t>
            </a:r>
          </a:p>
          <a:p>
            <a:pPr lvl="0" algn="just">
              <a:lnSpc>
                <a:spcPct val="107000"/>
              </a:lnSpc>
              <a:spcAft>
                <a:spcPts val="800"/>
              </a:spcAft>
              <a:buSzPts val="1000"/>
              <a:tabLst>
                <a:tab pos="457200" algn="l"/>
              </a:tabLst>
            </a:pPr>
            <a:r>
              <a:rPr lang="ru-RU" sz="1800" b="1" dirty="0">
                <a:effectLst/>
                <a:latin typeface="Calibri" panose="020F0502020204030204" pitchFamily="34" charset="0"/>
                <a:ea typeface="Calibri" panose="020F0502020204030204" pitchFamily="34" charset="0"/>
                <a:cs typeface="Times New Roman" panose="02020603050405020304" pitchFamily="18" charset="0"/>
              </a:rPr>
              <a:t>1. Давление и спешка.</a:t>
            </a:r>
            <a:r>
              <a:rPr lang="ru-RU" sz="1800" dirty="0">
                <a:effectLst/>
                <a:latin typeface="Calibri" panose="020F0502020204030204" pitchFamily="34" charset="0"/>
                <a:ea typeface="Calibri" panose="020F0502020204030204" pitchFamily="34" charset="0"/>
                <a:cs typeface="Times New Roman" panose="02020603050405020304" pitchFamily="18" charset="0"/>
              </a:rPr>
              <a:t> Фразы вроде «нужно прямо сейчас», «иначе будет поздно», «только сегодня акция» — это классический приём, чтобы отключить критическое мышление.</a:t>
            </a:r>
          </a:p>
          <a:p>
            <a:pPr lvl="0" algn="just">
              <a:lnSpc>
                <a:spcPct val="107000"/>
              </a:lnSpc>
              <a:spcAft>
                <a:spcPts val="800"/>
              </a:spcAft>
              <a:buSzPts val="1000"/>
              <a:tabLst>
                <a:tab pos="457200" algn="l"/>
              </a:tabLst>
            </a:pPr>
            <a:r>
              <a:rPr lang="ru-RU" sz="1800" b="1" dirty="0">
                <a:effectLst/>
                <a:latin typeface="Calibri" panose="020F0502020204030204" pitchFamily="34" charset="0"/>
                <a:ea typeface="Calibri" panose="020F0502020204030204" pitchFamily="34" charset="0"/>
                <a:cs typeface="Times New Roman" panose="02020603050405020304" pitchFamily="18" charset="0"/>
              </a:rPr>
              <a:t>2. Просьбы передать ваши персональные данные, сообщить код из СМС</a:t>
            </a:r>
            <a:r>
              <a:rPr lang="ru-RU" dirty="0">
                <a:latin typeface="Calibri" panose="020F0502020204030204" pitchFamily="34" charset="0"/>
                <a:ea typeface="Calibri" panose="020F0502020204030204" pitchFamily="34" charset="0"/>
                <a:cs typeface="Times New Roman" panose="02020603050405020304" pitchFamily="18" charset="0"/>
              </a:rPr>
              <a:t>.</a:t>
            </a:r>
          </a:p>
          <a:p>
            <a:pPr lvl="0" algn="just">
              <a:lnSpc>
                <a:spcPct val="107000"/>
              </a:lnSpc>
              <a:spcAft>
                <a:spcPts val="800"/>
              </a:spcAft>
              <a:buSzPts val="1000"/>
              <a:tabLst>
                <a:tab pos="457200" algn="l"/>
              </a:tabLst>
            </a:pPr>
            <a:r>
              <a:rPr lang="ru-RU" sz="1800" b="1" dirty="0">
                <a:effectLst/>
                <a:latin typeface="Calibri" panose="020F0502020204030204" pitchFamily="34" charset="0"/>
                <a:ea typeface="Calibri" panose="020F0502020204030204" pitchFamily="34" charset="0"/>
                <a:cs typeface="Times New Roman" panose="02020603050405020304" pitchFamily="18" charset="0"/>
              </a:rPr>
              <a:t>3. Идея «зеркальной заявки» по кредиту.</a:t>
            </a:r>
            <a:r>
              <a:rPr lang="ru-RU" sz="1800" dirty="0">
                <a:effectLst/>
                <a:latin typeface="Calibri" panose="020F0502020204030204" pitchFamily="34" charset="0"/>
                <a:ea typeface="Calibri" panose="020F0502020204030204" pitchFamily="34" charset="0"/>
                <a:cs typeface="Times New Roman" panose="02020603050405020304" pitchFamily="18" charset="0"/>
              </a:rPr>
              <a:t> Иногда говорят: «Кто-то пытается взять кредит на ваше имя. Чтобы остановить мошенника, оформите встречную заявку — она сразу заблокирует чужую». На деле после такой «встречной» заявки кредит реально одобряют на вас. </a:t>
            </a:r>
          </a:p>
          <a:p>
            <a:pPr algn="just"/>
            <a:r>
              <a:rPr lang="ru-RU" sz="1800" b="1" dirty="0">
                <a:effectLst/>
                <a:latin typeface="Calibri" panose="020F0502020204030204" pitchFamily="34" charset="0"/>
                <a:ea typeface="Calibri" panose="020F0502020204030204" pitchFamily="34" charset="0"/>
                <a:cs typeface="Times New Roman" panose="02020603050405020304" pitchFamily="18" charset="0"/>
              </a:rPr>
              <a:t>4. Предложения от неизвестных кредиторов </a:t>
            </a:r>
            <a:r>
              <a:rPr lang="ru-RU" sz="1800" dirty="0">
                <a:effectLst/>
                <a:latin typeface="Calibri" panose="020F0502020204030204" pitchFamily="34" charset="0"/>
                <a:ea typeface="Calibri" panose="020F0502020204030204" pitchFamily="34" charset="0"/>
                <a:cs typeface="Times New Roman" panose="02020603050405020304" pitchFamily="18" charset="0"/>
              </a:rPr>
              <a:t>—</a:t>
            </a:r>
            <a:r>
              <a:rPr lang="ru-RU" b="1" dirty="0">
                <a:latin typeface="Calibri" panose="020F0502020204030204" pitchFamily="34" charset="0"/>
                <a:ea typeface="Calibri" panose="020F0502020204030204" pitchFamily="34" charset="0"/>
                <a:cs typeface="Times New Roman" panose="02020603050405020304" pitchFamily="18" charset="0"/>
              </a:rPr>
              <a:t> </a:t>
            </a:r>
            <a:r>
              <a:rPr lang="ru-RU" sz="1800" b="1" dirty="0">
                <a:effectLst/>
                <a:latin typeface="Calibri" panose="020F0502020204030204" pitchFamily="34" charset="0"/>
                <a:ea typeface="Calibri" panose="020F0502020204030204" pitchFamily="34" charset="0"/>
                <a:cs typeface="Times New Roman" panose="02020603050405020304" pitchFamily="18" charset="0"/>
              </a:rPr>
              <a:t>«чёрных» кредиторов </a:t>
            </a:r>
            <a:r>
              <a:rPr lang="ru-RU" sz="1800" dirty="0">
                <a:effectLst/>
                <a:latin typeface="Calibri" panose="020F0502020204030204" pitchFamily="34" charset="0"/>
                <a:ea typeface="Calibri" panose="020F0502020204030204" pitchFamily="34" charset="0"/>
                <a:cs typeface="Times New Roman" panose="02020603050405020304" pitchFamily="18" charset="0"/>
              </a:rPr>
              <a:t>—  предлагают кредиты наличными без лишних документов.  </a:t>
            </a:r>
          </a:p>
          <a:p>
            <a:pPr algn="just"/>
            <a:endParaRPr lang="ru-RU" sz="7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ru-RU" sz="18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В России есть ограниченный список тех, кто может давать кредиты: банки, МФО, ломбарды, </a:t>
            </a:r>
            <a:r>
              <a:rPr lang="ru-RU" b="1" i="0" dirty="0">
                <a:solidFill>
                  <a:srgbClr val="C00000"/>
                </a:solidFill>
                <a:effectLst/>
                <a:latin typeface="YS Geo"/>
              </a:rPr>
              <a:t>кредитные потребительские кооперативы (КПК) и сельскохозяйственные кредитные потребительские кооперативы (СКПК)</a:t>
            </a:r>
          </a:p>
          <a:p>
            <a:pPr algn="ctr"/>
            <a:endParaRPr lang="ru-RU" sz="700" b="1" dirty="0">
              <a:solidFill>
                <a:srgbClr val="C00000"/>
              </a:solidFill>
              <a:latin typeface="YS Geo"/>
              <a:ea typeface="Calibri" panose="020F0502020204030204" pitchFamily="34" charset="0"/>
              <a:cs typeface="Times New Roman" panose="02020603050405020304" pitchFamily="18" charset="0"/>
            </a:endParaRPr>
          </a:p>
          <a:p>
            <a:pPr algn="ctr"/>
            <a:r>
              <a:rPr lang="ru-RU" b="1" dirty="0">
                <a:solidFill>
                  <a:srgbClr val="C00000"/>
                </a:solidFill>
                <a:effectLst/>
                <a:latin typeface="YS Geo"/>
                <a:ea typeface="Calibri" panose="020F0502020204030204" pitchFamily="34" charset="0"/>
                <a:cs typeface="Times New Roman" panose="02020603050405020304" pitchFamily="18" charset="0"/>
              </a:rPr>
              <a:t>Любую фин. организацию можно проверить на сайте Банка России </a:t>
            </a:r>
            <a:r>
              <a:rPr lang="en-US" b="1" dirty="0">
                <a:solidFill>
                  <a:srgbClr val="C00000"/>
                </a:solidFill>
                <a:effectLst/>
                <a:latin typeface="YS Geo"/>
                <a:ea typeface="Calibri" panose="020F0502020204030204" pitchFamily="34" charset="0"/>
                <a:cs typeface="Times New Roman" panose="02020603050405020304" pitchFamily="18" charset="0"/>
                <a:hlinkClick r:id="rId2"/>
              </a:rPr>
              <a:t>https://cbr.ru/finorg/</a:t>
            </a:r>
            <a:endParaRPr lang="ru-RU" b="1" dirty="0">
              <a:solidFill>
                <a:srgbClr val="C00000"/>
              </a:solidFill>
              <a:effectLst/>
              <a:latin typeface="YS Geo"/>
              <a:ea typeface="Calibri" panose="020F0502020204030204" pitchFamily="34" charset="0"/>
              <a:cs typeface="Times New Roman" panose="02020603050405020304" pitchFamily="18" charset="0"/>
            </a:endParaRPr>
          </a:p>
          <a:p>
            <a:pPr algn="ctr"/>
            <a:endParaRPr lang="ru-RU" sz="700" b="1" dirty="0">
              <a:solidFill>
                <a:srgbClr val="C00000"/>
              </a:solidFill>
              <a:effectLst/>
              <a:latin typeface="YS Geo"/>
              <a:ea typeface="Calibri" panose="020F0502020204030204" pitchFamily="34" charset="0"/>
              <a:cs typeface="Times New Roman" panose="02020603050405020304" pitchFamily="18" charset="0"/>
            </a:endParaRPr>
          </a:p>
          <a:p>
            <a:pPr algn="ctr"/>
            <a:r>
              <a:rPr lang="ru-RU" sz="2200" b="1" dirty="0">
                <a:solidFill>
                  <a:srgbClr val="00B050"/>
                </a:solidFill>
              </a:rPr>
              <a:t>Проверяйте кредитную историю и запретите себе брать кредиты</a:t>
            </a:r>
          </a:p>
          <a:p>
            <a:endParaRPr lang="ru-RU" sz="700" b="1" dirty="0">
              <a:solidFill>
                <a:srgbClr val="FF0000"/>
              </a:solidFill>
            </a:endParaRPr>
          </a:p>
          <a:p>
            <a:pPr algn="ctr"/>
            <a:r>
              <a:rPr lang="ru-RU" sz="2200" b="1" dirty="0">
                <a:solidFill>
                  <a:srgbClr val="00B050"/>
                </a:solidFill>
              </a:rPr>
              <a:t>Слышите слово «кредит» — </a:t>
            </a:r>
            <a:r>
              <a:rPr lang="ru-RU" sz="2200" b="0" i="0" dirty="0">
                <a:solidFill>
                  <a:srgbClr val="000000"/>
                </a:solidFill>
                <a:effectLst/>
              </a:rPr>
              <a:t> </a:t>
            </a:r>
            <a:r>
              <a:rPr lang="ru-RU" sz="2200" b="1" dirty="0">
                <a:solidFill>
                  <a:srgbClr val="00B050"/>
                </a:solidFill>
              </a:rPr>
              <a:t>КЛАДИТЕ ТРУБКУ</a:t>
            </a:r>
            <a:endParaRPr lang="ru-RU" sz="2200" b="1" i="0" dirty="0">
              <a:solidFill>
                <a:srgbClr val="00B050"/>
              </a:solidFill>
              <a:effectLst/>
            </a:endParaRPr>
          </a:p>
        </p:txBody>
      </p:sp>
    </p:spTree>
    <p:extLst>
      <p:ext uri="{BB962C8B-B14F-4D97-AF65-F5344CB8AC3E}">
        <p14:creationId xmlns:p14="http://schemas.microsoft.com/office/powerpoint/2010/main" val="25287092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1">
            <a:extLst>
              <a:ext uri="{FF2B5EF4-FFF2-40B4-BE49-F238E27FC236}">
                <a16:creationId xmlns:a16="http://schemas.microsoft.com/office/drawing/2014/main" id="{651F4F35-C455-438D-A110-3EB07914AF3C}"/>
              </a:ext>
            </a:extLst>
          </p:cNvPr>
          <p:cNvSpPr txBox="1">
            <a:spLocks/>
          </p:cNvSpPr>
          <p:nvPr/>
        </p:nvSpPr>
        <p:spPr>
          <a:xfrm>
            <a:off x="382656" y="6076018"/>
            <a:ext cx="5191539" cy="5360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ru-RU" sz="2200" dirty="0">
              <a:solidFill>
                <a:srgbClr val="066D55"/>
              </a:solidFill>
              <a:latin typeface="+mn-lt"/>
              <a:cs typeface="DIN Pro Bold" panose="020B0804020101020102" pitchFamily="34" charset="-52"/>
            </a:endParaRPr>
          </a:p>
        </p:txBody>
      </p:sp>
      <p:sp>
        <p:nvSpPr>
          <p:cNvPr id="2" name="Номер слайда 1"/>
          <p:cNvSpPr>
            <a:spLocks noGrp="1"/>
          </p:cNvSpPr>
          <p:nvPr>
            <p:ph type="sldNum" sz="quarter" idx="4"/>
          </p:nvPr>
        </p:nvSpPr>
        <p:spPr/>
        <p:txBody>
          <a:bodyPr/>
          <a:lstStyle/>
          <a:p>
            <a:fld id="{47847364-8ACB-4341-BF7A-F1165E5FBDDE}" type="slidenum">
              <a:rPr lang="ru-RU" smtClean="0"/>
              <a:pPr/>
              <a:t>16</a:t>
            </a:fld>
            <a:endParaRPr lang="ru-RU" dirty="0"/>
          </a:p>
        </p:txBody>
      </p:sp>
      <p:sp>
        <p:nvSpPr>
          <p:cNvPr id="11" name="TextBox 10"/>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
        <p:nvSpPr>
          <p:cNvPr id="8" name="Заголовок 1">
            <a:extLst>
              <a:ext uri="{FF2B5EF4-FFF2-40B4-BE49-F238E27FC236}">
                <a16:creationId xmlns:a16="http://schemas.microsoft.com/office/drawing/2014/main" id="{7797DDC6-FB55-44B0-9119-DF10FECE3D66}"/>
              </a:ext>
            </a:extLst>
          </p:cNvPr>
          <p:cNvSpPr txBox="1">
            <a:spLocks/>
          </p:cNvSpPr>
          <p:nvPr/>
        </p:nvSpPr>
        <p:spPr>
          <a:xfrm>
            <a:off x="1745044" y="100769"/>
            <a:ext cx="7924457" cy="503238"/>
          </a:xfrm>
          <a:prstGeom prst="rect">
            <a:avLst/>
          </a:prstGeom>
        </p:spPr>
        <p:txBody>
          <a:bodyPr vert="horz" lIns="0" tIns="0" rIns="0" bIns="0" rtlCol="0" anchor="ctr" anchorCtr="0">
            <a:noAutofit/>
          </a:bodyPr>
          <a:lstStyle>
            <a:defPPr>
              <a:defRPr lang="ru-RU"/>
            </a:defPPr>
            <a:lvl1pPr>
              <a:lnSpc>
                <a:spcPct val="90000"/>
              </a:lnSpc>
              <a:spcBef>
                <a:spcPct val="0"/>
              </a:spcBef>
              <a:buNone/>
              <a:defRPr sz="2400" b="1" spc="0">
                <a:solidFill>
                  <a:srgbClr val="066D55"/>
                </a:solidFill>
                <a:latin typeface="+mj-lt"/>
                <a:ea typeface="+mj-ea"/>
                <a:cs typeface="DIN Pro Bold" panose="020B0804020101020102" pitchFamily="34" charset="-52"/>
              </a:defRPr>
            </a:lvl1pPr>
          </a:lstStyle>
          <a:p>
            <a:pPr algn="ctr">
              <a:lnSpc>
                <a:spcPct val="100000"/>
              </a:lnSpc>
              <a:defRPr/>
            </a:pPr>
            <a:r>
              <a:rPr lang="ru-RU" dirty="0">
                <a:latin typeface="Arial" panose="020B0604020202020204" pitchFamily="34" charset="0"/>
                <a:cs typeface="Arial" panose="020B0604020202020204" pitchFamily="34" charset="0"/>
              </a:rPr>
              <a:t>ПОЛЕЗНЫЕ ССЫЛКИ</a:t>
            </a:r>
          </a:p>
        </p:txBody>
      </p:sp>
      <p:sp>
        <p:nvSpPr>
          <p:cNvPr id="5" name="Прямоугольник 4"/>
          <p:cNvSpPr/>
          <p:nvPr/>
        </p:nvSpPr>
        <p:spPr>
          <a:xfrm>
            <a:off x="132500" y="829848"/>
            <a:ext cx="11926999" cy="5539978"/>
          </a:xfrm>
          <a:prstGeom prst="rect">
            <a:avLst/>
          </a:prstGeom>
        </p:spPr>
        <p:txBody>
          <a:bodyPr wrap="square">
            <a:spAutoFit/>
          </a:bodyPr>
          <a:lstStyle/>
          <a:p>
            <a:pPr algn="ctr"/>
            <a:r>
              <a:rPr lang="ru-RU" sz="2000" b="1" i="0" dirty="0">
                <a:solidFill>
                  <a:srgbClr val="C00000"/>
                </a:solidFill>
                <a:effectLst/>
              </a:rPr>
              <a:t>Как защититься от мошенников? </a:t>
            </a:r>
            <a:r>
              <a:rPr lang="en-US" sz="2000" b="1" i="0" dirty="0">
                <a:solidFill>
                  <a:srgbClr val="2D2D2D"/>
                </a:solidFill>
                <a:effectLst/>
                <a:hlinkClick r:id="rId2"/>
              </a:rPr>
              <a:t>https://sam.mos.ru/info</a:t>
            </a:r>
            <a:r>
              <a:rPr lang="ru-RU" sz="2000" b="1" dirty="0">
                <a:solidFill>
                  <a:srgbClr val="2D2D2D"/>
                </a:solidFill>
              </a:rPr>
              <a:t> </a:t>
            </a:r>
            <a:endParaRPr lang="ru-RU" sz="2000" b="1" i="0" dirty="0">
              <a:solidFill>
                <a:srgbClr val="2D2D2D"/>
              </a:solidFill>
              <a:effectLst/>
            </a:endParaRPr>
          </a:p>
          <a:p>
            <a:pPr algn="l"/>
            <a:endParaRPr lang="ru-RU" b="1" dirty="0">
              <a:solidFill>
                <a:srgbClr val="00B050"/>
              </a:solidFill>
            </a:endParaRPr>
          </a:p>
          <a:p>
            <a:pPr algn="l"/>
            <a:r>
              <a:rPr lang="ru-RU" b="1" dirty="0">
                <a:solidFill>
                  <a:srgbClr val="00B050"/>
                </a:solidFill>
              </a:rPr>
              <a:t>Мошенники пробираются на «Госуслуги» через сотовых операторов</a:t>
            </a:r>
            <a:r>
              <a:rPr lang="ru-RU" b="1" i="0" dirty="0">
                <a:solidFill>
                  <a:srgbClr val="000000"/>
                </a:solidFill>
                <a:effectLst/>
              </a:rPr>
              <a:t> </a:t>
            </a:r>
            <a:r>
              <a:rPr lang="en-US" b="1" i="0" dirty="0">
                <a:solidFill>
                  <a:srgbClr val="000000"/>
                </a:solidFill>
                <a:effectLst/>
                <a:hlinkClick r:id="rId3"/>
              </a:rPr>
              <a:t>https://www.kommersant.ru/doc/6593099</a:t>
            </a:r>
            <a:endParaRPr lang="ru-RU" b="1" i="0" dirty="0">
              <a:solidFill>
                <a:srgbClr val="000000"/>
              </a:solidFill>
              <a:effectLst/>
            </a:endParaRPr>
          </a:p>
          <a:p>
            <a:pPr algn="l"/>
            <a:endParaRPr lang="ru-RU" b="1" dirty="0">
              <a:solidFill>
                <a:srgbClr val="000000"/>
              </a:solidFill>
            </a:endParaRPr>
          </a:p>
          <a:p>
            <a:r>
              <a:rPr lang="ru-RU" b="1" dirty="0">
                <a:solidFill>
                  <a:srgbClr val="00B050"/>
                </a:solidFill>
              </a:rPr>
              <a:t>Как мошенники могут оформить кредит на ваше имя? </a:t>
            </a:r>
            <a:r>
              <a:rPr lang="en-US" b="1" dirty="0">
                <a:solidFill>
                  <a:srgbClr val="00B050"/>
                </a:solidFill>
                <a:hlinkClick r:id="rId4"/>
              </a:rPr>
              <a:t>https://akbfin.ru/articles/vsye-o-kreditakh-i-kreditnoy-istorii/kak-moshenniki-mogut-oformit-kredit-na-vashe-imya/</a:t>
            </a:r>
            <a:endParaRPr lang="ru-RU" b="1" dirty="0">
              <a:solidFill>
                <a:srgbClr val="00B050"/>
              </a:solidFill>
            </a:endParaRPr>
          </a:p>
          <a:p>
            <a:endParaRPr lang="ru-RU" b="1" dirty="0">
              <a:solidFill>
                <a:srgbClr val="00B050"/>
              </a:solidFill>
            </a:endParaRPr>
          </a:p>
          <a:p>
            <a:r>
              <a:rPr lang="ru-RU" b="1" dirty="0">
                <a:solidFill>
                  <a:srgbClr val="00B050"/>
                </a:solidFill>
              </a:rPr>
              <a:t>Как узнать, взяли ли на меня кредит мошенники </a:t>
            </a:r>
            <a:r>
              <a:rPr lang="en-US" b="1" dirty="0">
                <a:solidFill>
                  <a:srgbClr val="00B050"/>
                </a:solidFill>
                <a:hlinkClick r:id="rId5"/>
              </a:rPr>
              <a:t>https://rencredit.ru/blog/credits/kak-uznat-vzyali-li-na-menya-kredit-moshenniki/</a:t>
            </a:r>
            <a:endParaRPr lang="ru-RU" b="1" dirty="0">
              <a:solidFill>
                <a:srgbClr val="00B050"/>
              </a:solidFill>
            </a:endParaRPr>
          </a:p>
          <a:p>
            <a:endParaRPr lang="ru-RU" b="1" dirty="0">
              <a:solidFill>
                <a:srgbClr val="00B050"/>
              </a:solidFill>
            </a:endParaRPr>
          </a:p>
          <a:p>
            <a:r>
              <a:rPr lang="ru-RU" b="1" dirty="0">
                <a:solidFill>
                  <a:srgbClr val="00B050"/>
                </a:solidFill>
              </a:rPr>
              <a:t>Что делать, если мошенники взяли на ваше имя кредит: инструкция и советы: </a:t>
            </a:r>
            <a:r>
              <a:rPr lang="ru-RU" b="1" i="0" dirty="0">
                <a:solidFill>
                  <a:srgbClr val="222222"/>
                </a:solidFill>
                <a:effectLst/>
                <a:latin typeface="GraphikCy"/>
                <a:hlinkClick r:id="rId6"/>
              </a:rPr>
              <a:t>https://www.rbc.ru/quote/news/article/679e34489a7947ae81ab295d</a:t>
            </a:r>
            <a:endParaRPr lang="ru-RU" b="1" dirty="0">
              <a:solidFill>
                <a:srgbClr val="00B050"/>
              </a:solidFill>
            </a:endParaRPr>
          </a:p>
          <a:p>
            <a:endParaRPr lang="ru-RU" b="1" dirty="0">
              <a:solidFill>
                <a:srgbClr val="00B050"/>
              </a:solidFill>
            </a:endParaRPr>
          </a:p>
          <a:p>
            <a:pPr algn="ctr"/>
            <a:r>
              <a:rPr lang="ru-RU" b="1" dirty="0">
                <a:solidFill>
                  <a:srgbClr val="C00000"/>
                </a:solidFill>
              </a:rPr>
              <a:t>Если не пользоваться сим-картой, оператор продаст ваш номер другому человеку. Как этого избежать </a:t>
            </a:r>
            <a:endParaRPr lang="ru-RU" b="1" dirty="0">
              <a:solidFill>
                <a:srgbClr val="000000"/>
              </a:solidFill>
            </a:endParaRPr>
          </a:p>
          <a:p>
            <a:pPr algn="ctr"/>
            <a:r>
              <a:rPr lang="en-US" b="1" dirty="0">
                <a:solidFill>
                  <a:srgbClr val="000000"/>
                </a:solidFill>
                <a:hlinkClick r:id="rId7"/>
              </a:rPr>
              <a:t>https://www.banki.ru/news/daytheme/?id=11024746</a:t>
            </a:r>
            <a:endParaRPr lang="ru-RU" b="1" dirty="0">
              <a:solidFill>
                <a:srgbClr val="000000"/>
              </a:solidFill>
            </a:endParaRPr>
          </a:p>
          <a:p>
            <a:pPr algn="ctr"/>
            <a:endParaRPr lang="ru-RU" b="1" dirty="0">
              <a:solidFill>
                <a:srgbClr val="000000"/>
              </a:solidFill>
            </a:endParaRPr>
          </a:p>
          <a:p>
            <a:pPr algn="ctr"/>
            <a:r>
              <a:rPr lang="ru-RU" b="1" i="0" dirty="0">
                <a:solidFill>
                  <a:srgbClr val="C00000"/>
                </a:solidFill>
                <a:effectLst/>
                <a:latin typeface="Stella Sans"/>
              </a:rPr>
              <a:t>Новый «Антифрод-пакет»‑2026: как депутаты перезагрузили защиту граждан от кибермошенников </a:t>
            </a:r>
            <a:r>
              <a:rPr lang="en-US" b="1" i="0" dirty="0">
                <a:effectLst/>
                <a:latin typeface="Stella Sans"/>
                <a:hlinkClick r:id="rId8"/>
              </a:rPr>
              <a:t>https://dzen.ru/a/ailYbsT9pyEXQ65c</a:t>
            </a:r>
            <a:endParaRPr lang="ru-RU" b="1" i="0" dirty="0">
              <a:effectLst/>
              <a:latin typeface="Stella Sans"/>
            </a:endParaRPr>
          </a:p>
          <a:p>
            <a:pPr algn="l"/>
            <a:endParaRPr lang="ru-RU" b="1" dirty="0">
              <a:solidFill>
                <a:srgbClr val="000000"/>
              </a:solidFill>
            </a:endParaRPr>
          </a:p>
          <a:p>
            <a:endParaRPr lang="ru-RU" sz="1000" b="1" dirty="0">
              <a:solidFill>
                <a:srgbClr val="C00000"/>
              </a:solidFill>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21108291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947F614-D5C3-441E-8242-DB57BEB77DBA}"/>
              </a:ext>
            </a:extLst>
          </p:cNvPr>
          <p:cNvSpPr>
            <a:spLocks noGrp="1"/>
          </p:cNvSpPr>
          <p:nvPr>
            <p:ph type="sldNum" sz="quarter" idx="4"/>
          </p:nvPr>
        </p:nvSpPr>
        <p:spPr/>
        <p:txBody>
          <a:bodyPr/>
          <a:lstStyle/>
          <a:p>
            <a:fld id="{47847364-8ACB-4341-BF7A-F1165E5FBDDE}" type="slidenum">
              <a:rPr lang="ru-RU" smtClean="0"/>
              <a:pPr/>
              <a:t>17</a:t>
            </a:fld>
            <a:endParaRPr lang="ru-RU" dirty="0"/>
          </a:p>
        </p:txBody>
      </p:sp>
      <p:sp>
        <p:nvSpPr>
          <p:cNvPr id="4" name="TextBox 3">
            <a:extLst>
              <a:ext uri="{FF2B5EF4-FFF2-40B4-BE49-F238E27FC236}">
                <a16:creationId xmlns:a16="http://schemas.microsoft.com/office/drawing/2014/main" id="{71285D88-5857-408F-B765-CB169CF6262C}"/>
              </a:ext>
            </a:extLst>
          </p:cNvPr>
          <p:cNvSpPr txBox="1"/>
          <p:nvPr/>
        </p:nvSpPr>
        <p:spPr>
          <a:xfrm>
            <a:off x="115535" y="159820"/>
            <a:ext cx="11779624" cy="400110"/>
          </a:xfrm>
          <a:prstGeom prst="rect">
            <a:avLst/>
          </a:prstGeom>
          <a:noFill/>
        </p:spPr>
        <p:txBody>
          <a:bodyPr wrap="square">
            <a:spAutoFit/>
          </a:bodyPr>
          <a:lstStyle/>
          <a:p>
            <a:pPr algn="ctr"/>
            <a:r>
              <a:rPr lang="ru-RU" sz="2000" b="1" dirty="0">
                <a:solidFill>
                  <a:srgbClr val="C00000"/>
                </a:solidFill>
                <a:latin typeface="Arial" panose="020B0604020202020204" pitchFamily="34" charset="0"/>
                <a:ea typeface="+mj-ea"/>
                <a:cs typeface="Arial" panose="020B0604020202020204" pitchFamily="34" charset="0"/>
              </a:rPr>
              <a:t>Чек-лист лекции</a:t>
            </a:r>
            <a:endParaRPr lang="ru-RU" sz="2600" b="1" dirty="0">
              <a:solidFill>
                <a:srgbClr val="FF0000"/>
              </a:solidFill>
            </a:endParaRPr>
          </a:p>
        </p:txBody>
      </p:sp>
      <p:sp>
        <p:nvSpPr>
          <p:cNvPr id="5" name="TextBox 4">
            <a:extLst>
              <a:ext uri="{FF2B5EF4-FFF2-40B4-BE49-F238E27FC236}">
                <a16:creationId xmlns:a16="http://schemas.microsoft.com/office/drawing/2014/main" id="{5BA6649E-A08E-4730-9751-DB408EC7CAD0}"/>
              </a:ext>
            </a:extLst>
          </p:cNvPr>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pic>
        <p:nvPicPr>
          <p:cNvPr id="7" name="Рисунок 6">
            <a:extLst>
              <a:ext uri="{FF2B5EF4-FFF2-40B4-BE49-F238E27FC236}">
                <a16:creationId xmlns:a16="http://schemas.microsoft.com/office/drawing/2014/main" id="{834C0616-F521-43C5-830D-C1D2804329F4}"/>
              </a:ext>
            </a:extLst>
          </p:cNvPr>
          <p:cNvPicPr>
            <a:picLocks noChangeAspect="1"/>
          </p:cNvPicPr>
          <p:nvPr/>
        </p:nvPicPr>
        <p:blipFill>
          <a:blip r:embed="rId2"/>
          <a:stretch>
            <a:fillRect/>
          </a:stretch>
        </p:blipFill>
        <p:spPr>
          <a:xfrm>
            <a:off x="2219409" y="912676"/>
            <a:ext cx="7525225" cy="5097394"/>
          </a:xfrm>
          <a:prstGeom prst="rect">
            <a:avLst/>
          </a:prstGeom>
        </p:spPr>
      </p:pic>
    </p:spTree>
    <p:extLst>
      <p:ext uri="{BB962C8B-B14F-4D97-AF65-F5344CB8AC3E}">
        <p14:creationId xmlns:p14="http://schemas.microsoft.com/office/powerpoint/2010/main" val="26426488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1">
            <a:extLst>
              <a:ext uri="{FF2B5EF4-FFF2-40B4-BE49-F238E27FC236}">
                <a16:creationId xmlns:a16="http://schemas.microsoft.com/office/drawing/2014/main" id="{651F4F35-C455-438D-A110-3EB07914AF3C}"/>
              </a:ext>
            </a:extLst>
          </p:cNvPr>
          <p:cNvSpPr txBox="1">
            <a:spLocks/>
          </p:cNvSpPr>
          <p:nvPr/>
        </p:nvSpPr>
        <p:spPr>
          <a:xfrm>
            <a:off x="382656" y="6076018"/>
            <a:ext cx="5191539" cy="5360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ru-RU" sz="2200" dirty="0">
              <a:solidFill>
                <a:srgbClr val="066D55"/>
              </a:solidFill>
              <a:latin typeface="+mn-lt"/>
              <a:cs typeface="DIN Pro Bold" panose="020B0804020101020102" pitchFamily="34" charset="-52"/>
            </a:endParaRPr>
          </a:p>
        </p:txBody>
      </p:sp>
      <p:sp>
        <p:nvSpPr>
          <p:cNvPr id="2" name="Номер слайда 1"/>
          <p:cNvSpPr>
            <a:spLocks noGrp="1"/>
          </p:cNvSpPr>
          <p:nvPr>
            <p:ph type="sldNum" sz="quarter" idx="4"/>
          </p:nvPr>
        </p:nvSpPr>
        <p:spPr/>
        <p:txBody>
          <a:bodyPr/>
          <a:lstStyle/>
          <a:p>
            <a:fld id="{47847364-8ACB-4341-BF7A-F1165E5FBDDE}" type="slidenum">
              <a:rPr lang="ru-RU" smtClean="0"/>
              <a:pPr/>
              <a:t>18</a:t>
            </a:fld>
            <a:endParaRPr lang="ru-RU" dirty="0"/>
          </a:p>
        </p:txBody>
      </p:sp>
      <p:sp>
        <p:nvSpPr>
          <p:cNvPr id="9" name="Заголовок 1">
            <a:extLst>
              <a:ext uri="{FF2B5EF4-FFF2-40B4-BE49-F238E27FC236}">
                <a16:creationId xmlns:a16="http://schemas.microsoft.com/office/drawing/2014/main" id="{7797DDC6-FB55-44B0-9119-DF10FECE3D66}"/>
              </a:ext>
            </a:extLst>
          </p:cNvPr>
          <p:cNvSpPr txBox="1">
            <a:spLocks/>
          </p:cNvSpPr>
          <p:nvPr/>
        </p:nvSpPr>
        <p:spPr>
          <a:xfrm>
            <a:off x="3112966" y="229468"/>
            <a:ext cx="7392022" cy="503238"/>
          </a:xfrm>
          <a:prstGeom prst="rect">
            <a:avLst/>
          </a:prstGeom>
        </p:spPr>
        <p:txBody>
          <a:bodyPr vert="horz" lIns="0" tIns="0" rIns="0" bIns="0" rtlCol="0" anchor="ctr" anchorCtr="0">
            <a:noAutofit/>
          </a:bodyPr>
          <a:lstStyle>
            <a:defPPr>
              <a:defRPr lang="ru-RU"/>
            </a:defPPr>
            <a:lvl1pPr>
              <a:lnSpc>
                <a:spcPct val="90000"/>
              </a:lnSpc>
              <a:spcBef>
                <a:spcPct val="0"/>
              </a:spcBef>
              <a:buNone/>
              <a:defRPr sz="2400" b="1" spc="0">
                <a:solidFill>
                  <a:srgbClr val="066D55"/>
                </a:solidFill>
                <a:latin typeface="+mj-lt"/>
                <a:ea typeface="+mj-ea"/>
                <a:cs typeface="DIN Pro Bold" panose="020B0804020101020102" pitchFamily="34" charset="-52"/>
              </a:defRPr>
            </a:lvl1pPr>
          </a:lstStyle>
          <a:p>
            <a:pPr algn="just">
              <a:lnSpc>
                <a:spcPct val="100000"/>
              </a:lnSpc>
              <a:defRPr/>
            </a:pPr>
            <a:r>
              <a:rPr lang="ru-RU" altLang="ru-RU" dirty="0">
                <a:latin typeface="Arial" panose="020B0604020202020204" pitchFamily="34" charset="0"/>
                <a:cs typeface="Arial" panose="020B0604020202020204" pitchFamily="34" charset="0"/>
              </a:rPr>
              <a:t>КАК АКТУАЛИЗИРОВАТЬ ЗНАНИЯ?</a:t>
            </a:r>
          </a:p>
        </p:txBody>
      </p:sp>
      <p:sp>
        <p:nvSpPr>
          <p:cNvPr id="11" name="TextBox 10"/>
          <p:cNvSpPr txBox="1"/>
          <p:nvPr/>
        </p:nvSpPr>
        <p:spPr>
          <a:xfrm>
            <a:off x="393441" y="6230141"/>
            <a:ext cx="4267201" cy="230832"/>
          </a:xfrm>
          <a:prstGeom prst="rect">
            <a:avLst/>
          </a:prstGeom>
          <a:noFill/>
        </p:spPr>
        <p:txBody>
          <a:bodyPr wrap="square" rtlCol="0">
            <a:spAutoFit/>
          </a:bodyPr>
          <a:lstStyle/>
          <a:p>
            <a:r>
              <a:rPr lang="ru-RU" altLang="ru-RU" sz="900" dirty="0"/>
              <a:t>Евгений Александрович Григорьев/</a:t>
            </a:r>
            <a:r>
              <a:rPr lang="ru-RU" sz="900" dirty="0"/>
              <a:t>АНО «ИДПО МФЦ», 2026</a:t>
            </a:r>
          </a:p>
        </p:txBody>
      </p:sp>
      <p:sp>
        <p:nvSpPr>
          <p:cNvPr id="6" name="Прямоугольник 5"/>
          <p:cNvSpPr/>
          <p:nvPr/>
        </p:nvSpPr>
        <p:spPr>
          <a:xfrm>
            <a:off x="1299097" y="754496"/>
            <a:ext cx="9327471" cy="492443"/>
          </a:xfrm>
          <a:prstGeom prst="rect">
            <a:avLst/>
          </a:prstGeom>
        </p:spPr>
        <p:txBody>
          <a:bodyPr wrap="square">
            <a:spAutoFit/>
          </a:bodyPr>
          <a:lstStyle/>
          <a:p>
            <a:pPr algn="ctr"/>
            <a:r>
              <a:rPr lang="en-US" sz="2600" b="1" dirty="0">
                <a:hlinkClick r:id="rId2"/>
              </a:rPr>
              <a:t>https://educenter.ru/press-center/finliternews/</a:t>
            </a:r>
            <a:r>
              <a:rPr lang="ru-RU" sz="2600" b="1" dirty="0"/>
              <a:t>   </a:t>
            </a:r>
          </a:p>
        </p:txBody>
      </p:sp>
      <p:pic>
        <p:nvPicPr>
          <p:cNvPr id="5" name="Рисунок 4">
            <a:extLst>
              <a:ext uri="{FF2B5EF4-FFF2-40B4-BE49-F238E27FC236}">
                <a16:creationId xmlns:a16="http://schemas.microsoft.com/office/drawing/2014/main" id="{77430C61-D462-4B5B-BCE0-E84E829CBBFE}"/>
              </a:ext>
            </a:extLst>
          </p:cNvPr>
          <p:cNvPicPr>
            <a:picLocks noChangeAspect="1"/>
          </p:cNvPicPr>
          <p:nvPr/>
        </p:nvPicPr>
        <p:blipFill>
          <a:blip r:embed="rId3"/>
          <a:stretch>
            <a:fillRect/>
          </a:stretch>
        </p:blipFill>
        <p:spPr>
          <a:xfrm>
            <a:off x="2158378" y="1301346"/>
            <a:ext cx="7406965" cy="4802158"/>
          </a:xfrm>
          <a:prstGeom prst="rect">
            <a:avLst/>
          </a:prstGeom>
        </p:spPr>
        <p:style>
          <a:lnRef idx="2">
            <a:schemeClr val="accent6"/>
          </a:lnRef>
          <a:fillRef idx="1">
            <a:schemeClr val="lt1"/>
          </a:fillRef>
          <a:effectRef idx="0">
            <a:schemeClr val="accent6"/>
          </a:effectRef>
          <a:fontRef idx="minor">
            <a:schemeClr val="dk1"/>
          </a:fontRef>
        </p:style>
      </p:pic>
    </p:spTree>
    <p:extLst>
      <p:ext uri="{BB962C8B-B14F-4D97-AF65-F5344CB8AC3E}">
        <p14:creationId xmlns:p14="http://schemas.microsoft.com/office/powerpoint/2010/main" val="59326304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6670c954-0c68-471d-a2bf-75bd606184a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Документ" ma:contentTypeID="0x0101009B891705425B744E99E2898F048CAD5C" ma:contentTypeVersion="13" ma:contentTypeDescription="Создание документа." ma:contentTypeScope="" ma:versionID="b0a38f50a03a33936c2e395e65d9f87f">
  <xsd:schema xmlns:xsd="http://www.w3.org/2001/XMLSchema" xmlns:xs="http://www.w3.org/2001/XMLSchema" xmlns:p="http://schemas.microsoft.com/office/2006/metadata/properties" xmlns:ns3="6670c954-0c68-471d-a2bf-75bd606184ae" targetNamespace="http://schemas.microsoft.com/office/2006/metadata/properties" ma:root="true" ma:fieldsID="65ef49082f7266b3153fd07e2d9c8fa3" ns3:_="">
    <xsd:import namespace="6670c954-0c68-471d-a2bf-75bd606184ae"/>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Location" minOccurs="0"/>
                <xsd:element ref="ns3:MediaServiceGenerationTime" minOccurs="0"/>
                <xsd:element ref="ns3:MediaServiceEventHashCode" minOccurs="0"/>
                <xsd:element ref="ns3:MediaServiceAutoTags" minOccurs="0"/>
                <xsd:element ref="ns3:MediaServiceOCR"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70c954-0c68-471d-a2bf-75bd606184a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Location" ma:index="11" nillable="true" ma:displayName="Location" ma:internalName="MediaServiceLocatio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LengthInSeconds" ma:index="16" nillable="true" ma:displayName="MediaLengthInSeconds" ma:hidden="true" ma:internalName="MediaLengthInSeconds" ma:readOnly="true">
      <xsd:simpleType>
        <xsd:restriction base="dms:Unknown"/>
      </xsd:simpleType>
    </xsd:element>
    <xsd:element name="_activity" ma:index="17" nillable="true" ma:displayName="_activity" ma:hidden="true" ma:internalName="_activity">
      <xsd:simpleType>
        <xsd:restriction base="dms:Note"/>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ystemTags" ma:index="19" nillable="true" ma:displayName="MediaServiceSystemTags" ma:hidden="true" ma:internalName="MediaServiceSystemTags" ma:readOnly="true">
      <xsd:simpleType>
        <xsd:restriction base="dms:Note"/>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4C9B9A1-A1A4-4DC0-B173-E50F7B56B0D1}">
  <ds:schemaRefs>
    <ds:schemaRef ds:uri="http://schemas.openxmlformats.org/package/2006/metadata/core-properties"/>
    <ds:schemaRef ds:uri="http://schemas.microsoft.com/office/2006/metadata/properties"/>
    <ds:schemaRef ds:uri="http://www.w3.org/XML/1998/namespace"/>
    <ds:schemaRef ds:uri="6670c954-0c68-471d-a2bf-75bd606184ae"/>
    <ds:schemaRef ds:uri="http://schemas.microsoft.com/office/2006/documentManagement/types"/>
    <ds:schemaRef ds:uri="http://purl.org/dc/elements/1.1/"/>
    <ds:schemaRef ds:uri="http://purl.org/dc/dcmitype/"/>
    <ds:schemaRef ds:uri="http://schemas.microsoft.com/office/infopath/2007/PartnerControls"/>
    <ds:schemaRef ds:uri="http://purl.org/dc/terms/"/>
  </ds:schemaRefs>
</ds:datastoreItem>
</file>

<file path=customXml/itemProps2.xml><?xml version="1.0" encoding="utf-8"?>
<ds:datastoreItem xmlns:ds="http://schemas.openxmlformats.org/officeDocument/2006/customXml" ds:itemID="{D6183F6E-20F1-46F8-AB8C-44A787B96F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670c954-0c68-471d-a2bf-75bd606184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6C6D12A-ED27-44B9-BCA3-264D2447527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19331</TotalTime>
  <Words>2294</Words>
  <Application>Microsoft Office PowerPoint</Application>
  <PresentationFormat>Широкоэкранный</PresentationFormat>
  <Paragraphs>182</Paragraphs>
  <Slides>18</Slides>
  <Notes>0</Notes>
  <HiddenSlides>0</HiddenSlides>
  <MMClips>0</MMClips>
  <ScaleCrop>false</ScaleCrop>
  <HeadingPairs>
    <vt:vector size="6" baseType="variant">
      <vt:variant>
        <vt:lpstr>Использованные шрифты</vt:lpstr>
      </vt:variant>
      <vt:variant>
        <vt:i4>11</vt:i4>
      </vt:variant>
      <vt:variant>
        <vt:lpstr>Тема</vt:lpstr>
      </vt:variant>
      <vt:variant>
        <vt:i4>1</vt:i4>
      </vt:variant>
      <vt:variant>
        <vt:lpstr>Заголовки слайдов</vt:lpstr>
      </vt:variant>
      <vt:variant>
        <vt:i4>18</vt:i4>
      </vt:variant>
    </vt:vector>
  </HeadingPairs>
  <TitlesOfParts>
    <vt:vector size="30" baseType="lpstr">
      <vt:lpstr>-apple-system</vt:lpstr>
      <vt:lpstr>Arial</vt:lpstr>
      <vt:lpstr>Calibri</vt:lpstr>
      <vt:lpstr>Calibri Light</vt:lpstr>
      <vt:lpstr>DIN Pro Regular</vt:lpstr>
      <vt:lpstr>DINPro-Medium</vt:lpstr>
      <vt:lpstr>GraphikCy</vt:lpstr>
      <vt:lpstr>Stella Sans</vt:lpstr>
      <vt:lpstr>Wingdings</vt:lpstr>
      <vt:lpstr>YS Geo</vt:lpstr>
      <vt:lpstr>YS Text</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MixMix</dc:creator>
  <cp:lastModifiedBy>Евгений Григорьев</cp:lastModifiedBy>
  <cp:revision>602</cp:revision>
  <dcterms:created xsi:type="dcterms:W3CDTF">2018-05-06T11:33:25Z</dcterms:created>
  <dcterms:modified xsi:type="dcterms:W3CDTF">2026-06-30T13:13:01Z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0x0101009B891705425B744E99E2898F048CAD5C</vt:lpwstr>
  </property>
</Properties>
</file>