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sldIdLst>
    <p:sldId id="257" r:id="rId5"/>
    <p:sldId id="260" r:id="rId6"/>
    <p:sldId id="346" r:id="rId7"/>
    <p:sldId id="412" r:id="rId8"/>
    <p:sldId id="417" r:id="rId9"/>
    <p:sldId id="405" r:id="rId10"/>
    <p:sldId id="391" r:id="rId11"/>
    <p:sldId id="367" r:id="rId12"/>
    <p:sldId id="390" r:id="rId13"/>
    <p:sldId id="406" r:id="rId14"/>
    <p:sldId id="393" r:id="rId15"/>
    <p:sldId id="394" r:id="rId16"/>
    <p:sldId id="403" r:id="rId17"/>
    <p:sldId id="407" r:id="rId18"/>
    <p:sldId id="411" r:id="rId19"/>
    <p:sldId id="408" r:id="rId20"/>
    <p:sldId id="409" r:id="rId21"/>
    <p:sldId id="413" r:id="rId22"/>
    <p:sldId id="414" r:id="rId23"/>
    <p:sldId id="415" r:id="rId24"/>
    <p:sldId id="416" r:id="rId25"/>
    <p:sldId id="368" r:id="rId26"/>
  </p:sldIdLst>
  <p:sldSz cx="12192000" cy="6858000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73"/>
  </p:normalViewPr>
  <p:slideViewPr>
    <p:cSldViewPr snapToGrid="0">
      <p:cViewPr varScale="1">
        <p:scale>
          <a:sx n="91" d="100"/>
          <a:sy n="91" d="100"/>
        </p:scale>
        <p:origin x="11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1FFDB-9082-9F47-E942-EAE44C4E3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AA1F24-08C3-276B-C58D-449B074A4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5100D8-A13A-F4B5-08E5-CE3382835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61DCE7-22DE-3DA7-C20A-9465009C4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12227A-29DD-C618-846E-B1D6DC24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98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B4BEB-88B8-3401-C5ED-49E1F725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24F80E-6C89-A8F1-AAFD-DDB62F57F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97D212-7007-30F8-3F18-7E5FCF96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D2B27-8A05-4C5F-5271-DF0FD90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92F53D-893D-D924-32B6-37F9DABC5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91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6E542-29E2-9C8F-E4FD-1DF74151F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E124B5-CE8B-D8CF-BA7B-572F596E0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E4262-F0D5-366D-7AE9-1A46FE994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A93DE-D91A-640D-D466-26692C31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9EB7D-469C-82B4-0F4C-AC16057E6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7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09435-AB8E-415C-59C1-2CBA49F0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F17F1D-CF8E-D19C-ED38-25BCF18FE6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5D7BE5-633C-D194-9EB5-60BE06C03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7A4574-7B91-C995-351F-442505E8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4B668D-B321-7938-A165-1A0DE497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6BF1F-CCBF-CF20-1ED7-3F5A06D2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26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7EFC7-F98D-77D5-48D4-5DEFCE58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3C11F7-372B-03B9-363B-8620DD139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7CCE12-3251-1585-DE69-77E26CC45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1CA411-0224-9123-15C8-8ED6F8198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8568B4-82E3-ECBF-42A6-94CC998A7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639147-AC45-B793-F3A1-9BFB71648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7B377FD-CD6D-10F2-B755-CC0DC546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D1B1FD-A1D8-54B1-A39C-329F7202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1DF5C-E705-6C1E-1B04-039CDBD5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081BCA-7841-C913-7146-5FEBBB9E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0917D9-CD37-A961-9335-DED09248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65895-CA7A-BDD6-FF96-D59A206C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87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1CFB37-5D54-ABF4-49B6-2698662B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FED4565-3FB5-7FDA-848C-B29D4249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E66C6A-58B1-4CFB-E7D1-CF136620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16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5257B-77CA-FEBA-E003-CCE52074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D5EF64-DDBE-B974-2348-292AAEBD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774D9E-B279-48E8-DA70-83C44EEA7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F2D079-9976-7B62-522C-953DD9671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36EC4C-DFBC-B445-B778-6339E8C1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06B11-92D6-E425-E7F7-1D9CECC6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92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58685-579A-C6FE-16B6-54DBC789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ABB4EF-DD77-F9B6-C2FC-850527B01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4003A-7E22-E6CD-0B03-9E78D3387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304F3F-0375-AE31-9F5B-7F4519B56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ADF625-1C6B-3B58-C3E7-36962D08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0A048-478D-C6B5-BF41-8FB0F5C2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86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8FD5F-4719-5F70-3D7F-CC5D754E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5B932C-E6F6-7EA4-BFA0-B107E58F5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E44DB8-E7A1-6873-A958-85CB4B80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614F85-9BB2-9D5E-A0F9-D62B92D0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84F524-EB59-157C-83CB-B3A5E2E9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28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7E0E42-7219-3C93-9AEE-22875DCBE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994CA2-60CD-4386-56D4-DDCC0C9BFB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A6501-F568-F75C-363A-1908D8070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F8A74C-C37D-9519-7A22-2F1F1882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1E2AF2-0190-EAC9-E41D-F67F57EA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27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62A65-D666-0F35-C757-C9C6B782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D5967C-6884-E5D9-1DF4-CD8D5C8BC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481718-59E1-3B11-647D-974048AD4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06AAAD-AAF3-524E-9B8B-A456ECAEE256}" type="datetimeFigureOut">
              <a:rPr lang="ru-RU" smtClean="0"/>
              <a:t>26.02.2025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04C59-19F0-C051-9790-507489AD3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C0100-7D10-A856-0B75-9E4F66CD4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20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ducenter.ru/" TargetMode="External"/><Relationship Id="rId5" Type="http://schemas.openxmlformats.org/officeDocument/2006/relationships/hyperlink" Target="mailto:evgenyg@educenter.ru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educenter.ru/course-series/finliteracy.html?&amp;page=2011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hyperlink" Target="https://www.banki.ru/news/daytheme/?id=10924877" TargetMode="Externa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hyperlink" Target="https://www.banki.ru/news/daytheme/?id=10924877" TargetMode="Externa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s://www.banki.ru/news/daytheme/?id=11010296" TargetMode="Externa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hyperlink" Target="https://www.banki.ru/news/daytheme/?id=11010296" TargetMode="Externa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cbr.ru/statistics/bank_sector/int_rat/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hyperlink" Target="https://www.sravni.ru/text/samozapret-na-kredity-s-1-marta/" TargetMode="Externa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hyperlink" Target="https://www.sravni.ru/text/samozapret-na-kredity-s-1-marta/" TargetMode="Externa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png"/><Relationship Id="rId7" Type="http://schemas.openxmlformats.org/officeDocument/2006/relationships/image" Target="../media/image35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hyperlink" Target="https://www.rbc.ru/newspaper/2025/02/10/67a752bb9a7947c806896597" TargetMode="Externa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t_uchebnik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journal.tinkoff.ru/" TargetMode="External"/><Relationship Id="rId12" Type="http://schemas.openxmlformats.org/officeDocument/2006/relationships/hyperlink" Target="https://banki.promo.page/media/7-oshibok-kotorye-sovershaiut-vkladchiki-i-kak-ih-izbejat-66b204861e24cc3b6f8fa18d_0_0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&#1084;&#1086;&#1080;&#1092;&#1080;&#1085;&#1072;&#1085;&#1089;&#1099;.&#1088;&#1092;/" TargetMode="External"/><Relationship Id="rId11" Type="http://schemas.openxmlformats.org/officeDocument/2006/relationships/hyperlink" Target="https://www.sravni.ru/text/8-oshibok-kotorye-dopuskajut-bankovskie-vkladchiki/" TargetMode="External"/><Relationship Id="rId5" Type="http://schemas.openxmlformats.org/officeDocument/2006/relationships/hyperlink" Target="https://fincult.info/" TargetMode="External"/><Relationship Id="rId10" Type="http://schemas.openxmlformats.org/officeDocument/2006/relationships/hyperlink" Target="https://www.banki.ru/news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sravni.ru/ma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BA218F8-D4D7-AEF4-5336-5D9D9DCCB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8" y="4522573"/>
            <a:ext cx="11269213" cy="846381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Сбережения, вклады, депозиты</a:t>
            </a:r>
            <a:endParaRPr lang="ru-RU" sz="4000" b="1" dirty="0">
              <a:solidFill>
                <a:srgbClr val="192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7FC61AD-7436-012B-BA6C-AE498580E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3490" y="5510584"/>
            <a:ext cx="10519954" cy="735937"/>
          </a:xfrm>
        </p:spPr>
        <p:txBody>
          <a:bodyPr>
            <a:normAutofit/>
          </a:bodyPr>
          <a:lstStyle/>
          <a:p>
            <a:pPr algn="l"/>
            <a:r>
              <a:rPr lang="ru-RU" b="1" i="1" dirty="0" smtClean="0">
                <a:solidFill>
                  <a:srgbClr val="192D8C"/>
                </a:solidFill>
              </a:rPr>
              <a:t>26 февраля 2025 г.</a:t>
            </a:r>
            <a:endParaRPr lang="ru-RU" b="1" i="1" dirty="0">
              <a:solidFill>
                <a:srgbClr val="192D8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DDFAC-D6BD-B121-BBC8-90D50D581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137" y="503790"/>
            <a:ext cx="8612854" cy="46595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359" y="2479645"/>
            <a:ext cx="6217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92D8C"/>
                </a:solidFill>
              </a:rPr>
              <a:t>Академия финансовой культуры для неработающих пенсионеров ОАО «РЖД»</a:t>
            </a:r>
          </a:p>
        </p:txBody>
      </p:sp>
    </p:spTree>
    <p:extLst>
      <p:ext uri="{BB962C8B-B14F-4D97-AF65-F5344CB8AC3E}">
        <p14:creationId xmlns:p14="http://schemas.microsoft.com/office/powerpoint/2010/main" val="42447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авторе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7955" y="4221204"/>
            <a:ext cx="2574045" cy="25148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074545-86AB-43ED-8435-8A8214B82FDD}"/>
              </a:ext>
            </a:extLst>
          </p:cNvPr>
          <p:cNvSpPr txBox="1"/>
          <p:nvPr/>
        </p:nvSpPr>
        <p:spPr>
          <a:xfrm>
            <a:off x="486033" y="2041109"/>
            <a:ext cx="866954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Евгений Александрович </a:t>
            </a:r>
            <a:r>
              <a:rPr lang="ru-RU" b="1" dirty="0" smtClean="0"/>
              <a:t>Григорьев</a:t>
            </a:r>
          </a:p>
          <a:p>
            <a:pPr>
              <a:lnSpc>
                <a:spcPct val="150000"/>
              </a:lnSpc>
            </a:pPr>
            <a:endParaRPr lang="ru-RU" b="1" dirty="0"/>
          </a:p>
          <a:p>
            <a:r>
              <a:rPr lang="ru-RU" b="1" dirty="0"/>
              <a:t>Ведущий преподаватель по финансовой грамотности АНО «ИДПО МФЦ», эксперт </a:t>
            </a:r>
            <a:r>
              <a:rPr lang="ru-RU" b="1" dirty="0" smtClean="0"/>
              <a:t>АРФГ,</a:t>
            </a:r>
          </a:p>
          <a:p>
            <a:r>
              <a:rPr lang="ru-RU" b="1" dirty="0"/>
              <a:t>л</a:t>
            </a:r>
            <a:r>
              <a:rPr lang="ru-RU" b="1" dirty="0" smtClean="0"/>
              <a:t>ектор РОЗ</a:t>
            </a:r>
          </a:p>
          <a:p>
            <a:endParaRPr lang="en-US" b="1" dirty="0"/>
          </a:p>
          <a:p>
            <a:r>
              <a:rPr lang="ru-RU" b="1" dirty="0" smtClean="0"/>
              <a:t>Тел.: +7 </a:t>
            </a:r>
            <a:r>
              <a:rPr lang="ru-RU" b="1" dirty="0"/>
              <a:t>985 922 </a:t>
            </a:r>
            <a:r>
              <a:rPr lang="ru-RU" b="1" dirty="0" smtClean="0"/>
              <a:t>2867</a:t>
            </a:r>
          </a:p>
          <a:p>
            <a:r>
              <a:rPr lang="ru-RU" b="1" dirty="0" smtClean="0"/>
              <a:t>Эл. почта: </a:t>
            </a:r>
            <a:r>
              <a:rPr lang="en-US" b="1" dirty="0" smtClean="0">
                <a:hlinkClick r:id="rId5"/>
              </a:rPr>
              <a:t>evgenyg@educenter.ru</a:t>
            </a:r>
            <a:endParaRPr lang="en-US" b="1" dirty="0"/>
          </a:p>
          <a:p>
            <a:r>
              <a:rPr lang="ru-RU" b="1" dirty="0" smtClean="0"/>
              <a:t>Сайт: </a:t>
            </a:r>
            <a:r>
              <a:rPr lang="en-US" b="1" dirty="0" smtClean="0">
                <a:hlinkClick r:id="rId6"/>
              </a:rPr>
              <a:t>https</a:t>
            </a:r>
            <a:r>
              <a:rPr lang="en-US" b="1" dirty="0">
                <a:hlinkClick r:id="rId6"/>
              </a:rPr>
              <a:t>://</a:t>
            </a:r>
            <a:r>
              <a:rPr lang="en-US" b="1" dirty="0" smtClean="0">
                <a:hlinkClick r:id="rId6"/>
              </a:rPr>
              <a:t>www.educenter.ru/</a:t>
            </a:r>
            <a:endParaRPr lang="en-US" b="1" dirty="0"/>
          </a:p>
          <a:p>
            <a:pPr marL="457200" indent="-457200">
              <a:lnSpc>
                <a:spcPct val="150000"/>
              </a:lnSpc>
              <a:buAutoNum type="arabicPeriod"/>
            </a:pP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8897" y="1946940"/>
            <a:ext cx="2449225" cy="2104264"/>
          </a:xfrm>
          <a:prstGeom prst="rect">
            <a:avLst/>
          </a:prstGeom>
          <a:ln>
            <a:solidFill>
              <a:srgbClr val="192D8C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2049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167" y="4377814"/>
            <a:ext cx="2438833" cy="2382720"/>
          </a:xfrm>
          <a:prstGeom prst="rect">
            <a:avLst/>
          </a:prstGeom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639359B1-3311-488A-BD62-13F7B94E23EE}"/>
              </a:ext>
            </a:extLst>
          </p:cNvPr>
          <p:cNvSpPr txBox="1"/>
          <p:nvPr/>
        </p:nvSpPr>
        <p:spPr>
          <a:xfrm>
            <a:off x="601363" y="1148874"/>
            <a:ext cx="10470291" cy="33239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ru-RU" b="1" dirty="0" smtClean="0"/>
              <a:t>Страхование банковских вкладов</a:t>
            </a:r>
          </a:p>
          <a:p>
            <a:pPr marL="457200" indent="-457200">
              <a:buAutoNum type="arabicPeriod"/>
            </a:pPr>
            <a:r>
              <a:rPr lang="ru-RU" b="1" dirty="0" smtClean="0"/>
              <a:t>Налогообложение по вкладам</a:t>
            </a:r>
            <a:endParaRPr lang="ru-RU" dirty="0" smtClean="0"/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FF0000"/>
                </a:solidFill>
              </a:rPr>
              <a:t>Мошенничество с депозитами: </a:t>
            </a:r>
            <a:r>
              <a:rPr lang="ru-RU" dirty="0" smtClean="0"/>
              <a:t>виды </a:t>
            </a:r>
            <a:r>
              <a:rPr lang="ru-RU" dirty="0" err="1" smtClean="0"/>
              <a:t>мошенничествя</a:t>
            </a:r>
            <a:endParaRPr lang="ru-RU" dirty="0" smtClean="0"/>
          </a:p>
          <a:p>
            <a:pPr marL="457200" indent="-457200">
              <a:buAutoNum type="arabicPeriod"/>
            </a:pPr>
            <a:endParaRPr lang="ru-RU" dirty="0" smtClean="0"/>
          </a:p>
          <a:p>
            <a:pPr marL="457200" indent="-457200">
              <a:buAutoNum type="arabicPeriod"/>
            </a:pPr>
            <a:r>
              <a:rPr lang="ru-RU" b="1" dirty="0" smtClean="0">
                <a:solidFill>
                  <a:srgbClr val="00B050"/>
                </a:solidFill>
              </a:rPr>
              <a:t>Как проверить: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B050"/>
                </a:solidFill>
              </a:rPr>
              <a:t>н</a:t>
            </a:r>
            <a:r>
              <a:rPr lang="ru-RU" dirty="0" smtClean="0">
                <a:solidFill>
                  <a:srgbClr val="00B050"/>
                </a:solidFill>
              </a:rPr>
              <a:t>е создали за вас эл. подпись;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B050"/>
                </a:solidFill>
              </a:rPr>
              <a:t>не открыли на вас </a:t>
            </a:r>
            <a:r>
              <a:rPr lang="ru-RU" dirty="0" smtClean="0">
                <a:solidFill>
                  <a:srgbClr val="00B050"/>
                </a:solidFill>
              </a:rPr>
              <a:t>фирму;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00B050"/>
                </a:solidFill>
              </a:rPr>
              <a:t>н</a:t>
            </a:r>
            <a:r>
              <a:rPr lang="ru-RU" dirty="0" smtClean="0">
                <a:solidFill>
                  <a:srgbClr val="00B050"/>
                </a:solidFill>
              </a:rPr>
              <a:t>е взяли на вас кредит</a:t>
            </a:r>
          </a:p>
          <a:p>
            <a:pPr marL="285750" indent="-285750">
              <a:buFontTx/>
              <a:buChar char="-"/>
            </a:pPr>
            <a:endParaRPr lang="ru-RU" dirty="0" smtClean="0">
              <a:solidFill>
                <a:srgbClr val="00B050"/>
              </a:solidFill>
            </a:endParaRPr>
          </a:p>
          <a:p>
            <a:pPr marL="457200" indent="-457200">
              <a:buFont typeface="+mj-lt"/>
              <a:buAutoNum type="arabicPeriod" startAt="5"/>
            </a:pPr>
            <a:r>
              <a:rPr lang="ru-RU" b="1" dirty="0" smtClean="0">
                <a:solidFill>
                  <a:srgbClr val="00B050"/>
                </a:solidFill>
              </a:rPr>
              <a:t>Как поставить </a:t>
            </a:r>
            <a:r>
              <a:rPr lang="ru-RU" b="1" dirty="0" err="1" smtClean="0">
                <a:solidFill>
                  <a:srgbClr val="00B050"/>
                </a:solidFill>
              </a:rPr>
              <a:t>самозапрет</a:t>
            </a:r>
            <a:r>
              <a:rPr lang="ru-RU" b="1" dirty="0" smtClean="0">
                <a:solidFill>
                  <a:srgbClr val="00B050"/>
                </a:solidFill>
              </a:rPr>
              <a:t> на кредиты теперь и период охлаждения в кредитовании</a:t>
            </a:r>
          </a:p>
          <a:p>
            <a:pPr marL="457200" indent="-457200">
              <a:buFont typeface="+mj-lt"/>
              <a:buAutoNum type="arabicPeriod" startAt="5"/>
            </a:pPr>
            <a:endParaRPr lang="ru-RU" b="1" dirty="0" smtClean="0">
              <a:solidFill>
                <a:srgbClr val="00B050"/>
              </a:solidFill>
            </a:endParaRPr>
          </a:p>
          <a:p>
            <a:pPr marL="457200" indent="-457200">
              <a:buFont typeface="+mj-lt"/>
              <a:buAutoNum type="arabicPeriod" startAt="5"/>
            </a:pPr>
            <a:r>
              <a:rPr lang="ru-RU" b="1" dirty="0" smtClean="0">
                <a:solidFill>
                  <a:srgbClr val="00B050"/>
                </a:solidFill>
              </a:rPr>
              <a:t>Нововведения ближайшие время по борьбе с </a:t>
            </a:r>
            <a:r>
              <a:rPr lang="ru-RU" b="1" dirty="0" err="1" smtClean="0">
                <a:solidFill>
                  <a:srgbClr val="00B050"/>
                </a:solidFill>
              </a:rPr>
              <a:t>киберпреступниками</a:t>
            </a:r>
            <a:endParaRPr lang="ru-RU" b="1" dirty="0" smtClean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380" y="4651031"/>
            <a:ext cx="5080944" cy="1673897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3845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60312" y="1314756"/>
            <a:ext cx="1085373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>
                <a:hlinkClick r:id="rId5"/>
              </a:rPr>
              <a:t>https://educenter.ru/course-series/finliteracy.html?&amp;</a:t>
            </a:r>
            <a:r>
              <a:rPr lang="en-US" sz="2600" b="1" dirty="0" smtClean="0">
                <a:hlinkClick r:id="rId5"/>
              </a:rPr>
              <a:t>page=2011</a:t>
            </a:r>
            <a:r>
              <a:rPr lang="ru-RU" sz="2600" b="1" dirty="0" smtClean="0"/>
              <a:t>  </a:t>
            </a:r>
            <a:endParaRPr lang="ru-RU" sz="26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698" y="1970316"/>
            <a:ext cx="6454018" cy="379922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3072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ПДС – </a:t>
            </a:r>
            <a:r>
              <a:rPr lang="ru-RU" sz="25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софинасирование</a:t>
            </a:r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1096" y="1401559"/>
            <a:ext cx="5964574" cy="510854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16090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АСВ. Страховка вкладов. Стандарт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551" y="1299441"/>
            <a:ext cx="2144873" cy="7272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8353" y="2282794"/>
            <a:ext cx="6855291" cy="404730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3" name="Прямоугольник 12"/>
          <p:cNvSpPr/>
          <p:nvPr/>
        </p:nvSpPr>
        <p:spPr>
          <a:xfrm>
            <a:off x="5710446" y="1509700"/>
            <a:ext cx="3570145" cy="369332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/>
              <a:t>https://www.asv.org.ru/support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9937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АСВ. Страховка вкладов. Особые случаи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91126" y="1241360"/>
            <a:ext cx="87748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Как получить до 10 млн рублей в качестве страховки по вкладу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chemeClr val="dk1"/>
                </a:solidFill>
                <a:hlinkClick r:id="rId5"/>
              </a:rPr>
              <a:t>https://www.banki.ru/news/daytheme/?</a:t>
            </a:r>
            <a:r>
              <a:rPr lang="ru-RU" b="1" dirty="0" smtClean="0">
                <a:solidFill>
                  <a:schemeClr val="dk1"/>
                </a:solidFill>
                <a:hlinkClick r:id="rId5"/>
              </a:rPr>
              <a:t>id=10924877</a:t>
            </a:r>
            <a:r>
              <a:rPr lang="ru-RU" b="1" dirty="0" smtClean="0">
                <a:solidFill>
                  <a:schemeClr val="dk1"/>
                </a:solidFill>
              </a:rPr>
              <a:t> </a:t>
            </a:r>
            <a:endParaRPr lang="ru-RU" b="1" dirty="0">
              <a:solidFill>
                <a:schemeClr val="dk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2900" y="2108579"/>
            <a:ext cx="6358846" cy="399077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47836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АСВ. Страховка вкладов. Особые случаи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5685" y="1122451"/>
            <a:ext cx="87748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</a:rPr>
              <a:t>Как получить до 10 млн рублей в качестве страховки по вкладу</a:t>
            </a:r>
            <a:br>
              <a:rPr lang="ru-RU" sz="20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chemeClr val="dk1"/>
                </a:solidFill>
                <a:hlinkClick r:id="rId5"/>
              </a:rPr>
              <a:t>https://www.banki.ru/news/daytheme/?</a:t>
            </a:r>
            <a:r>
              <a:rPr lang="ru-RU" sz="2000" b="1" dirty="0" smtClean="0">
                <a:solidFill>
                  <a:schemeClr val="dk1"/>
                </a:solidFill>
                <a:hlinkClick r:id="rId5"/>
              </a:rPr>
              <a:t>id=10924877</a:t>
            </a:r>
            <a:r>
              <a:rPr lang="ru-RU" sz="2000" b="1" dirty="0" smtClean="0">
                <a:solidFill>
                  <a:schemeClr val="dk1"/>
                </a:solidFill>
              </a:rPr>
              <a:t> </a:t>
            </a:r>
            <a:endParaRPr lang="ru-RU" sz="2000" b="1" dirty="0">
              <a:solidFill>
                <a:schemeClr val="dk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1407" y="4234488"/>
            <a:ext cx="7556689" cy="202354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5117" y="1963433"/>
            <a:ext cx="7469271" cy="218203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6116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255" y="25387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вклады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205246" y="1120812"/>
            <a:ext cx="80254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Roboto"/>
              </a:rPr>
              <a:t>Формулы расчета необлагаемого лимита конкретного </a:t>
            </a:r>
            <a:r>
              <a:rPr lang="ru-RU" sz="2000" b="1" dirty="0" smtClean="0">
                <a:solidFill>
                  <a:srgbClr val="C00000"/>
                </a:solidFill>
                <a:latin typeface="Roboto"/>
              </a:rPr>
              <a:t>года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34054" y="5734060"/>
            <a:ext cx="64079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162136"/>
                </a:solidFill>
                <a:latin typeface="Roboto"/>
                <a:hlinkClick r:id="rId5"/>
              </a:rPr>
              <a:t>https://www.banki.ru/news/daytheme/?</a:t>
            </a:r>
            <a:r>
              <a:rPr lang="ru-RU" sz="2000" b="1" dirty="0" smtClean="0">
                <a:solidFill>
                  <a:srgbClr val="162136"/>
                </a:solidFill>
                <a:latin typeface="Roboto"/>
                <a:hlinkClick r:id="rId5"/>
              </a:rPr>
              <a:t>id=11010296</a:t>
            </a:r>
            <a:r>
              <a:rPr lang="ru-RU" sz="2000" b="1" dirty="0" smtClean="0">
                <a:solidFill>
                  <a:srgbClr val="162136"/>
                </a:solidFill>
                <a:latin typeface="Roboto"/>
              </a:rPr>
              <a:t> </a:t>
            </a:r>
            <a:endParaRPr lang="ru-RU" sz="2000" b="1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911" y="2370822"/>
            <a:ext cx="5591776" cy="312420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2969" y="1510956"/>
            <a:ext cx="5966060" cy="62083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8217" y="3431480"/>
            <a:ext cx="5133089" cy="8737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08002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255" y="25387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 на вклады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8441" y="1193341"/>
            <a:ext cx="985706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C00000"/>
                </a:solidFill>
                <a:latin typeface="Roboto"/>
              </a:rPr>
              <a:t>Как рассчитать налог по вкладу, если вклад длится больше года: пример</a:t>
            </a:r>
            <a:r>
              <a:rPr lang="ru-RU" dirty="0"/>
              <a:t/>
            </a:r>
            <a:br>
              <a:rPr lang="ru-RU" dirty="0"/>
            </a:br>
            <a:r>
              <a:rPr lang="ru-RU" sz="2000" b="1" dirty="0">
                <a:solidFill>
                  <a:srgbClr val="162136"/>
                </a:solidFill>
                <a:latin typeface="Roboto"/>
                <a:hlinkClick r:id="rId5"/>
              </a:rPr>
              <a:t>https://www.banki.ru/news/daytheme/?</a:t>
            </a:r>
            <a:r>
              <a:rPr lang="ru-RU" sz="2000" b="1" dirty="0" smtClean="0">
                <a:solidFill>
                  <a:srgbClr val="162136"/>
                </a:solidFill>
                <a:latin typeface="Roboto"/>
                <a:hlinkClick r:id="rId5"/>
              </a:rPr>
              <a:t>id=11010296</a:t>
            </a:r>
            <a:endParaRPr lang="ru-RU" sz="2000" b="1" dirty="0">
              <a:solidFill>
                <a:srgbClr val="162136"/>
              </a:solidFill>
              <a:latin typeface="Roboto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7791" y="3119562"/>
            <a:ext cx="4738606" cy="2449098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6972" y="2178361"/>
            <a:ext cx="5380245" cy="895494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400" y="2136196"/>
            <a:ext cx="4410378" cy="335445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56296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Мошенничество со вкладами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362" y="1373563"/>
            <a:ext cx="8961890" cy="2890381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2094452" y="4528014"/>
            <a:ext cx="8145710" cy="92333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Roboto"/>
              </a:rPr>
              <a:t>Процентные ставки по кредитам и депозитам и структура кредитов и депозитов по срочности</a:t>
            </a:r>
          </a:p>
          <a:p>
            <a:pPr algn="ctr"/>
            <a:r>
              <a:rPr lang="en-US" b="1" dirty="0">
                <a:solidFill>
                  <a:srgbClr val="C00000"/>
                </a:solidFill>
                <a:latin typeface="Roboto"/>
                <a:hlinkClick r:id="rId6"/>
              </a:rPr>
              <a:t>https://cbr.ru/statistics/bank_sector/int_rat/</a:t>
            </a:r>
            <a:endParaRPr lang="ru-RU" b="1" dirty="0">
              <a:solidFill>
                <a:srgbClr val="C00000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604382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Мошенничество со вкладами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477" y="1500030"/>
            <a:ext cx="7254642" cy="372647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4099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Мошенничество со вкладами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716323" y="1410931"/>
            <a:ext cx="5108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МИССЕЛИНГ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4979" y="2275644"/>
            <a:ext cx="6042040" cy="298862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988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проверить не создали за Вас эл. подпись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05685" y="1709755"/>
            <a:ext cx="8229948" cy="369331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Как проверить наличие электронной подписи на </a:t>
            </a:r>
            <a:r>
              <a:rPr kumimoji="0" lang="ru-RU" altLang="ru-RU" sz="22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Госуслугах</a:t>
            </a:r>
            <a:endParaRPr lang="ru-RU" altLang="ru-RU" sz="2200" dirty="0"/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Госуслугах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посмотреть выданные сертификаты усиленной неквалифицированной и квалифицированной электронной подписи (УНЭП и УКЭП) </a:t>
            </a:r>
            <a:r>
              <a:rPr kumimoji="0" lang="ru-RU" altLang="ru-RU" sz="2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можно в разделе «Электронная подпись» личного кабинета. 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Здесь отображаются действующие сертификаты:</a:t>
            </a:r>
            <a:endParaRPr lang="ru-RU" altLang="ru-RU" sz="2200" dirty="0"/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УНЭП, полученные в приложении «</a:t>
            </a:r>
            <a:r>
              <a:rPr kumimoji="0" lang="ru-RU" altLang="ru-RU" sz="22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Госключ</a:t>
            </a: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»;</a:t>
            </a:r>
            <a:endParaRPr kumimoji="0" lang="ru-RU" altLang="ru-RU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ru-RU" altLang="ru-RU" sz="2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УКЭП, выданные аккредитованными удостоверяющими центрами (УЦ).</a:t>
            </a:r>
          </a:p>
          <a:p>
            <a:pPr lvl="0" algn="ctr"/>
            <a:r>
              <a:rPr lang="ru-RU" b="1" dirty="0">
                <a:solidFill>
                  <a:srgbClr val="FF0000"/>
                </a:solidFill>
              </a:rPr>
              <a:t>Посмотреть сертификаты УНЭП и УКЭП, у которых закончился срок действия, можно во вкладке «Недействующие»</a:t>
            </a:r>
            <a:endParaRPr kumimoji="0" lang="ru-RU" altLang="ru-RU" sz="2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9189" y="1255819"/>
            <a:ext cx="2969704" cy="462588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79499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проверить не создали за Вас эл. подпись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245" y="1337302"/>
            <a:ext cx="9902025" cy="419430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26881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9255" y="297627"/>
            <a:ext cx="9235016" cy="563854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проверить не создали на вас фирму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4716" y="999411"/>
            <a:ext cx="6177338" cy="555258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30298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65043"/>
            <a:ext cx="9235016" cy="563854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проверить не взяли на вас кредит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2904" y="2536153"/>
            <a:ext cx="2458980" cy="162003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66497" y="1600224"/>
            <a:ext cx="2783643" cy="3793895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1884" y="1244172"/>
            <a:ext cx="3257376" cy="470509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96814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65043"/>
            <a:ext cx="9235016" cy="563854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поставить </a:t>
            </a:r>
            <a:r>
              <a:rPr lang="ru-RU" sz="2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самозапрет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кредиты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58098" y="1244172"/>
            <a:ext cx="7882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Как установить </a:t>
            </a:r>
            <a:r>
              <a:rPr lang="ru-RU" b="1" dirty="0" err="1">
                <a:solidFill>
                  <a:srgbClr val="FF0000"/>
                </a:solidFill>
              </a:rPr>
              <a:t>самозапрет</a:t>
            </a:r>
            <a:r>
              <a:rPr lang="ru-RU" b="1" dirty="0">
                <a:solidFill>
                  <a:srgbClr val="FF0000"/>
                </a:solidFill>
              </a:rPr>
              <a:t> на кредиты с 1 марта 2025 года </a:t>
            </a:r>
            <a:r>
              <a:rPr lang="en-US" b="1" dirty="0">
                <a:hlinkClick r:id="rId5"/>
              </a:rPr>
              <a:t>https://www.sravni.ru/text/samozapret-na-kredity-s-1-marta/</a:t>
            </a:r>
            <a:r>
              <a:rPr lang="ru-RU" b="1" dirty="0"/>
              <a:t>  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0458" y="2496542"/>
            <a:ext cx="2924175" cy="250507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8091" y="2201268"/>
            <a:ext cx="6867525" cy="309562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641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65043"/>
            <a:ext cx="9235016" cy="563854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поставить </a:t>
            </a:r>
            <a:r>
              <a:rPr lang="ru-RU" sz="2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самозапрет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кредиты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058098" y="1244172"/>
            <a:ext cx="7882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Как установить </a:t>
            </a:r>
            <a:r>
              <a:rPr lang="ru-RU" b="1" dirty="0" err="1">
                <a:solidFill>
                  <a:srgbClr val="FF0000"/>
                </a:solidFill>
              </a:rPr>
              <a:t>самозапрет</a:t>
            </a:r>
            <a:r>
              <a:rPr lang="ru-RU" b="1" dirty="0">
                <a:solidFill>
                  <a:srgbClr val="FF0000"/>
                </a:solidFill>
              </a:rPr>
              <a:t> на кредиты с 1 марта 2025 года </a:t>
            </a:r>
            <a:r>
              <a:rPr lang="en-US" b="1" dirty="0">
                <a:hlinkClick r:id="rId5"/>
              </a:rPr>
              <a:t>https://www.sravni.ru/text/samozapret-na-kredity-s-1-marta/</a:t>
            </a:r>
            <a:r>
              <a:rPr lang="ru-RU" b="1" dirty="0"/>
              <a:t>  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6613" y="2028737"/>
            <a:ext cx="5198771" cy="387741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9670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65043"/>
            <a:ext cx="9235016" cy="563854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 охлаждения в кредитовании 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010" y="1564244"/>
            <a:ext cx="10411655" cy="338272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1226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65043"/>
            <a:ext cx="9235016" cy="563854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против </a:t>
            </a:r>
            <a:r>
              <a:rPr lang="ru-RU" sz="26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киберпреступников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02234" y="1175831"/>
            <a:ext cx="85875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Скоро. Пакет </a:t>
            </a:r>
            <a:r>
              <a:rPr lang="ru-RU" b="1" dirty="0">
                <a:solidFill>
                  <a:srgbClr val="FF0000"/>
                </a:solidFill>
              </a:rPr>
              <a:t>мер по борьбе с </a:t>
            </a:r>
            <a:r>
              <a:rPr lang="ru-RU" b="1" dirty="0" err="1" smtClean="0">
                <a:solidFill>
                  <a:srgbClr val="FF0000"/>
                </a:solidFill>
              </a:rPr>
              <a:t>киберпреступностью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>
                <a:hlinkClick r:id="rId5"/>
              </a:rPr>
              <a:t>https://</a:t>
            </a:r>
            <a:r>
              <a:rPr lang="ru-RU" b="1" dirty="0" smtClean="0">
                <a:hlinkClick r:id="rId5"/>
              </a:rPr>
              <a:t>www.rbc.ru/newspaper/2025/02/10/67a752bb9a7947c806896597</a:t>
            </a:r>
            <a:endParaRPr lang="ru-RU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523" y="1867362"/>
            <a:ext cx="8201025" cy="76200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35856" y="2772238"/>
            <a:ext cx="7370298" cy="181587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3811" y="4730986"/>
            <a:ext cx="7433345" cy="110033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53231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8546" y="1223815"/>
            <a:ext cx="108562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/>
              <a:t>Финансовая </a:t>
            </a:r>
            <a:r>
              <a:rPr lang="ru-RU" b="1" dirty="0"/>
              <a:t>культура (Банк России):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hlinkClick r:id="rId5"/>
              </a:rPr>
              <a:t>https://fincult.info</a:t>
            </a:r>
            <a:r>
              <a:rPr lang="en-US" b="1" dirty="0" smtClean="0">
                <a:hlinkClick r:id="rId5"/>
              </a:rPr>
              <a:t>/</a:t>
            </a:r>
            <a:endParaRPr lang="ru-RU" b="1" dirty="0" smtClean="0"/>
          </a:p>
          <a:p>
            <a:pPr marL="342900" indent="-342900">
              <a:buAutoNum type="arabicPeriod"/>
            </a:pPr>
            <a:endParaRPr lang="ru-RU" b="1" dirty="0"/>
          </a:p>
          <a:p>
            <a:r>
              <a:rPr lang="ru-RU" b="1" dirty="0"/>
              <a:t>2. Мои Финансы (НАФИ Минфина Росси): </a:t>
            </a:r>
            <a:r>
              <a:rPr lang="en-US" b="1" dirty="0">
                <a:hlinkClick r:id="rId6"/>
              </a:rPr>
              <a:t>https://</a:t>
            </a:r>
            <a:r>
              <a:rPr lang="ru-RU" b="1" dirty="0">
                <a:hlinkClick r:id="rId6"/>
              </a:rPr>
              <a:t>моифинансы.рф</a:t>
            </a:r>
            <a:r>
              <a:rPr lang="ru-RU" b="1" dirty="0" smtClean="0">
                <a:hlinkClick r:id="rId6"/>
              </a:rPr>
              <a:t>/</a:t>
            </a:r>
            <a:endParaRPr lang="ru-RU" b="1" dirty="0" smtClean="0"/>
          </a:p>
          <a:p>
            <a:endParaRPr lang="ru-RU" b="1" dirty="0"/>
          </a:p>
          <a:p>
            <a:r>
              <a:rPr lang="ru-RU" b="1" dirty="0"/>
              <a:t>3. Журнал Т – Ж: </a:t>
            </a:r>
            <a:r>
              <a:rPr lang="en-US" b="1" dirty="0">
                <a:hlinkClick r:id="rId7"/>
              </a:rPr>
              <a:t>https://</a:t>
            </a:r>
            <a:r>
              <a:rPr lang="en-US" b="1" dirty="0" smtClean="0">
                <a:hlinkClick r:id="rId7"/>
              </a:rPr>
              <a:t>journal.tinkoff.ru/</a:t>
            </a:r>
            <a:endParaRPr lang="ru-RU" b="1" dirty="0"/>
          </a:p>
          <a:p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4. Учебник Т – Ж </a:t>
            </a:r>
            <a:r>
              <a:rPr lang="en-US" b="1" dirty="0">
                <a:hlinkClick r:id="rId8"/>
              </a:rPr>
              <a:t>https://</a:t>
            </a:r>
            <a:r>
              <a:rPr lang="en-US" b="1" dirty="0" smtClean="0">
                <a:hlinkClick r:id="rId8"/>
              </a:rPr>
              <a:t>t.me/t_uchebnik</a:t>
            </a:r>
            <a:r>
              <a:rPr lang="ru-RU" b="1" dirty="0" smtClean="0"/>
              <a:t> </a:t>
            </a:r>
          </a:p>
          <a:p>
            <a:endParaRPr lang="ru-RU" b="1" dirty="0" smtClean="0"/>
          </a:p>
          <a:p>
            <a:r>
              <a:rPr lang="ru-RU" b="1" dirty="0"/>
              <a:t>5</a:t>
            </a:r>
            <a:r>
              <a:rPr lang="ru-RU" b="1" dirty="0" smtClean="0"/>
              <a:t>. Журнал проекта </a:t>
            </a:r>
            <a:r>
              <a:rPr lang="ru-RU" b="1" dirty="0" err="1" smtClean="0"/>
              <a:t>Сравни.ру</a:t>
            </a:r>
            <a:r>
              <a:rPr lang="ru-RU" b="1" dirty="0" smtClean="0"/>
              <a:t> (сайт-</a:t>
            </a:r>
            <a:r>
              <a:rPr lang="ru-RU" b="1" dirty="0" err="1" smtClean="0"/>
              <a:t>агрегатор</a:t>
            </a:r>
            <a:r>
              <a:rPr lang="ru-RU" b="1" dirty="0" smtClean="0"/>
              <a:t> по финансам): </a:t>
            </a:r>
            <a:r>
              <a:rPr lang="ru-RU" b="1" u="sng" dirty="0">
                <a:hlinkClick r:id="rId9"/>
              </a:rPr>
              <a:t>https://www.sravni.ru/mag</a:t>
            </a:r>
            <a:r>
              <a:rPr lang="ru-RU" b="1" u="sng" dirty="0" smtClean="0">
                <a:hlinkClick r:id="rId9"/>
              </a:rPr>
              <a:t>/</a:t>
            </a:r>
            <a:endParaRPr lang="ru-RU" b="1" u="sng" dirty="0" smtClean="0"/>
          </a:p>
          <a:p>
            <a:endParaRPr lang="ru-RU" b="1" dirty="0" smtClean="0"/>
          </a:p>
          <a:p>
            <a:r>
              <a:rPr lang="ru-RU" b="1" dirty="0" smtClean="0"/>
              <a:t>6</a:t>
            </a:r>
            <a:r>
              <a:rPr lang="ru-RU" b="1" dirty="0"/>
              <a:t>. Новости о финансах от </a:t>
            </a:r>
            <a:r>
              <a:rPr lang="ru-RU" b="1" dirty="0" err="1"/>
              <a:t>Банки.ру</a:t>
            </a:r>
            <a:r>
              <a:rPr lang="ru-RU" b="1" dirty="0"/>
              <a:t> (сайт-</a:t>
            </a:r>
            <a:r>
              <a:rPr lang="ru-RU" b="1" dirty="0" err="1"/>
              <a:t>агрегатор</a:t>
            </a:r>
            <a:r>
              <a:rPr lang="ru-RU" b="1" dirty="0"/>
              <a:t> по финансам): </a:t>
            </a:r>
            <a:r>
              <a:rPr lang="en-US" b="1" dirty="0">
                <a:hlinkClick r:id="rId10"/>
              </a:rPr>
              <a:t>https://www.banki.ru/news</a:t>
            </a:r>
            <a:r>
              <a:rPr lang="en-US" b="1" dirty="0" smtClean="0">
                <a:hlinkClick r:id="rId10"/>
              </a:rPr>
              <a:t>/</a:t>
            </a:r>
            <a:endParaRPr lang="ru-RU" b="1" dirty="0" smtClean="0"/>
          </a:p>
          <a:p>
            <a:endParaRPr lang="ru-RU" b="1" dirty="0"/>
          </a:p>
          <a:p>
            <a:r>
              <a:rPr lang="ru-RU" b="1" dirty="0" smtClean="0">
                <a:solidFill>
                  <a:srgbClr val="FF0000"/>
                </a:solidFill>
              </a:rPr>
              <a:t>Ошибки </a:t>
            </a:r>
            <a:r>
              <a:rPr lang="ru-RU" b="1" dirty="0">
                <a:solidFill>
                  <a:srgbClr val="FF0000"/>
                </a:solidFill>
              </a:rPr>
              <a:t>при открытии </a:t>
            </a:r>
            <a:r>
              <a:rPr lang="ru-RU" b="1" dirty="0" smtClean="0">
                <a:solidFill>
                  <a:srgbClr val="FF0000"/>
                </a:solidFill>
              </a:rPr>
              <a:t>вклада: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hlinkClick r:id="rId11"/>
              </a:rPr>
              <a:t>https://www.sravni.ru/text/8-oshibok-kotorye-dopuskajut-bankovskie-vkladchiki</a:t>
            </a:r>
            <a:r>
              <a:rPr lang="en-US" b="1" dirty="0" smtClean="0">
                <a:hlinkClick r:id="rId11"/>
              </a:rPr>
              <a:t>/</a:t>
            </a:r>
            <a:endParaRPr lang="ru-RU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>
                <a:hlinkClick r:id="rId12"/>
              </a:rPr>
              <a:t>https://</a:t>
            </a:r>
            <a:r>
              <a:rPr lang="en-US" b="1" dirty="0" smtClean="0">
                <a:hlinkClick r:id="rId12"/>
              </a:rPr>
              <a:t>banki.promo.page/media/7-oshibok-kotorye-sovershaiut-vkladchiki-i-kak-ih-izbejat-66b204861e24cc3b6f8fa18d_0_0</a:t>
            </a:r>
            <a:r>
              <a:rPr lang="ru-RU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10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Props1.xml><?xml version="1.0" encoding="utf-8"?>
<ds:datastoreItem xmlns:ds="http://schemas.openxmlformats.org/officeDocument/2006/customXml" ds:itemID="{EF13992B-4C88-4C2E-90C6-06F50D3A0A5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CABE8A-2E4E-4CF9-BCD1-324DA95086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777749-AECF-490F-AD21-676B410753EE}">
  <ds:schemaRefs>
    <ds:schemaRef ds:uri="http://schemas.microsoft.com/office/2006/documentManagement/types"/>
    <ds:schemaRef ds:uri="http://purl.org/dc/terms/"/>
    <ds:schemaRef ds:uri="http://schemas.microsoft.com/office/2006/metadata/properties"/>
    <ds:schemaRef ds:uri="http://purl.org/dc/dcmitype/"/>
    <ds:schemaRef ds:uri="6670c954-0c68-471d-a2bf-75bd606184ae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1751</TotalTime>
  <Words>498</Words>
  <Application>Microsoft Office PowerPoint</Application>
  <PresentationFormat>Широкоэкранный</PresentationFormat>
  <Paragraphs>77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Aptos</vt:lpstr>
      <vt:lpstr>Arial</vt:lpstr>
      <vt:lpstr>Wingdings</vt:lpstr>
      <vt:lpstr>Times New Roman</vt:lpstr>
      <vt:lpstr>Calibri</vt:lpstr>
      <vt:lpstr>Aptos Display</vt:lpstr>
      <vt:lpstr>Roboto</vt:lpstr>
      <vt:lpstr>Тема Office</vt:lpstr>
      <vt:lpstr>Сбережения, вклады, депозиты</vt:lpstr>
      <vt:lpstr>Об авторе </vt:lpstr>
      <vt:lpstr>Содержание </vt:lpstr>
      <vt:lpstr>Полезные ссылки </vt:lpstr>
      <vt:lpstr>ПДС – софинасирование  </vt:lpstr>
      <vt:lpstr>АСВ. Страховка вкладов. Стандарт</vt:lpstr>
      <vt:lpstr>АСВ. Страховка вкладов. Особые случаи</vt:lpstr>
      <vt:lpstr>АСВ. Страховка вкладов. Особые случаи</vt:lpstr>
      <vt:lpstr>Налог на вклады</vt:lpstr>
      <vt:lpstr>Налог на вклады</vt:lpstr>
      <vt:lpstr>Мошенничество со вкладами</vt:lpstr>
      <vt:lpstr>Мошенничество со вкладами</vt:lpstr>
      <vt:lpstr>Мошенничество со вкладами</vt:lpstr>
      <vt:lpstr>Как проверить не создали за Вас эл. подпись</vt:lpstr>
      <vt:lpstr>Как проверить не создали за Вас эл. подпись</vt:lpstr>
      <vt:lpstr>Как проверить не создали на вас фирму</vt:lpstr>
      <vt:lpstr>Как проверить не взяли на вас кредит</vt:lpstr>
      <vt:lpstr>Как поставить самозапрет на кредиты</vt:lpstr>
      <vt:lpstr>Как поставить самозапрет на кредиты</vt:lpstr>
      <vt:lpstr>Период охлаждения в кредитовании </vt:lpstr>
      <vt:lpstr>Меры против киберпреступников </vt:lpstr>
      <vt:lpstr>Полезные ссылки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Кредитование</dc:title>
  <dc:creator>Илья Марков</dc:creator>
  <cp:lastModifiedBy>Евгений Григорьев</cp:lastModifiedBy>
  <cp:revision>251</cp:revision>
  <dcterms:created xsi:type="dcterms:W3CDTF">2024-06-05T08:31:08Z</dcterms:created>
  <dcterms:modified xsi:type="dcterms:W3CDTF">2025-02-26T10:20:11Z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