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256" r:id="rId7"/>
    <p:sldId id="305" r:id="rId8"/>
    <p:sldId id="340" r:id="rId9"/>
    <p:sldId id="328" r:id="rId10"/>
    <p:sldId id="329" r:id="rId11"/>
    <p:sldId id="298" r:id="rId12"/>
    <p:sldId id="321" r:id="rId13"/>
    <p:sldId id="333" r:id="rId14"/>
    <p:sldId id="343" r:id="rId15"/>
    <p:sldId id="335" r:id="rId16"/>
    <p:sldId id="344" r:id="rId17"/>
    <p:sldId id="301" r:id="rId18"/>
    <p:sldId id="345" r:id="rId19"/>
    <p:sldId id="331" r:id="rId20"/>
    <p:sldId id="326" r:id="rId21"/>
    <p:sldId id="306" r:id="rId22"/>
    <p:sldId id="327" r:id="rId23"/>
    <p:sldId id="293" r:id="rId24"/>
    <p:sldId id="303" r:id="rId25"/>
    <p:sldId id="319" r:id="rId26"/>
  </p:sldIdLst>
  <p:sldSz cx="12192000" cy="6858000"/>
  <p:notesSz cx="6858000" cy="9144000"/>
  <p:embeddedFontLs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3"/>
  </p:normalViewPr>
  <p:slideViewPr>
    <p:cSldViewPr snapToGrid="0">
      <p:cViewPr varScale="1">
        <p:scale>
          <a:sx n="91" d="100"/>
          <a:sy n="91" d="100"/>
        </p:scale>
        <p:origin x="5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21.11.2024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t.me/rian_ru/267848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510" TargetMode="External"/><Relationship Id="rId5" Type="http://schemas.openxmlformats.org/officeDocument/2006/relationships/hyperlink" Target="https://t.me/rian_ru/268888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mash/59374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C666DE61-9BA0-44AC-A562-FD5C53560C8F-L0-001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506" TargetMode="External"/><Relationship Id="rId11" Type="http://schemas.openxmlformats.org/officeDocument/2006/relationships/hyperlink" Target="https://t.me/cyberpolice_rus/2486" TargetMode="External"/><Relationship Id="rId5" Type="http://schemas.openxmlformats.org/officeDocument/2006/relationships/hyperlink" Target="https://ria.ru/20241025/mvd-1979989302.html" TargetMode="External"/><Relationship Id="rId10" Type="http://schemas.openxmlformats.org/officeDocument/2006/relationships/hyperlink" Target="https://t.me/cyberpolice_rus/2488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.me/cyberpolice_rus/249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28.&#1084;&#1074;&#1076;.&#1088;&#1092;/news/item/24460377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ntv.ru/novosti/2601380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hyperlink" Target="https://yandex.ru/video/preview/15413445189188963652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hyperlink" Target="https://t.me/ligainternet/6010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fincult_info/2111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incult.info/article/kak-moshenniki-obmanyvayut-pensionerov-7-populyarnykh-skhem/" TargetMode="Externa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fincult.info/article/misseling-ili-kak-ne-kupit-kota-v-meshke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br.ru/protection_rights/np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34.rospotrebnadzor.ru/content/194/14907/" TargetMode="External"/><Relationship Id="rId5" Type="http://schemas.openxmlformats.org/officeDocument/2006/relationships/hyperlink" Target="https://www.banki.ru/news/daytheme/?id=10968596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crimea.kp.ru/daily/1712104/4343053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news/daytheme/?id=10971032" TargetMode="External"/><Relationship Id="rId5" Type="http://schemas.openxmlformats.org/officeDocument/2006/relationships/hyperlink" Target="https://www.banki.ru/news/daytheme/?id=11007867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fincult.info/rake/vozmestim-vse-chto-u-vas-ukrali-moshenniki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.me/fincult_info/2152" TargetMode="Externa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iz.ru/tag/moshennichestvo" TargetMode="External"/><Relationship Id="rId13" Type="http://schemas.openxmlformats.org/officeDocument/2006/relationships/hyperlink" Target="https://www.sberbank.ru/ru/person/kibrary/articles/kak_pensioneru_zashchititsya_ot_moshennikov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berbank.ru/ru/person/kibrary" TargetMode="External"/><Relationship Id="rId12" Type="http://schemas.openxmlformats.org/officeDocument/2006/relationships/hyperlink" Target="https://journal.tinkoff.ru/razvod-babushek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kasperskylab_ru" TargetMode="External"/><Relationship Id="rId11" Type="http://schemas.openxmlformats.org/officeDocument/2006/relationships/hyperlink" Target="https://www.mos.ru/news/item/70969073/" TargetMode="External"/><Relationship Id="rId5" Type="http://schemas.openxmlformats.org/officeDocument/2006/relationships/hyperlink" Target="https://t.me/cyberpolice_rus" TargetMode="External"/><Relationship Id="rId10" Type="http://schemas.openxmlformats.org/officeDocument/2006/relationships/hyperlink" Target="https://t.me/s/ligainternet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ligainternet.ru/" TargetMode="External"/><Relationship Id="rId14" Type="http://schemas.openxmlformats.org/officeDocument/2006/relationships/hyperlink" Target="https://www.sravni.ru/text/telefonnoe-moshennichestvo-s-pensionerami-kak-zashhititsya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cyberpolice_rus/2421" TargetMode="External"/><Relationship Id="rId13" Type="http://schemas.openxmlformats.org/officeDocument/2006/relationships/hyperlink" Target="https://vk.com/wall-186401810_25588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.me/cyberpolice_rus/2416" TargetMode="External"/><Relationship Id="rId12" Type="http://schemas.openxmlformats.org/officeDocument/2006/relationships/hyperlink" Target="https://vk.com/wall-334471_6921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407" TargetMode="External"/><Relationship Id="rId11" Type="http://schemas.openxmlformats.org/officeDocument/2006/relationships/hyperlink" Target="https://t.me/cyberpolice_rus/2467" TargetMode="External"/><Relationship Id="rId5" Type="http://schemas.openxmlformats.org/officeDocument/2006/relationships/hyperlink" Target="https://t.me/cyberpolice_rus/2404" TargetMode="External"/><Relationship Id="rId10" Type="http://schemas.openxmlformats.org/officeDocument/2006/relationships/hyperlink" Target="https://t.me/cyberpolice_rus/2426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ok.ru/group/70000001729857/topic/157031510463809" TargetMode="External"/><Relationship Id="rId14" Type="http://schemas.openxmlformats.org/officeDocument/2006/relationships/hyperlink" Target="https://t.me/cyberpolice_rus/2219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&#1084;&#1086;&#1080;&#1092;&#1080;&#1085;&#1072;&#1085;&#1089;&#1099;.&#1088;&#1092;/" TargetMode="External"/><Relationship Id="rId12" Type="http://schemas.openxmlformats.org/officeDocument/2006/relationships/hyperlink" Target="https://t.me/t_uchebnik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wikibank/?source=submenu_wikibank" TargetMode="External"/><Relationship Id="rId11" Type="http://schemas.openxmlformats.org/officeDocument/2006/relationships/hyperlink" Target="https://journal.tinkoff.ru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www.sravni.ru/mag/?showContentWidget=1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zapravazaemschikov.onf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rkn.gov.ru/treatments/ask-question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nombudsman.ru/" TargetMode="External"/><Relationship Id="rId11" Type="http://schemas.openxmlformats.org/officeDocument/2006/relationships/hyperlink" Target="https://www.gosuslugi.ru/help/faq/fraud/23050" TargetMode="External"/><Relationship Id="rId5" Type="http://schemas.openxmlformats.org/officeDocument/2006/relationships/hyperlink" Target="https://cbr.ru/reception/" TargetMode="External"/><Relationship Id="rId10" Type="http://schemas.openxmlformats.org/officeDocument/2006/relationships/hyperlink" Target="https://4people.grfc.ru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&#1084;&#1074;&#1076;.&#1088;&#1092;/mvd/structure1/Upravlenija/&#1091;&#1073;&#1082;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4522573"/>
            <a:ext cx="11269213" cy="1281627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</a:t>
            </a:r>
            <a:b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Обман в личном контакте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804199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192D8C"/>
                </a:solidFill>
              </a:rPr>
              <a:t>27 ноября 2024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411083" y="1476460"/>
            <a:ext cx="9342084" cy="4462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>
                <a:solidFill>
                  <a:srgbClr val="C00000"/>
                </a:solidFill>
              </a:rPr>
              <a:t>Содержание онлайн-семинаров 06.11.24 и </a:t>
            </a:r>
            <a:r>
              <a:rPr lang="ru-RU" b="1" dirty="0" smtClean="0">
                <a:solidFill>
                  <a:srgbClr val="C00000"/>
                </a:solidFill>
              </a:rPr>
              <a:t>13.11.24 </a:t>
            </a:r>
            <a:endParaRPr lang="ru-RU" b="1" dirty="0">
              <a:solidFill>
                <a:srgbClr val="C00000"/>
              </a:solidFill>
            </a:endParaRP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Как обманывают при личном взаимодействии…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 smtClean="0"/>
          </a:p>
          <a:p>
            <a:r>
              <a:rPr lang="ru-RU" b="1" dirty="0">
                <a:solidFill>
                  <a:srgbClr val="C00000"/>
                </a:solidFill>
              </a:rPr>
              <a:t>3. Полезные ссылки</a:t>
            </a: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Примеры: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B050"/>
                </a:solidFill>
              </a:rPr>
              <a:t>Телефонные мошенники обманули 76-летнюю </a:t>
            </a:r>
            <a:r>
              <a:rPr lang="ru-RU" sz="1600" b="1" dirty="0" err="1">
                <a:solidFill>
                  <a:srgbClr val="00B050"/>
                </a:solidFill>
              </a:rPr>
              <a:t>бизнесвумен</a:t>
            </a:r>
            <a:r>
              <a:rPr lang="ru-RU" sz="1600" b="1" dirty="0">
                <a:solidFill>
                  <a:srgbClr val="00B050"/>
                </a:solidFill>
              </a:rPr>
              <a:t> из Хабаровска и похитили у нее более 30 млн </a:t>
            </a:r>
            <a:r>
              <a:rPr lang="ru-RU" sz="1600" b="1" dirty="0" smtClean="0">
                <a:solidFill>
                  <a:srgbClr val="00B050"/>
                </a:solidFill>
              </a:rPr>
              <a:t>рублей: </a:t>
            </a:r>
            <a:r>
              <a:rPr lang="en-US" sz="1600" b="1" dirty="0">
                <a:hlinkClick r:id="rId5"/>
              </a:rPr>
              <a:t>https://</a:t>
            </a:r>
            <a:r>
              <a:rPr lang="en-US" sz="1600" b="1" dirty="0" smtClean="0">
                <a:hlinkClick r:id="rId5"/>
              </a:rPr>
              <a:t>t.me/rian_ru/268888</a:t>
            </a:r>
            <a:endParaRPr lang="ru-RU" sz="1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00B050"/>
                </a:solidFill>
              </a:rPr>
              <a:t>Универсальные </a:t>
            </a:r>
            <a:r>
              <a:rPr lang="ru-RU" sz="1600" b="1" dirty="0">
                <a:solidFill>
                  <a:srgbClr val="00B050"/>
                </a:solidFill>
              </a:rPr>
              <a:t>настройки безопасности и приватности для всех основных социальных сетей и мессенджеров: </a:t>
            </a:r>
            <a:r>
              <a:rPr lang="en-US" sz="1600" b="1" dirty="0">
                <a:hlinkClick r:id="rId6"/>
              </a:rPr>
              <a:t>https://</a:t>
            </a:r>
            <a:r>
              <a:rPr lang="en-US" sz="1600" b="1" dirty="0" smtClean="0">
                <a:hlinkClick r:id="rId6"/>
              </a:rPr>
              <a:t>t.me/cyberpolice_rus/2510</a:t>
            </a:r>
            <a:endParaRPr lang="ru-RU" sz="1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B050"/>
                </a:solidFill>
              </a:rPr>
              <a:t>В Сбербанке рассказали, чего ждать от </a:t>
            </a:r>
            <a:r>
              <a:rPr lang="ru-RU" sz="1600" b="1" dirty="0" err="1">
                <a:solidFill>
                  <a:srgbClr val="00B050"/>
                </a:solidFill>
              </a:rPr>
              <a:t>кибермошенников</a:t>
            </a:r>
            <a:r>
              <a:rPr lang="ru-RU" sz="1600" b="1" dirty="0">
                <a:solidFill>
                  <a:srgbClr val="00B050"/>
                </a:solidFill>
              </a:rPr>
              <a:t> в следующем году. Зампред правления банка Кузнецов выделил 3 таких тренда </a:t>
            </a:r>
            <a:r>
              <a:rPr lang="ru-RU" b="1" u="sng" dirty="0">
                <a:hlinkClick r:id="rId7"/>
              </a:rPr>
              <a:t>https://t.me/rian_ru/267848</a:t>
            </a:r>
            <a:endParaRPr lang="ru-RU" dirty="0"/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87467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последних дней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9411" y="1558191"/>
            <a:ext cx="3438525" cy="463867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076588" y="1492955"/>
            <a:ext cx="67671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Roboto"/>
              </a:rPr>
              <a:t>Актёр из "Глухаря" Николай </a:t>
            </a:r>
            <a:r>
              <a:rPr lang="ru-RU" b="1" dirty="0" err="1">
                <a:solidFill>
                  <a:srgbClr val="FF0000"/>
                </a:solidFill>
                <a:latin typeface="Roboto"/>
              </a:rPr>
              <a:t>Трифилов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> два дня подряд пытался снять 5,8 млн рублей для мошенников. Его останавливали сотрудники банков, но </a:t>
            </a:r>
            <a:r>
              <a:rPr lang="ru-RU" b="1" dirty="0" err="1">
                <a:solidFill>
                  <a:srgbClr val="FF0000"/>
                </a:solidFill>
                <a:latin typeface="Roboto"/>
              </a:rPr>
              <a:t>Трифилов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> был упорен. И с третьей попытки таки лишил себя всех </a:t>
            </a:r>
            <a:r>
              <a:rPr lang="ru-RU" b="1" dirty="0" smtClean="0">
                <a:solidFill>
                  <a:srgbClr val="FF0000"/>
                </a:solidFill>
                <a:latin typeface="Roboto"/>
              </a:rPr>
              <a:t>денег </a:t>
            </a:r>
            <a:r>
              <a:rPr lang="en-US" b="1" dirty="0">
                <a:solidFill>
                  <a:srgbClr val="000000"/>
                </a:solidFill>
                <a:latin typeface="Roboto"/>
                <a:hlinkClick r:id="rId6"/>
              </a:rPr>
              <a:t>https://</a:t>
            </a:r>
            <a:r>
              <a:rPr lang="en-US" b="1" dirty="0" smtClean="0">
                <a:solidFill>
                  <a:srgbClr val="000000"/>
                </a:solidFill>
                <a:latin typeface="Roboto"/>
                <a:hlinkClick r:id="rId6"/>
              </a:rPr>
              <a:t>t.me/mash/59374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1872" y="3314362"/>
            <a:ext cx="5500381" cy="260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последних дне	й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6882" y="1223815"/>
            <a:ext cx="11338233" cy="108401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</a:rPr>
              <a:t>Насчитали более 150 видов сценариев </a:t>
            </a:r>
            <a:r>
              <a:rPr lang="ru-RU" b="1" dirty="0" smtClean="0">
                <a:solidFill>
                  <a:srgbClr val="C00000"/>
                </a:solidFill>
              </a:rPr>
              <a:t>мошенничеств 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://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ria.ru/20241025/mvd-1979989302.html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</a:rPr>
              <a:t>Мошенники стали чаще использовать двухкомпонентные атаки с использованием приемов социальной инженерии </a:t>
            </a:r>
            <a:r>
              <a:rPr lang="ru-RU" b="1" u="sng" dirty="0">
                <a:hlinkClick r:id="rId6"/>
              </a:rPr>
              <a:t>https://t.me/cyberpolice_rus/2506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image0.jpeg"/>
          <p:cNvPicPr/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59" y="2399338"/>
            <a:ext cx="2567810" cy="42407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852973" y="2868709"/>
            <a:ext cx="6096000" cy="34163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Согласно данным «QR TIGER», число генераций QR-кодов выросло за текущий год на 47%, а Россия вошла в десятку стран с самой высокой активностью сканирования </a:t>
            </a:r>
            <a:r>
              <a:rPr lang="en-US" b="1" dirty="0">
                <a:solidFill>
                  <a:srgbClr val="000000"/>
                </a:solidFill>
                <a:hlinkClick r:id="rId9"/>
              </a:rPr>
              <a:t>https://</a:t>
            </a:r>
            <a:r>
              <a:rPr lang="en-US" b="1" dirty="0" smtClean="0">
                <a:solidFill>
                  <a:srgbClr val="000000"/>
                </a:solidFill>
                <a:hlinkClick r:id="rId9"/>
              </a:rPr>
              <a:t>t.me/cyberpolice_rus/2496</a:t>
            </a:r>
            <a:endParaRPr lang="ru-RU" b="1" dirty="0" smtClean="0">
              <a:solidFill>
                <a:srgbClr val="000000"/>
              </a:solidFill>
            </a:endParaRPr>
          </a:p>
          <a:p>
            <a:pPr algn="ctr"/>
            <a:endParaRPr lang="ru-RU" b="1" dirty="0">
              <a:solidFill>
                <a:srgbClr val="00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Принципы охраны персональных </a:t>
            </a:r>
            <a:r>
              <a:rPr lang="ru-RU" b="1" dirty="0" smtClean="0">
                <a:solidFill>
                  <a:srgbClr val="FF0000"/>
                </a:solidFill>
              </a:rPr>
              <a:t>данных </a:t>
            </a:r>
            <a:r>
              <a:rPr lang="ru-RU" b="1" u="sng" dirty="0">
                <a:hlinkClick r:id="rId10"/>
              </a:rPr>
              <a:t>https://</a:t>
            </a:r>
            <a:r>
              <a:rPr lang="ru-RU" b="1" u="sng" dirty="0" smtClean="0">
                <a:hlinkClick r:id="rId10"/>
              </a:rPr>
              <a:t>t.me/cyberpolice_rus/2488</a:t>
            </a:r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r>
              <a:rPr lang="ru-RU" b="1" dirty="0">
                <a:solidFill>
                  <a:srgbClr val="00B050"/>
                </a:solidFill>
              </a:rPr>
              <a:t>Какие опасности подстерегают пользователей сервисов для поиска исполнителей и </a:t>
            </a:r>
            <a:r>
              <a:rPr lang="ru-RU" b="1" dirty="0" smtClean="0">
                <a:solidFill>
                  <a:srgbClr val="00B050"/>
                </a:solidFill>
              </a:rPr>
              <a:t>заказчиков </a:t>
            </a:r>
            <a:r>
              <a:rPr lang="ru-RU" b="1" u="sng" dirty="0">
                <a:hlinkClick r:id="rId11"/>
              </a:rPr>
              <a:t>https://t.me/cyberpolice_rus/2486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22848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онлайн-семинаров 06.11.24 и 13.11.24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350182"/>
            <a:ext cx="5389692" cy="52350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6576089" y="1525089"/>
            <a:ext cx="4337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Какие бывают ловушки мышления?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821" y="2270634"/>
            <a:ext cx="5939802" cy="380091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297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онлайн-семинаров 06.11.24 и 13.11.24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176" y="1724277"/>
            <a:ext cx="4791729" cy="26694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6339" y="1749479"/>
            <a:ext cx="3534249" cy="26442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48071" y="1289407"/>
            <a:ext cx="6143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 чем чаще всего спекулируют мошенники?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2937" y="4482487"/>
            <a:ext cx="111411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Телефонные мошенники начали угрожать убийством для похищения денег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https://www.ntv.ru/novosti/2601380/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Как телефонные мошенники взламывают наше сознание: интервью с психотерапевтом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https://28.мвд.рф/news/item/24460377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B050"/>
                </a:solidFill>
              </a:rPr>
              <a:t>Телефонный мошенник показал как обманывал </a:t>
            </a:r>
            <a:r>
              <a:rPr lang="ru-RU" b="1" dirty="0" smtClean="0">
                <a:solidFill>
                  <a:srgbClr val="00B050"/>
                </a:solidFill>
              </a:rPr>
              <a:t>жертв </a:t>
            </a:r>
            <a:r>
              <a:rPr lang="en-US" b="1" dirty="0">
                <a:hlinkClick r:id="rId9"/>
              </a:rPr>
              <a:t>https://</a:t>
            </a:r>
            <a:r>
              <a:rPr lang="en-US" b="1" dirty="0" smtClean="0">
                <a:hlinkClick r:id="rId9"/>
              </a:rPr>
              <a:t>yandex.ru/video/preview/15413445189188963652</a:t>
            </a:r>
            <a:r>
              <a:rPr lang="ru-RU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596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онлайн-семинаров 06.11.24 и 13.11.24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663721"/>
            <a:ext cx="6179005" cy="44503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741105" y="1325180"/>
            <a:ext cx="5334511" cy="685059"/>
          </a:xfrm>
          <a:prstGeom prst="rect">
            <a:avLst/>
          </a:prstGeom>
          <a:ln>
            <a:solidFill>
              <a:srgbClr val="192D8C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Как быстро вычислить, что перед Вами мошенник </a:t>
            </a:r>
            <a:r>
              <a:rPr lang="ru-RU" b="1" dirty="0">
                <a:hlinkClick r:id="rId6"/>
              </a:rPr>
              <a:t>https://t.me/fincult_info/2111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41105" y="2065736"/>
            <a:ext cx="5334511" cy="68505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Популярные уловки мошенников </a:t>
            </a:r>
            <a:r>
              <a:rPr lang="ru-RU" b="1" dirty="0">
                <a:hlinkClick r:id="rId7"/>
              </a:rPr>
              <a:t>https://t.me/ligainternet/6010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875" y="2806292"/>
            <a:ext cx="4685438" cy="359376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63005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9355" y="1251289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823" y="1846145"/>
            <a:ext cx="115284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 smtClean="0"/>
              <a:t>Внутренне с подозрением относиться к любому ВХОДЯЩЕМУ звонку, смс, эл. сообщению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7493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15047" y="1356022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797" y="2236574"/>
            <a:ext cx="11140403" cy="31393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Оцените </a:t>
            </a:r>
            <a:r>
              <a:rPr lang="ru-RU" sz="2200" b="1" i="1" dirty="0">
                <a:solidFill>
                  <a:srgbClr val="00B050"/>
                </a:solidFill>
              </a:rPr>
              <a:t>какие стрессовые ситуации могут быть в мире цифры и платежей: блокировка/потеря/кража карты/телефона, блокировка платежа, доступа в аккаунты, в Госуслуги, в телефон, в мессенджеры, в платежные приложения фин. организаций. Подумайте, как действовать в этих случаях…</a:t>
            </a:r>
            <a:r>
              <a:rPr lang="en-US" sz="2200" b="1" i="1" dirty="0">
                <a:solidFill>
                  <a:srgbClr val="00B050"/>
                </a:solidFill>
              </a:rPr>
              <a:t>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  <a:p>
            <a:pPr algn="just"/>
            <a:endParaRPr lang="ru-RU" sz="2200" b="1" i="1" dirty="0">
              <a:solidFill>
                <a:srgbClr val="FF0000"/>
              </a:solidFill>
            </a:endParaRPr>
          </a:p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Подумайте</a:t>
            </a:r>
            <a:r>
              <a:rPr lang="ru-RU" sz="2200" b="1" i="1" dirty="0">
                <a:solidFill>
                  <a:srgbClr val="00B050"/>
                </a:solidFill>
              </a:rPr>
              <a:t>, как действовать если Ваш родственник, друг звонит Вам или мошенник в виртуальной личине Вашего родственника, друга и в итоге просит денег…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</p:txBody>
      </p:sp>
    </p:spTree>
    <p:extLst>
      <p:ext uri="{BB962C8B-B14F-4D97-AF65-F5344CB8AC3E}">
        <p14:creationId xmlns:p14="http://schemas.microsoft.com/office/powerpoint/2010/main" val="339199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езопасное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мире телефонных мошенников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5685" y="1298757"/>
            <a:ext cx="11682183" cy="52937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B050"/>
                </a:solidFill>
              </a:rPr>
              <a:t>ПРОСТЫЕ ПРАВИЛА </a:t>
            </a:r>
            <a:r>
              <a:rPr lang="ru-RU" sz="2600" b="1" dirty="0">
                <a:solidFill>
                  <a:srgbClr val="00B050"/>
                </a:solidFill>
              </a:rPr>
              <a:t>БОРЬБЫ С ТЕЛЕФОННЫМИ </a:t>
            </a:r>
            <a:r>
              <a:rPr lang="ru-RU" sz="2600" b="1" dirty="0" smtClean="0">
                <a:solidFill>
                  <a:srgbClr val="00B050"/>
                </a:solidFill>
              </a:rPr>
              <a:t>МОШЕННИКАМИ:</a:t>
            </a:r>
            <a:endParaRPr lang="ru-RU" sz="2600" b="1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00B050"/>
                </a:solidFill>
              </a:rPr>
              <a:t>НА НЕЗНАКОМЫЙ НОМЕР НЕ ОТВЕЧАТЬ!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rgbClr val="00B050"/>
                </a:solidFill>
              </a:rPr>
              <a:t>НА ЗНАКОМЫЙ НЕ ОТВЕЧАТЬ И СРАЗУ ПОТОМ САМИ ПО ОФИЦИАЛЬНОМУ НОМЕРУ ПЕРЕЗВОНИТЬ!</a:t>
            </a:r>
            <a:endParaRPr lang="ru-RU" sz="2600" b="1" dirty="0">
              <a:solidFill>
                <a:srgbClr val="00B050"/>
              </a:solidFill>
            </a:endParaRPr>
          </a:p>
          <a:p>
            <a:pPr algn="ctr"/>
            <a:endParaRPr lang="ru-RU" sz="26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ЕСЛИ </a:t>
            </a:r>
            <a:r>
              <a:rPr lang="ru-RU" sz="2600" b="1" dirty="0">
                <a:solidFill>
                  <a:srgbClr val="FF0000"/>
                </a:solidFill>
              </a:rPr>
              <a:t>ВАМ ЗВОНЯТ ИЗ БАНКА И ПРЕДЛАГАЮТ ПРОВЕСТИ ОПЕРАЦИЮ (ЛЮБУЮ) — КЛАДИТЕ ТРУБКУ. </a:t>
            </a:r>
            <a:endParaRPr lang="ru-RU" sz="2600" b="1" dirty="0" smtClean="0">
              <a:solidFill>
                <a:srgbClr val="FF0000"/>
              </a:solidFill>
            </a:endParaRPr>
          </a:p>
          <a:p>
            <a:pPr algn="ctr"/>
            <a:endParaRPr lang="ru-RU" sz="2600" b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А ЕСЛИ ВАС ВСЕ-ТАКИ УБЕДИЛИ СДЕЛАТЬ ПЛАТЕЖ, ТО: ПОСЛЕ ТОГО, КАК ПОЛОЖИЛИ ТРУБКУ, </a:t>
            </a:r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endParaRPr lang="ru-RU" sz="2600" b="1" i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u="sng" dirty="0">
                <a:solidFill>
                  <a:srgbClr val="FF0000"/>
                </a:solidFill>
              </a:rPr>
              <a:t>САМИ НАБЕРИТЕ ТЕЛЕФОН БАНКА И, ПО СВОЕМУ ЗВОНКУ, ИНИЦИИРУЙТЕ ОПЕРАЦИЮ</a:t>
            </a:r>
            <a:r>
              <a:rPr lang="ru-RU" sz="2600" b="1" i="1" dirty="0" smtClean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496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70264" y="1298757"/>
            <a:ext cx="10451470" cy="181588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Помните</a:t>
            </a:r>
            <a:r>
              <a:rPr lang="ru-RU" sz="2800" b="1" i="1" dirty="0"/>
              <a:t>, как только появляются нововведения в финансовой, в социальной сфере, в сфере ЖКХ … – появляются сценарии мошенничества и здесь надо помнить пункты со значком </a:t>
            </a:r>
            <a:r>
              <a:rPr lang="ru-RU" sz="2800" b="1" i="1" dirty="0">
                <a:solidFill>
                  <a:srgbClr val="FF0000"/>
                </a:solidFill>
              </a:rPr>
              <a:t>(!)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0087" y="3545195"/>
            <a:ext cx="111339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9622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 при личном контакте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5685" y="1165238"/>
            <a:ext cx="117241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При личном контакте. </a:t>
            </a:r>
          </a:p>
          <a:p>
            <a:r>
              <a:rPr lang="ru-RU" b="1" dirty="0">
                <a:solidFill>
                  <a:srgbClr val="00B050"/>
                </a:solidFill>
              </a:rPr>
              <a:t>В области здоровья и </a:t>
            </a:r>
            <a:r>
              <a:rPr lang="ru-RU" b="1" dirty="0" smtClean="0">
                <a:solidFill>
                  <a:srgbClr val="00B050"/>
                </a:solidFill>
              </a:rPr>
              <a:t>лекарств</a:t>
            </a:r>
            <a:r>
              <a:rPr lang="ru-RU" sz="1600" b="1" dirty="0" smtClean="0">
                <a:solidFill>
                  <a:srgbClr val="00B050"/>
                </a:solidFill>
              </a:rPr>
              <a:t>:</a:t>
            </a:r>
            <a:endParaRPr lang="ru-RU" sz="1600" b="1" dirty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i="1" dirty="0">
                <a:solidFill>
                  <a:srgbClr val="00B050"/>
                </a:solidFill>
              </a:rPr>
              <a:t>преступники подстерегают в торговых центрах и уговаривают бесплатно обследоваться, а потом навязывают дорогое лечение;</a:t>
            </a:r>
          </a:p>
          <a:p>
            <a:pPr marL="285750" indent="-285750">
              <a:buFontTx/>
              <a:buChar char="-"/>
            </a:pPr>
            <a:r>
              <a:rPr lang="ru-RU" sz="1600" i="1" dirty="0" smtClean="0">
                <a:solidFill>
                  <a:srgbClr val="00B050"/>
                </a:solidFill>
              </a:rPr>
              <a:t>уговаривают </a:t>
            </a:r>
            <a:r>
              <a:rPr lang="ru-RU" sz="1600" i="1" dirty="0">
                <a:solidFill>
                  <a:srgbClr val="00B050"/>
                </a:solidFill>
              </a:rPr>
              <a:t>купить чудодейственный аппарат для снижения давления</a:t>
            </a:r>
            <a:r>
              <a:rPr lang="ru-RU" sz="1600" i="1" dirty="0" smtClean="0">
                <a:solidFill>
                  <a:srgbClr val="00B05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600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В области обслуживания квартиры по вопросам ЖКХ: </a:t>
            </a:r>
            <a:r>
              <a:rPr lang="ru-RU" sz="1600" i="1" dirty="0">
                <a:solidFill>
                  <a:srgbClr val="00B050"/>
                </a:solidFill>
              </a:rPr>
              <a:t>ходят по квартирам и предлагают отрегулировать окна, вывести тараканов, улучшить карму и купить чудодейственный аппарат для снижения давления. </a:t>
            </a:r>
          </a:p>
          <a:p>
            <a:endParaRPr lang="ru-RU" sz="1600" b="1" dirty="0">
              <a:solidFill>
                <a:srgbClr val="00B05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Классические аферисты очень убедительны: носят поддельные бумаги с гербовыми печатями, документы, удостоверения, форму. А иногда и договоры на оказание услуг с несуществующими организациями. Они никогда не повышают голос, относятся с уважением, готовы к долгой и обстоятельной беседе. А еще они всегда знают, в чем проблема, и готовы помочь. 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B050"/>
                </a:solidFill>
              </a:rPr>
              <a:t>Я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бы считал, что вот у вас, пенсионеров есть льготы, </a:t>
            </a:r>
            <a:r>
              <a:rPr lang="ru-RU" b="1" dirty="0" smtClean="0">
                <a:solidFill>
                  <a:srgbClr val="00B050"/>
                </a:solidFill>
              </a:rPr>
              <a:t>или опасения, </a:t>
            </a:r>
            <a:r>
              <a:rPr lang="ru-RU" b="1" dirty="0" smtClean="0">
                <a:solidFill>
                  <a:srgbClr val="FF0000"/>
                </a:solidFill>
              </a:rPr>
              <a:t>вот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</a:rPr>
              <a:t>любой разговор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о любой такой льготе</a:t>
            </a:r>
            <a:r>
              <a:rPr lang="ru-RU" b="1" dirty="0" smtClean="0">
                <a:solidFill>
                  <a:srgbClr val="00B050"/>
                </a:solidFill>
              </a:rPr>
              <a:t>, о вашем опасении </a:t>
            </a:r>
            <a:r>
              <a:rPr lang="ru-RU" b="1" dirty="0">
                <a:solidFill>
                  <a:srgbClr val="00B050"/>
                </a:solidFill>
              </a:rPr>
              <a:t>если это не в офисе Социального фонда</a:t>
            </a:r>
            <a:r>
              <a:rPr lang="ru-RU" b="1" dirty="0" smtClean="0">
                <a:solidFill>
                  <a:srgbClr val="00B050"/>
                </a:solidFill>
              </a:rPr>
              <a:t>, в управляющей компании ЖКХ, в реальной поликлинике… </a:t>
            </a:r>
            <a:r>
              <a:rPr lang="ru-RU" b="1" dirty="0">
                <a:solidFill>
                  <a:srgbClr val="FF0000"/>
                </a:solidFill>
              </a:rPr>
              <a:t>может быть началом схемы </a:t>
            </a:r>
            <a:r>
              <a:rPr lang="ru-RU" b="1" dirty="0" smtClean="0">
                <a:solidFill>
                  <a:srgbClr val="FF0000"/>
                </a:solidFill>
              </a:rPr>
              <a:t>обмана</a:t>
            </a:r>
          </a:p>
          <a:p>
            <a:endParaRPr lang="ru-RU" sz="1600" b="1" dirty="0" smtClean="0">
              <a:solidFill>
                <a:srgbClr val="7030A0"/>
              </a:solidFill>
            </a:endParaRPr>
          </a:p>
          <a:p>
            <a:r>
              <a:rPr lang="ru-RU" sz="1600" b="1" dirty="0" smtClean="0">
                <a:solidFill>
                  <a:srgbClr val="7030A0"/>
                </a:solidFill>
              </a:rPr>
              <a:t>Как</a:t>
            </a:r>
            <a:r>
              <a:rPr lang="ru-RU" sz="1600" b="1" dirty="0">
                <a:solidFill>
                  <a:srgbClr val="7030A0"/>
                </a:solidFill>
              </a:rPr>
              <a:t> мошенники обманывают пенсионеров: 7 популярных </a:t>
            </a:r>
            <a:r>
              <a:rPr lang="ru-RU" sz="1600" b="1" dirty="0" smtClean="0">
                <a:solidFill>
                  <a:srgbClr val="7030A0"/>
                </a:solidFill>
              </a:rPr>
              <a:t>схем </a:t>
            </a:r>
            <a:r>
              <a:rPr lang="en-US" sz="1600" b="1" dirty="0">
                <a:hlinkClick r:id="rId5"/>
              </a:rPr>
              <a:t>https://fincult.info/article/kak-moshenniki-obmanyvayut-pensionerov-7-populyarnykh-skhem</a:t>
            </a:r>
            <a:r>
              <a:rPr lang="en-US" sz="1600" b="1" dirty="0" smtClean="0">
                <a:hlinkClick r:id="rId5"/>
              </a:rPr>
              <a:t>/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2145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 при личном контакте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599" y="1298757"/>
            <a:ext cx="1140028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Какие платные услуги навязывают МФО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hlinkClick r:id="rId5"/>
              </a:rPr>
              <a:t>https://www.banki.ru/news/daytheme/?id=10968596</a:t>
            </a:r>
            <a:endParaRPr lang="ru-RU" sz="2000" b="1" dirty="0"/>
          </a:p>
          <a:p>
            <a:endParaRPr lang="ru-RU" sz="2000" b="1" dirty="0">
              <a:solidFill>
                <a:srgbClr val="C00000"/>
              </a:solidFill>
            </a:endParaRPr>
          </a:p>
          <a:p>
            <a:r>
              <a:rPr lang="ru-RU" sz="2000" b="1" dirty="0"/>
              <a:t>Навязывание дополнительных услуг при покупке автомобиля. Что необходимо знать </a:t>
            </a:r>
            <a:r>
              <a:rPr lang="ru-RU" sz="2000" b="1" dirty="0" smtClean="0"/>
              <a:t>потребителю </a:t>
            </a:r>
            <a:r>
              <a:rPr lang="en-US" sz="2000" b="1" dirty="0">
                <a:hlinkClick r:id="rId6"/>
              </a:rPr>
              <a:t>https://34.rospotrebnadzor.ru/content/194/14907</a:t>
            </a:r>
            <a:r>
              <a:rPr lang="en-US" sz="2000" b="1" dirty="0" smtClean="0">
                <a:hlinkClick r:id="rId6"/>
              </a:rPr>
              <a:t>/</a:t>
            </a:r>
            <a:r>
              <a:rPr lang="ru-RU" sz="2000" b="1" dirty="0" smtClean="0"/>
              <a:t> </a:t>
            </a:r>
          </a:p>
          <a:p>
            <a:endParaRPr lang="ru-RU" sz="2000" b="1" dirty="0"/>
          </a:p>
          <a:p>
            <a:r>
              <a:rPr lang="ru-RU" sz="2000" b="1" dirty="0"/>
              <a:t>Как мы отказались от навязанных при автокредите </a:t>
            </a:r>
            <a:r>
              <a:rPr lang="ru-RU" sz="2000" b="1" dirty="0" smtClean="0"/>
              <a:t>услуг </a:t>
            </a:r>
            <a:r>
              <a:rPr lang="en-US" sz="2000" b="1" dirty="0">
                <a:hlinkClick r:id="rId6"/>
              </a:rPr>
              <a:t>https://34.rospotrebnadzor.ru/content/194/14907</a:t>
            </a:r>
            <a:r>
              <a:rPr lang="en-US" sz="2000" b="1" dirty="0" smtClean="0">
                <a:hlinkClick r:id="rId6"/>
              </a:rPr>
              <a:t>/</a:t>
            </a:r>
            <a:endParaRPr lang="ru-RU" sz="2000" b="1" dirty="0"/>
          </a:p>
          <a:p>
            <a:endParaRPr lang="ru-RU" b="1" dirty="0" smtClean="0"/>
          </a:p>
          <a:p>
            <a:r>
              <a:rPr lang="ru-RU" sz="3000" b="1" dirty="0" smtClean="0">
                <a:solidFill>
                  <a:srgbClr val="FF0000"/>
                </a:solidFill>
              </a:rPr>
              <a:t>Недобросовестное поведение (</a:t>
            </a:r>
            <a:r>
              <a:rPr lang="ru-RU" sz="3000" b="1" dirty="0" err="1" smtClean="0">
                <a:solidFill>
                  <a:srgbClr val="FF0000"/>
                </a:solidFill>
              </a:rPr>
              <a:t>мисселинг</a:t>
            </a:r>
            <a:r>
              <a:rPr lang="ru-RU" sz="3000" b="1" dirty="0" smtClean="0">
                <a:solidFill>
                  <a:srgbClr val="FF0000"/>
                </a:solidFill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 smtClean="0">
                <a:hlinkClick r:id="rId7"/>
              </a:rPr>
              <a:t>https</a:t>
            </a:r>
            <a:r>
              <a:rPr lang="en-US" sz="3000" b="1" dirty="0">
                <a:hlinkClick r:id="rId7"/>
              </a:rPr>
              <a:t>://cbr.ru/protection_rights/np</a:t>
            </a:r>
            <a:r>
              <a:rPr lang="en-US" sz="3000" b="1" dirty="0" smtClean="0">
                <a:hlinkClick r:id="rId7"/>
              </a:rPr>
              <a:t>/</a:t>
            </a:r>
            <a:endParaRPr lang="ru-RU" sz="30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hlinkClick r:id="rId8"/>
              </a:rPr>
              <a:t>https://fincult.info/article/misseling-ili-kak-ne-kupit-kota-v-meshke</a:t>
            </a:r>
            <a:r>
              <a:rPr lang="en-US" sz="3000" b="1" dirty="0" smtClean="0">
                <a:hlinkClick r:id="rId8"/>
              </a:rPr>
              <a:t>/</a:t>
            </a:r>
            <a:endParaRPr lang="ru-RU" sz="30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hlinkClick r:id="rId9"/>
              </a:rPr>
              <a:t>https://www.crimea.kp.ru/daily/1712104/4343053</a:t>
            </a:r>
            <a:r>
              <a:rPr lang="en-US" sz="3000" b="1" dirty="0" smtClean="0">
                <a:hlinkClick r:id="rId9"/>
              </a:rPr>
              <a:t>/</a:t>
            </a:r>
            <a:r>
              <a:rPr lang="ru-RU" sz="3000" b="1" dirty="0" smtClean="0"/>
              <a:t>   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2810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 при личном контакте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3765" y="1148876"/>
            <a:ext cx="114002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B050"/>
                </a:solidFill>
              </a:rPr>
              <a:t>На какие пункты обратить внимание в договоре займа</a:t>
            </a:r>
            <a:r>
              <a:rPr lang="ru-RU" sz="2000" dirty="0">
                <a:solidFill>
                  <a:srgbClr val="00B050"/>
                </a:solidFill>
              </a:rPr>
              <a:t/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b="1" dirty="0">
                <a:hlinkClick r:id="rId5"/>
              </a:rPr>
              <a:t>https://www.banki.ru/news/daytheme/?id=11007867</a:t>
            </a:r>
            <a:endParaRPr lang="ru-RU" sz="2000" b="1" dirty="0"/>
          </a:p>
          <a:p>
            <a:pPr algn="ctr"/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Как </a:t>
            </a:r>
            <a:r>
              <a:rPr lang="ru-RU" sz="2000" b="1" dirty="0">
                <a:solidFill>
                  <a:srgbClr val="FF0000"/>
                </a:solidFill>
              </a:rPr>
              <a:t>«черные кредиторы» обманывают людей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>
                <a:hlinkClick r:id="rId6"/>
              </a:rPr>
              <a:t>https</a:t>
            </a:r>
            <a:r>
              <a:rPr lang="ru-RU" sz="2000" b="1" dirty="0">
                <a:hlinkClick r:id="rId6"/>
              </a:rPr>
              <a:t>://www.banki.ru/news/daytheme/?</a:t>
            </a:r>
            <a:r>
              <a:rPr lang="ru-RU" sz="2000" b="1" dirty="0">
                <a:hlinkClick r:id="rId6"/>
              </a:rPr>
              <a:t>id=10971032</a:t>
            </a:r>
            <a:endParaRPr lang="ru-RU" sz="2000" b="1" dirty="0"/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  <a:p>
            <a:endParaRPr lang="en-US" sz="2000" b="1" dirty="0" smtClean="0">
              <a:solidFill>
                <a:srgbClr val="C00000"/>
              </a:solidFill>
            </a:endParaRPr>
          </a:p>
          <a:p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207" y="2824310"/>
            <a:ext cx="2480219" cy="253844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2" descr="C:\Users\Евгений\Desktop\МФЦ лекции\Сельские учителя\Вид мошенничества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274" y="4058470"/>
            <a:ext cx="1956420" cy="2608560"/>
          </a:xfrm>
          <a:prstGeom prst="rect">
            <a:avLst/>
          </a:prstGeom>
          <a:ln>
            <a:solidFill>
              <a:srgbClr val="FF0000"/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5662569" y="3001418"/>
            <a:ext cx="6223744" cy="101566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«Возместим все, что у вас украли </a:t>
            </a:r>
            <a:r>
              <a:rPr lang="ru-RU" sz="2000" b="1" dirty="0" smtClean="0">
                <a:solidFill>
                  <a:srgbClr val="FF0000"/>
                </a:solidFill>
              </a:rPr>
              <a:t>мошенники»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en-US" sz="2000" b="1" u="sng" dirty="0" smtClean="0">
                <a:hlinkClick r:id="rId9"/>
              </a:rPr>
              <a:t>https</a:t>
            </a:r>
            <a:r>
              <a:rPr lang="en-US" sz="2000" b="1" u="sng" dirty="0">
                <a:hlinkClick r:id="rId9"/>
              </a:rPr>
              <a:t>://fincult.info/rake/vozmestim-vse-chto-u-vas-ukrali-moshenniki</a:t>
            </a:r>
            <a:r>
              <a:rPr lang="en-US" sz="2000" b="1" u="sng" dirty="0" smtClean="0">
                <a:hlinkClick r:id="rId9"/>
              </a:rPr>
              <a:t>/</a:t>
            </a:r>
            <a:r>
              <a:rPr lang="en-US" sz="2000" b="1" u="sng" dirty="0" smtClean="0"/>
              <a:t> </a:t>
            </a:r>
            <a:endParaRPr lang="ru-RU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68992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05685" y="1577594"/>
            <a:ext cx="1158062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Периодически </a:t>
            </a:r>
            <a:r>
              <a:rPr lang="ru-RU" sz="2800" b="1" i="1" dirty="0">
                <a:solidFill>
                  <a:srgbClr val="FF0000"/>
                </a:solidFill>
              </a:rPr>
              <a:t>проверяйте</a:t>
            </a:r>
            <a:r>
              <a:rPr lang="ru-R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создали на Вас </a:t>
            </a:r>
            <a:r>
              <a:rPr lang="ru-RU" sz="2800" b="1" i="1" dirty="0" smtClean="0">
                <a:solidFill>
                  <a:srgbClr val="FF0000"/>
                </a:solidFill>
              </a:rPr>
              <a:t>фирму;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b="1" i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взяли на Вас </a:t>
            </a:r>
            <a:r>
              <a:rPr lang="ru-RU" sz="2800" b="1" i="1" dirty="0" smtClean="0">
                <a:solidFill>
                  <a:srgbClr val="FF0000"/>
                </a:solidFill>
              </a:rPr>
              <a:t>кредит</a:t>
            </a:r>
            <a:r>
              <a:rPr lang="ru-RU" sz="2800" b="1" i="1" dirty="0">
                <a:solidFill>
                  <a:srgbClr val="FF0000"/>
                </a:solidFill>
              </a:rPr>
              <a:t>;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b="1" i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создали за Вас Вашу </a:t>
            </a:r>
            <a:r>
              <a:rPr lang="ru-RU" sz="2800" b="1" i="1" dirty="0" smtClean="0">
                <a:solidFill>
                  <a:srgbClr val="FF0000"/>
                </a:solidFill>
              </a:rPr>
              <a:t>эл. подпись, изучите, что такое приложение «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Госключ</a:t>
            </a:r>
            <a:r>
              <a:rPr lang="ru-RU" sz="2800" b="1" i="1" dirty="0" smtClean="0">
                <a:solidFill>
                  <a:srgbClr val="FF0000"/>
                </a:solidFill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Могут ли мошенники воспользоваться подписанной доверенностью с </a:t>
            </a:r>
            <a:r>
              <a:rPr lang="ru-RU" b="1" dirty="0" err="1">
                <a:solidFill>
                  <a:srgbClr val="00B050"/>
                </a:solidFill>
              </a:rPr>
              <a:t>Госуслуг</a:t>
            </a:r>
            <a:r>
              <a:rPr lang="ru-RU" b="1" dirty="0" smtClean="0">
                <a:solidFill>
                  <a:srgbClr val="00B050"/>
                </a:solidFill>
              </a:rPr>
              <a:t>?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t.me/fincult_info/2152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B050"/>
                </a:solidFill>
              </a:rPr>
              <a:t>Изучите </a:t>
            </a:r>
            <a:r>
              <a:rPr lang="ru-RU" b="1" dirty="0" smtClean="0">
                <a:solidFill>
                  <a:srgbClr val="00B050"/>
                </a:solidFill>
              </a:rPr>
              <a:t> закон </a:t>
            </a:r>
            <a:r>
              <a:rPr lang="ru-RU" sz="2500" b="1" dirty="0" smtClean="0">
                <a:solidFill>
                  <a:srgbClr val="FF0000"/>
                </a:solidFill>
              </a:rPr>
              <a:t>63-ФЗ от 06.04.11,</a:t>
            </a:r>
            <a:r>
              <a:rPr lang="ru-RU" b="1" dirty="0" smtClean="0">
                <a:solidFill>
                  <a:srgbClr val="00B050"/>
                </a:solidFill>
              </a:rPr>
              <a:t> что такое удостоверяющие </a:t>
            </a:r>
            <a:r>
              <a:rPr lang="ru-RU" b="1" dirty="0">
                <a:solidFill>
                  <a:srgbClr val="00B050"/>
                </a:solidFill>
              </a:rPr>
              <a:t>центры по созданию </a:t>
            </a:r>
            <a:r>
              <a:rPr lang="ru-RU" b="1" dirty="0" smtClean="0">
                <a:solidFill>
                  <a:srgbClr val="00B050"/>
                </a:solidFill>
              </a:rPr>
              <a:t>ЭП, как можно запретить </a:t>
            </a:r>
            <a:r>
              <a:rPr lang="ru-RU" b="1" dirty="0" err="1" smtClean="0">
                <a:solidFill>
                  <a:srgbClr val="00B050"/>
                </a:solidFill>
              </a:rPr>
              <a:t>Росреестру</a:t>
            </a:r>
            <a:r>
              <a:rPr lang="ru-RU" b="1" dirty="0" smtClean="0">
                <a:solidFill>
                  <a:srgbClr val="00B050"/>
                </a:solidFill>
              </a:rPr>
              <a:t> использовать ЭП при сделках с недвижимостью</a:t>
            </a:r>
          </a:p>
          <a:p>
            <a:endParaRPr lang="ru-RU" b="1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открыли за Вас счета в Банке </a:t>
            </a:r>
          </a:p>
        </p:txBody>
      </p:sp>
    </p:spTree>
    <p:extLst>
      <p:ext uri="{BB962C8B-B14F-4D97-AF65-F5344CB8AC3E}">
        <p14:creationId xmlns:p14="http://schemas.microsoft.com/office/powerpoint/2010/main" val="11077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4892" y="1281032"/>
            <a:ext cx="1171941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Оперативно про </a:t>
            </a:r>
            <a:r>
              <a:rPr lang="ru-RU" sz="2400" b="1" dirty="0" smtClean="0">
                <a:solidFill>
                  <a:srgbClr val="00B050"/>
                </a:solidFill>
              </a:rPr>
              <a:t>мошенников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1. </a:t>
            </a:r>
            <a:r>
              <a:rPr lang="ru-RU" b="1" dirty="0">
                <a:solidFill>
                  <a:srgbClr val="FF0000"/>
                </a:solidFill>
              </a:rPr>
              <a:t>ТГ-канал «Вестник киберполиции России»: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t.me/cyberpolice_rus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ТГ-канал «</a:t>
            </a:r>
            <a:r>
              <a:rPr lang="en-US" b="1" dirty="0">
                <a:solidFill>
                  <a:srgbClr val="FF0000"/>
                </a:solidFill>
              </a:rPr>
              <a:t>Kaspersky</a:t>
            </a:r>
            <a:r>
              <a:rPr lang="ru-RU" b="1" dirty="0">
                <a:solidFill>
                  <a:srgbClr val="FF0000"/>
                </a:solidFill>
              </a:rPr>
              <a:t>»: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t.me/kasperskylab_ru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Кибрарий Сбербанка: </a:t>
            </a:r>
            <a:r>
              <a:rPr lang="en-US" b="1" dirty="0">
                <a:hlinkClick r:id="rId7"/>
              </a:rPr>
              <a:t>https://</a:t>
            </a:r>
            <a:r>
              <a:rPr lang="en-US" b="1" dirty="0" smtClean="0">
                <a:hlinkClick r:id="rId7"/>
              </a:rPr>
              <a:t>www.sberbank.ru/ru/person/kibrary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Газета Известия. «Мошенничество»: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iz.ru/tag/moshennichestvo</a:t>
            </a:r>
            <a:endParaRPr lang="ru-RU" b="1" dirty="0" smtClean="0"/>
          </a:p>
          <a:p>
            <a:r>
              <a:rPr lang="ru-RU" b="1" dirty="0">
                <a:solidFill>
                  <a:srgbClr val="FF0000"/>
                </a:solidFill>
              </a:rPr>
              <a:t>5. Лига безопасного интернета: </a:t>
            </a:r>
            <a:r>
              <a:rPr lang="en-US" b="1" dirty="0">
                <a:hlinkClick r:id="rId9"/>
              </a:rPr>
              <a:t>https://ligainternet.ru/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и их </a:t>
            </a:r>
            <a:r>
              <a:rPr lang="ru-RU" b="1" dirty="0" err="1">
                <a:solidFill>
                  <a:srgbClr val="FF0000"/>
                </a:solidFill>
              </a:rPr>
              <a:t>тг</a:t>
            </a:r>
            <a:r>
              <a:rPr lang="ru-RU" b="1" dirty="0">
                <a:solidFill>
                  <a:srgbClr val="FF0000"/>
                </a:solidFill>
              </a:rPr>
              <a:t>-канал: </a:t>
            </a:r>
            <a:r>
              <a:rPr lang="en-US" b="1" dirty="0">
                <a:hlinkClick r:id="rId10"/>
              </a:rPr>
              <a:t>https://t.me/s/ligainternet</a:t>
            </a:r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Как не попасться на уловки мошенников людям старшего возраста</a:t>
            </a:r>
          </a:p>
          <a:p>
            <a:pPr algn="ctr"/>
            <a:r>
              <a:rPr lang="en-US" b="1" dirty="0">
                <a:hlinkClick r:id="rId11"/>
              </a:rPr>
              <a:t>https://www.mos.ru/news/item/70969073/</a:t>
            </a:r>
            <a:endParaRPr lang="ru-RU" b="1" dirty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Как </a:t>
            </a:r>
            <a:r>
              <a:rPr lang="ru-RU" sz="2200" b="1" dirty="0">
                <a:solidFill>
                  <a:srgbClr val="FF0000"/>
                </a:solidFill>
              </a:rPr>
              <a:t>уберечь пожилых родственников от мошенников</a:t>
            </a:r>
          </a:p>
          <a:p>
            <a:pPr algn="ctr"/>
            <a:r>
              <a:rPr lang="en-US" b="1" dirty="0">
                <a:hlinkClick r:id="rId12"/>
              </a:rPr>
              <a:t>https://journal.tinkoff.ru/razvod-babushek</a:t>
            </a:r>
            <a:r>
              <a:rPr lang="en-US" b="1" dirty="0" smtClean="0">
                <a:hlinkClick r:id="rId12"/>
              </a:rPr>
              <a:t>/</a:t>
            </a:r>
            <a:r>
              <a:rPr lang="ru-RU" b="1" dirty="0" smtClean="0"/>
              <a:t> 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Помоги </a:t>
            </a:r>
            <a:r>
              <a:rPr lang="ru-RU" sz="2200" b="1" dirty="0">
                <a:solidFill>
                  <a:srgbClr val="FF0000"/>
                </a:solidFill>
              </a:rPr>
              <a:t>себе сам. Как пенсионеру защититься от </a:t>
            </a:r>
            <a:r>
              <a:rPr lang="ru-RU" sz="2200" b="1" dirty="0" smtClean="0">
                <a:solidFill>
                  <a:srgbClr val="FF0000"/>
                </a:solidFill>
              </a:rPr>
              <a:t>мошенников</a:t>
            </a:r>
          </a:p>
          <a:p>
            <a:pPr algn="ctr"/>
            <a:r>
              <a:rPr lang="en-US" b="1" dirty="0">
                <a:hlinkClick r:id="rId13"/>
              </a:rPr>
              <a:t>https://</a:t>
            </a:r>
            <a:r>
              <a:rPr lang="en-US" b="1" dirty="0" smtClean="0">
                <a:hlinkClick r:id="rId13"/>
              </a:rPr>
              <a:t>www.sberbank.ru/ru/person/kibrary/articles/kak_pensioneru_zashchititsya_ot_moshennikov</a:t>
            </a:r>
            <a:endParaRPr lang="ru-RU" b="1" dirty="0" smtClean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Телефонное </a:t>
            </a:r>
            <a:r>
              <a:rPr lang="ru-RU" sz="2200" b="1" dirty="0">
                <a:solidFill>
                  <a:srgbClr val="FF0000"/>
                </a:solidFill>
              </a:rPr>
              <a:t>мошенничество с пенсионерами: как защититься</a:t>
            </a:r>
          </a:p>
          <a:p>
            <a:pPr algn="ctr"/>
            <a:r>
              <a:rPr lang="en-US" b="1" dirty="0">
                <a:hlinkClick r:id="rId14"/>
              </a:rPr>
              <a:t>https://www.sravni.ru/text/telefonnoe-moshennichestvo-s-pensionerami-kak-zashhititsya</a:t>
            </a:r>
            <a:r>
              <a:rPr lang="en-US" b="1" dirty="0" smtClean="0">
                <a:hlinkClick r:id="rId14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4733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</a:t>
            </a:r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399814" y="1436944"/>
            <a:ext cx="11486499" cy="528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/>
              <a:t> </a:t>
            </a:r>
            <a:endParaRPr lang="ru-RU" sz="1600" b="1" dirty="0" smtClean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274081-AD59-2C05-EEDC-433C50766E3A}"/>
              </a:ext>
            </a:extLst>
          </p:cNvPr>
          <p:cNvSpPr txBox="1"/>
          <p:nvPr/>
        </p:nvSpPr>
        <p:spPr>
          <a:xfrm>
            <a:off x="617928" y="1646669"/>
            <a:ext cx="105203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«Цифровая броня»</a:t>
            </a:r>
          </a:p>
          <a:p>
            <a:r>
              <a:rPr lang="ru-RU" b="1" dirty="0"/>
              <a:t>1 </a:t>
            </a:r>
            <a:r>
              <a:rPr lang="ru-RU" b="1" dirty="0" smtClean="0"/>
              <a:t>серия: </a:t>
            </a:r>
            <a:r>
              <a:rPr lang="ru-RU" b="1" u="sng" dirty="0">
                <a:hlinkClick r:id="rId5"/>
              </a:rPr>
              <a:t>https://t.me/cyberpolice_rus/2404</a:t>
            </a:r>
            <a:endParaRPr lang="ru-RU" dirty="0"/>
          </a:p>
          <a:p>
            <a:r>
              <a:rPr lang="ru-RU" b="1" dirty="0"/>
              <a:t>2 </a:t>
            </a:r>
            <a:r>
              <a:rPr lang="ru-RU" b="1" dirty="0" smtClean="0"/>
              <a:t>серия: </a:t>
            </a:r>
            <a:r>
              <a:rPr lang="ru-RU" b="1" u="sng" dirty="0">
                <a:hlinkClick r:id="rId6"/>
              </a:rPr>
              <a:t>https://t.me/cyberpolice_rus/2407</a:t>
            </a:r>
            <a:endParaRPr lang="ru-RU" dirty="0"/>
          </a:p>
          <a:p>
            <a:r>
              <a:rPr lang="ru-RU" b="1" dirty="0"/>
              <a:t>3 </a:t>
            </a:r>
            <a:r>
              <a:rPr lang="ru-RU" b="1" dirty="0" smtClean="0"/>
              <a:t>серия: </a:t>
            </a:r>
            <a:r>
              <a:rPr lang="ru-RU" b="1" u="sng" dirty="0">
                <a:hlinkClick r:id="rId7"/>
              </a:rPr>
              <a:t>https://t.me/cyberpolice_rus/2416</a:t>
            </a:r>
            <a:endParaRPr lang="ru-RU" dirty="0"/>
          </a:p>
          <a:p>
            <a:r>
              <a:rPr lang="ru-RU" b="1" dirty="0"/>
              <a:t>4 </a:t>
            </a:r>
            <a:r>
              <a:rPr lang="ru-RU" b="1" dirty="0" smtClean="0"/>
              <a:t>серия: </a:t>
            </a:r>
            <a:r>
              <a:rPr lang="ru-RU" b="1" u="sng" dirty="0">
                <a:hlinkClick r:id="rId8"/>
              </a:rPr>
              <a:t>https://</a:t>
            </a:r>
            <a:r>
              <a:rPr lang="ru-RU" b="1" u="sng" dirty="0" smtClean="0">
                <a:hlinkClick r:id="rId8"/>
              </a:rPr>
              <a:t>t.me/cyberpolice_rus/2421</a:t>
            </a:r>
            <a:endParaRPr lang="ru-RU" b="1" u="sng" dirty="0" smtClean="0"/>
          </a:p>
          <a:p>
            <a:endParaRPr lang="ru-RU" altLang="ru-RU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alt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«Обмани меня»</a:t>
            </a:r>
            <a:endParaRPr lang="ru-RU" altLang="ru-RU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/>
              <a:t>1 эпизод о </a:t>
            </a:r>
            <a:r>
              <a:rPr lang="ru-RU" b="1" dirty="0" err="1"/>
              <a:t>дипфейках</a:t>
            </a:r>
            <a:r>
              <a:rPr lang="ru-RU" b="1" dirty="0"/>
              <a:t>: </a:t>
            </a:r>
            <a:r>
              <a:rPr lang="ru-RU" b="1" u="sng" dirty="0">
                <a:hlinkClick r:id="rId9"/>
              </a:rPr>
              <a:t>https://ok.ru/group/70000001729857/topic/157031510463809</a:t>
            </a:r>
            <a:endParaRPr lang="ru-RU" dirty="0"/>
          </a:p>
          <a:p>
            <a:r>
              <a:rPr lang="ru-RU" b="1" dirty="0"/>
              <a:t>2 эпизод об опасности онлайн-знакомств: </a:t>
            </a:r>
            <a:r>
              <a:rPr lang="ru-RU" b="1" u="sng" dirty="0">
                <a:hlinkClick r:id="rId10"/>
              </a:rPr>
              <a:t>https://t.me/cyberpolice_rus/2426</a:t>
            </a:r>
            <a:endParaRPr lang="ru-RU" dirty="0"/>
          </a:p>
          <a:p>
            <a:r>
              <a:rPr lang="ru-RU" b="1" dirty="0"/>
              <a:t>3 эпизод о звонках из кредитных организаций: </a:t>
            </a:r>
            <a:r>
              <a:rPr lang="ru-RU" b="1" u="sng" dirty="0">
                <a:hlinkClick r:id="rId11"/>
              </a:rPr>
              <a:t>https://t.me/cyberpolice_rus/2467</a:t>
            </a:r>
            <a:endParaRPr lang="ru-RU" dirty="0"/>
          </a:p>
          <a:p>
            <a:r>
              <a:rPr lang="ru-RU" b="1" dirty="0"/>
              <a:t>4 эпизод о </a:t>
            </a:r>
            <a:r>
              <a:rPr lang="ru-RU" b="1" dirty="0" err="1"/>
              <a:t>лже</a:t>
            </a:r>
            <a:r>
              <a:rPr lang="ru-RU" b="1" dirty="0"/>
              <a:t>-благотворителях: </a:t>
            </a:r>
            <a:r>
              <a:rPr lang="ru-RU" b="1" u="sng" dirty="0">
                <a:hlinkClick r:id="rId12"/>
              </a:rPr>
              <a:t>https://vk.com/wall-334471_6921</a:t>
            </a:r>
            <a:endParaRPr lang="ru-RU" dirty="0"/>
          </a:p>
          <a:p>
            <a:r>
              <a:rPr lang="ru-RU" b="1" dirty="0"/>
              <a:t>5 эпизод о новых </a:t>
            </a:r>
            <a:r>
              <a:rPr lang="ru-RU" b="1" dirty="0" smtClean="0"/>
              <a:t>ухищрениях: </a:t>
            </a:r>
            <a:r>
              <a:rPr lang="ru-RU" b="1" u="sng" dirty="0">
                <a:hlinkClick r:id="rId13"/>
              </a:rPr>
              <a:t>https://</a:t>
            </a:r>
            <a:r>
              <a:rPr lang="ru-RU" b="1" u="sng" dirty="0" smtClean="0">
                <a:hlinkClick r:id="rId13"/>
              </a:rPr>
              <a:t>vk.com/wall-186401810_25588</a:t>
            </a:r>
            <a:endParaRPr lang="ru-RU" b="1" u="sng" dirty="0" smtClean="0"/>
          </a:p>
          <a:p>
            <a:endParaRPr lang="ru-RU" b="1" u="sng" dirty="0"/>
          </a:p>
          <a:p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«Связанные одной сетью» </a:t>
            </a:r>
          </a:p>
          <a:p>
            <a:r>
              <a:rPr lang="ru-RU" b="1" dirty="0" smtClean="0"/>
              <a:t>10 серий: </a:t>
            </a:r>
            <a:r>
              <a:rPr lang="en-US" b="1" dirty="0">
                <a:hlinkClick r:id="rId14"/>
              </a:rPr>
              <a:t>https://</a:t>
            </a:r>
            <a:r>
              <a:rPr lang="en-US" b="1" dirty="0" smtClean="0">
                <a:hlinkClick r:id="rId14"/>
              </a:rPr>
              <a:t>t.me/cyberpolice_rus/2219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40755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688666" y="1784694"/>
            <a:ext cx="10814666" cy="446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Финансовая культура (Банк России): </a:t>
            </a:r>
            <a:r>
              <a:rPr lang="en-US" sz="1800" b="1" dirty="0" smtClean="0">
                <a:hlinkClick r:id="rId5"/>
              </a:rPr>
              <a:t>https://fincult.info/</a:t>
            </a:r>
            <a:r>
              <a:rPr lang="ru-RU" sz="1800" b="1" dirty="0" smtClean="0"/>
              <a:t>  </a:t>
            </a:r>
            <a:r>
              <a:rPr lang="ru-RU" sz="1800" b="1" dirty="0" smtClean="0">
                <a:solidFill>
                  <a:srgbClr val="FF0000"/>
                </a:solidFill>
              </a:rPr>
              <a:t>Раздел «Грабли»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Финансовый словарь: </a:t>
            </a:r>
            <a:r>
              <a:rPr lang="en-US" sz="1800" b="1" dirty="0">
                <a:solidFill>
                  <a:srgbClr val="FF0000"/>
                </a:solidFill>
                <a:hlinkClick r:id="rId6"/>
              </a:rPr>
              <a:t>https://www.banki.ru/wikibank/?</a:t>
            </a:r>
            <a:r>
              <a:rPr lang="en-US" sz="1800" b="1" dirty="0" smtClean="0">
                <a:solidFill>
                  <a:srgbClr val="FF0000"/>
                </a:solidFill>
                <a:hlinkClick r:id="rId6"/>
              </a:rPr>
              <a:t>source=submenu_wikibank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 startAt="6"/>
            </a:pPr>
            <a:r>
              <a:rPr lang="ru-RU" sz="1800" b="1" dirty="0">
                <a:solidFill>
                  <a:srgbClr val="FF0000"/>
                </a:solidFill>
              </a:rPr>
              <a:t>Мои Финансы (НАФИ Минфина Росси): </a:t>
            </a:r>
            <a:r>
              <a:rPr lang="en-US" sz="1800" b="1" dirty="0" smtClean="0">
                <a:hlinkClick r:id="rId7"/>
              </a:rPr>
              <a:t>https://</a:t>
            </a:r>
            <a:r>
              <a:rPr lang="ru-RU" sz="1800" b="1" dirty="0" smtClean="0">
                <a:hlinkClick r:id="rId7"/>
              </a:rPr>
              <a:t>моифинансы.рф/</a:t>
            </a:r>
            <a:endParaRPr lang="ru-RU" sz="1800" b="1" dirty="0" smtClean="0"/>
          </a:p>
          <a:p>
            <a:pPr marL="342900" indent="-342900">
              <a:buAutoNum type="arabicPeriod" startAt="6"/>
            </a:pPr>
            <a:endParaRPr lang="ru-RU" sz="1800" b="1" dirty="0"/>
          </a:p>
          <a:p>
            <a:pPr marL="342900" indent="-342900"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Сайт-агрегаторы: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Банки.ру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8"/>
              </a:rPr>
              <a:t>https://www.banki.ru</a:t>
            </a:r>
            <a:r>
              <a:rPr lang="en-US" sz="1800" b="1" dirty="0" smtClean="0">
                <a:hlinkClick r:id="rId8"/>
              </a:rPr>
              <a:t>/</a:t>
            </a:r>
            <a:r>
              <a:rPr lang="ru-RU" sz="1800" b="1" dirty="0" smtClean="0"/>
              <a:t> </a:t>
            </a:r>
            <a:endParaRPr lang="ru-RU" sz="18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Сравни.ру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9"/>
              </a:rPr>
              <a:t>https://</a:t>
            </a:r>
            <a:r>
              <a:rPr lang="en-US" sz="1800" b="1" dirty="0" smtClean="0">
                <a:hlinkClick r:id="rId9"/>
              </a:rPr>
              <a:t>www.sravni.ru/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журнал «Сравни.ру»: </a:t>
            </a:r>
            <a:r>
              <a:rPr lang="en-US" sz="1800" b="1" dirty="0">
                <a:hlinkClick r:id="rId10"/>
              </a:rPr>
              <a:t>https://www.sravni.ru/mag/?</a:t>
            </a:r>
            <a:r>
              <a:rPr lang="en-US" sz="1800" b="1" dirty="0" smtClean="0">
                <a:hlinkClick r:id="rId10"/>
              </a:rPr>
              <a:t>showContentWidget=1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/>
          </a:p>
          <a:p>
            <a:pPr marL="342900" indent="-342900">
              <a:buFont typeface="+mj-lt"/>
              <a:buAutoNum type="arabicPeriod" startAt="10"/>
            </a:pPr>
            <a:r>
              <a:rPr lang="ru-RU" sz="1800" b="1" dirty="0" smtClean="0">
                <a:solidFill>
                  <a:srgbClr val="FF0000"/>
                </a:solidFill>
              </a:rPr>
              <a:t> Журнал </a:t>
            </a:r>
            <a:r>
              <a:rPr lang="ru-RU" sz="1800" b="1" dirty="0">
                <a:solidFill>
                  <a:srgbClr val="FF0000"/>
                </a:solidFill>
              </a:rPr>
              <a:t>Т – Ж: </a:t>
            </a:r>
            <a:r>
              <a:rPr lang="en-US" sz="1800" b="1" dirty="0">
                <a:hlinkClick r:id="rId11"/>
              </a:rPr>
              <a:t>https://journal.tinkoff.ru</a:t>
            </a:r>
            <a:r>
              <a:rPr lang="en-US" sz="1800" b="1" dirty="0">
                <a:solidFill>
                  <a:srgbClr val="FF0000"/>
                </a:solidFill>
                <a:hlinkClick r:id="rId11"/>
              </a:rPr>
              <a:t>/</a:t>
            </a:r>
            <a:r>
              <a:rPr lang="ru-RU" sz="1800" b="1" dirty="0">
                <a:solidFill>
                  <a:srgbClr val="FF0000"/>
                </a:solidFill>
              </a:rPr>
              <a:t> и учебник </a:t>
            </a:r>
            <a:r>
              <a:rPr lang="ru-RU" sz="1800" b="1" dirty="0" smtClean="0">
                <a:solidFill>
                  <a:srgbClr val="FF0000"/>
                </a:solidFill>
              </a:rPr>
              <a:t>«Т </a:t>
            </a:r>
            <a:r>
              <a:rPr lang="ru-RU" sz="1800" b="1" dirty="0">
                <a:solidFill>
                  <a:srgbClr val="FF0000"/>
                </a:solidFill>
              </a:rPr>
              <a:t>– </a:t>
            </a:r>
            <a:r>
              <a:rPr lang="ru-RU" sz="1800" b="1" dirty="0" smtClean="0">
                <a:solidFill>
                  <a:srgbClr val="FF0000"/>
                </a:solidFill>
              </a:rPr>
              <a:t>Ж»: </a:t>
            </a:r>
            <a:r>
              <a:rPr lang="en-US" sz="1800" b="1" dirty="0">
                <a:hlinkClick r:id="rId12"/>
              </a:rPr>
              <a:t>https://t.me/t_uchebnik</a:t>
            </a:r>
            <a:r>
              <a:rPr lang="ru-RU" sz="1800" b="1" dirty="0"/>
              <a:t> </a:t>
            </a:r>
            <a:endParaRPr lang="ru-RU" sz="18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endParaRPr lang="ru-RU" sz="1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778826" y="1226991"/>
            <a:ext cx="4634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В помощь самообразования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307237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33" y="1222278"/>
            <a:ext cx="1115035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11. Интернет-приемная </a:t>
            </a:r>
            <a:r>
              <a:rPr lang="ru-RU" b="1" dirty="0">
                <a:solidFill>
                  <a:srgbClr val="00B050"/>
                </a:solidFill>
              </a:rPr>
              <a:t>Банка России: </a:t>
            </a:r>
            <a:r>
              <a:rPr lang="en-US" b="1" dirty="0">
                <a:hlinkClick r:id="rId5"/>
              </a:rPr>
              <a:t>https://cbr.ru/reception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12. Досудебное</a:t>
            </a:r>
            <a:r>
              <a:rPr lang="ru-RU" b="1" dirty="0">
                <a:solidFill>
                  <a:srgbClr val="00B050"/>
                </a:solidFill>
              </a:rPr>
              <a:t> урегулирование споров физлиц с фин организациями. </a:t>
            </a:r>
            <a:r>
              <a:rPr lang="ru-RU" b="1" dirty="0" smtClean="0">
                <a:solidFill>
                  <a:srgbClr val="00B050"/>
                </a:solidFill>
              </a:rPr>
              <a:t>Финансовый </a:t>
            </a:r>
            <a:r>
              <a:rPr lang="ru-RU" b="1" dirty="0">
                <a:solidFill>
                  <a:srgbClr val="00B050"/>
                </a:solidFill>
              </a:rPr>
              <a:t>уполномоченный: </a:t>
            </a:r>
            <a:r>
              <a:rPr lang="en-US" b="1" dirty="0">
                <a:hlinkClick r:id="rId6"/>
              </a:rPr>
              <a:t>https://finombudsman.ru/</a:t>
            </a:r>
            <a:r>
              <a:rPr lang="ru-RU" b="1" dirty="0"/>
              <a:t> 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13. Общественная </a:t>
            </a:r>
            <a:r>
              <a:rPr lang="ru-RU" b="1" dirty="0">
                <a:solidFill>
                  <a:srgbClr val="00B050"/>
                </a:solidFill>
              </a:rPr>
              <a:t>электронная приемная </a:t>
            </a:r>
            <a:r>
              <a:rPr lang="ru-RU" b="1" dirty="0" smtClean="0">
                <a:solidFill>
                  <a:srgbClr val="00B050"/>
                </a:solidFill>
              </a:rPr>
              <a:t>Роскомнадзора:</a:t>
            </a:r>
          </a:p>
          <a:p>
            <a:pPr algn="just"/>
            <a:r>
              <a:rPr lang="en-US" b="1" dirty="0" smtClean="0">
                <a:hlinkClick r:id="rId7"/>
              </a:rPr>
              <a:t>https</a:t>
            </a:r>
            <a:r>
              <a:rPr lang="en-US" b="1" dirty="0">
                <a:hlinkClick r:id="rId7"/>
              </a:rPr>
              <a:t>://rkn.gov.ru/treatments/ask-question</a:t>
            </a:r>
            <a:r>
              <a:rPr lang="en-US" b="1" dirty="0" smtClean="0">
                <a:hlinkClick r:id="rId7"/>
              </a:rPr>
              <a:t>/</a:t>
            </a:r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14. За права заемщиков: </a:t>
            </a:r>
            <a:r>
              <a:rPr lang="en-US" b="1" dirty="0">
                <a:solidFill>
                  <a:srgbClr val="00B050"/>
                </a:solidFill>
                <a:hlinkClick r:id="rId8"/>
              </a:rPr>
              <a:t>https://zapravazaemschikov.onf.ru</a:t>
            </a:r>
            <a:r>
              <a:rPr lang="en-US" b="1" dirty="0" smtClean="0">
                <a:solidFill>
                  <a:srgbClr val="00B050"/>
                </a:solidFill>
                <a:hlinkClick r:id="rId8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just"/>
            <a:endParaRPr lang="ru-RU" b="1" dirty="0">
              <a:solidFill>
                <a:srgbClr val="00B050"/>
              </a:solidFill>
            </a:endParaRPr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15. Управление </a:t>
            </a:r>
            <a:r>
              <a:rPr lang="ru-RU" b="1" dirty="0">
                <a:solidFill>
                  <a:srgbClr val="00B050"/>
                </a:solidFill>
              </a:rPr>
              <a:t>по организации борьбы с противоправным использованием информационно-коммуникационных </a:t>
            </a:r>
            <a:r>
              <a:rPr lang="ru-RU" b="1" dirty="0" smtClean="0">
                <a:solidFill>
                  <a:srgbClr val="00B050"/>
                </a:solidFill>
              </a:rPr>
              <a:t>технологий: </a:t>
            </a:r>
            <a:r>
              <a:rPr lang="en-US" b="1" dirty="0">
                <a:hlinkClick r:id="rId9"/>
              </a:rPr>
              <a:t>https://</a:t>
            </a:r>
            <a:r>
              <a:rPr lang="ru-RU" b="1" dirty="0">
                <a:hlinkClick r:id="rId9"/>
              </a:rPr>
              <a:t>мвд.рф/</a:t>
            </a:r>
            <a:r>
              <a:rPr lang="en-US" b="1" dirty="0">
                <a:hlinkClick r:id="rId9"/>
              </a:rPr>
              <a:t>mvd/structure1/Upravlenija/</a:t>
            </a:r>
            <a:r>
              <a:rPr lang="ru-RU" b="1" dirty="0">
                <a:hlinkClick r:id="rId9"/>
              </a:rPr>
              <a:t>убк</a:t>
            </a:r>
            <a:endParaRPr lang="en-US" b="1" dirty="0"/>
          </a:p>
          <a:p>
            <a:pPr algn="just"/>
            <a:endParaRPr lang="ru-RU" b="1" dirty="0"/>
          </a:p>
          <a:p>
            <a:pPr lvl="0" algn="just"/>
            <a:r>
              <a:rPr lang="ru-RU" b="1" dirty="0" smtClean="0">
                <a:solidFill>
                  <a:srgbClr val="00B050"/>
                </a:solidFill>
              </a:rPr>
              <a:t>16. </a:t>
            </a:r>
            <a:r>
              <a:rPr lang="ru-RU" b="1" dirty="0">
                <a:solidFill>
                  <a:srgbClr val="00B050"/>
                </a:solidFill>
              </a:rPr>
              <a:t>Центр правовой помощи гражданам в цифровой </a:t>
            </a:r>
            <a:r>
              <a:rPr lang="ru-RU" b="1" dirty="0" smtClean="0">
                <a:solidFill>
                  <a:srgbClr val="00B050"/>
                </a:solidFill>
              </a:rPr>
              <a:t>среде: </a:t>
            </a:r>
            <a:r>
              <a:rPr lang="ru-RU" b="1" dirty="0">
                <a:hlinkClick r:id="rId10"/>
              </a:rPr>
              <a:t>https://4people.grfc.ru</a:t>
            </a:r>
            <a:r>
              <a:rPr lang="ru-RU" b="1" dirty="0" smtClean="0">
                <a:hlinkClick r:id="rId10"/>
              </a:rPr>
              <a:t>/</a:t>
            </a:r>
            <a:endParaRPr lang="ru-RU" b="1" dirty="0" smtClean="0"/>
          </a:p>
          <a:p>
            <a:pPr lvl="0" algn="just"/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17. </a:t>
            </a:r>
            <a:r>
              <a:rPr lang="ru-RU" b="1" dirty="0">
                <a:solidFill>
                  <a:srgbClr val="00B050"/>
                </a:solidFill>
              </a:rPr>
              <a:t>Электронная форма подачи жалобы на фишинговые ресурсы на портале «Госуслуги</a:t>
            </a:r>
            <a:r>
              <a:rPr lang="ru-RU" b="1" dirty="0" smtClean="0">
                <a:solidFill>
                  <a:srgbClr val="00B050"/>
                </a:solidFill>
              </a:rPr>
              <a:t>»: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hlinkClick r:id="rId11"/>
              </a:rPr>
              <a:t>https://</a:t>
            </a:r>
            <a:r>
              <a:rPr lang="ru-RU" b="1" dirty="0" smtClean="0">
                <a:hlinkClick r:id="rId11"/>
              </a:rPr>
              <a:t>www.gosuslugi.ru/help/faq/fraud/23050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8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13" y="2318743"/>
            <a:ext cx="10447221" cy="294057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353423" y="1524709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67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0825" y="1262408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217" y="1709755"/>
            <a:ext cx="5483342" cy="49375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384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777749-AECF-490F-AD21-676B410753EE}">
  <ds:schemaRefs>
    <ds:schemaRef ds:uri="http://www.w3.org/XML/1998/namespace"/>
    <ds:schemaRef ds:uri="http://purl.org/dc/elements/1.1/"/>
    <ds:schemaRef ds:uri="http://purl.org/dc/dcmitype/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1479</Words>
  <Application>Microsoft Office PowerPoint</Application>
  <PresentationFormat>Широкоэкранный</PresentationFormat>
  <Paragraphs>195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Times New Roman</vt:lpstr>
      <vt:lpstr>Wingdings</vt:lpstr>
      <vt:lpstr>Aptos</vt:lpstr>
      <vt:lpstr>Aptos Display</vt:lpstr>
      <vt:lpstr>Roboto</vt:lpstr>
      <vt:lpstr>Verdana</vt:lpstr>
      <vt:lpstr>Calibri</vt:lpstr>
      <vt:lpstr>Тема Office</vt:lpstr>
      <vt:lpstr>Мошенничество Обман в личном контакте</vt:lpstr>
      <vt:lpstr>Об авторе </vt:lpstr>
      <vt:lpstr>Содержание </vt:lpstr>
      <vt:lpstr>Примеры последних дней</vt:lpstr>
      <vt:lpstr>Примеры последних дне й</vt:lpstr>
      <vt:lpstr>Содержание онлайн-семинаров 06.11.24 и 13.11.24</vt:lpstr>
      <vt:lpstr>Содержание онлайн-семинаров 06.11.24 и 13.11.24</vt:lpstr>
      <vt:lpstr>Содержание онлайн-семинаров 06.11.24 и 13.11.24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Безопасное поведение в мире телефонных мошенников</vt:lpstr>
      <vt:lpstr>Профилактика и безопасное поведение в мире, где риски мошенничеств высоки. Цифровая гигиена</vt:lpstr>
      <vt:lpstr>Виды мошенничеств при личном контакте</vt:lpstr>
      <vt:lpstr>Виды мошенничеств при личном контакте</vt:lpstr>
      <vt:lpstr>Виды мошенничеств при личном контакте</vt:lpstr>
      <vt:lpstr>Профилактика</vt:lpstr>
      <vt:lpstr>Полезные ссылки </vt:lpstr>
      <vt:lpstr>Полезные видео</vt:lpstr>
      <vt:lpstr>Полезные ссылки </vt:lpstr>
      <vt:lpstr>Полезные ссылки</vt:lpstr>
      <vt:lpstr>Полезные ссылки</vt:lpstr>
      <vt:lpstr>Полезные ссылки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180</cp:revision>
  <dcterms:created xsi:type="dcterms:W3CDTF">2024-06-05T08:31:08Z</dcterms:created>
  <dcterms:modified xsi:type="dcterms:W3CDTF">2024-11-21T14:14:57Z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