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Lst>
  <p:sldIdLst>
    <p:sldId id="257" r:id="rId5"/>
    <p:sldId id="260" r:id="rId6"/>
    <p:sldId id="346" r:id="rId7"/>
    <p:sldId id="347" r:id="rId8"/>
    <p:sldId id="348" r:id="rId9"/>
    <p:sldId id="349" r:id="rId10"/>
    <p:sldId id="350" r:id="rId11"/>
    <p:sldId id="351" r:id="rId12"/>
    <p:sldId id="370" r:id="rId13"/>
    <p:sldId id="372" r:id="rId14"/>
    <p:sldId id="352" r:id="rId15"/>
    <p:sldId id="373" r:id="rId16"/>
    <p:sldId id="353" r:id="rId17"/>
    <p:sldId id="354" r:id="rId18"/>
    <p:sldId id="355" r:id="rId19"/>
    <p:sldId id="356" r:id="rId20"/>
    <p:sldId id="357" r:id="rId21"/>
    <p:sldId id="358" r:id="rId22"/>
    <p:sldId id="359" r:id="rId23"/>
    <p:sldId id="360" r:id="rId24"/>
    <p:sldId id="361" r:id="rId25"/>
    <p:sldId id="362" r:id="rId26"/>
    <p:sldId id="376" r:id="rId27"/>
    <p:sldId id="363" r:id="rId28"/>
    <p:sldId id="364" r:id="rId29"/>
    <p:sldId id="371" r:id="rId30"/>
    <p:sldId id="366" r:id="rId31"/>
    <p:sldId id="367" r:id="rId32"/>
    <p:sldId id="368" r:id="rId33"/>
    <p:sldId id="374" r:id="rId34"/>
    <p:sldId id="375" r:id="rId35"/>
    <p:sldId id="369" r:id="rId36"/>
    <p:sldId id="319" r:id="rId37"/>
  </p:sldIdLst>
  <p:sldSz cx="12192000" cy="6858000"/>
  <p:notesSz cx="6858000" cy="9144000"/>
  <p:embeddedFontLst>
    <p:embeddedFont>
      <p:font typeface="Calibri" panose="020F0502020204030204" pitchFamily="34" charset="0"/>
      <p:regular r:id="rId38"/>
      <p:bold r:id="rId39"/>
      <p:italic r:id="rId40"/>
      <p:boldItalic r:id="rId41"/>
    </p:embeddedFont>
    <p:embeddedFont>
      <p:font typeface="Verdana" panose="020B0604030504040204" pitchFamily="34" charset="0"/>
      <p:regular r:id="rId42"/>
      <p:bold r:id="rId43"/>
      <p:italic r:id="rId44"/>
      <p:boldItalic r:id="rId45"/>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2D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73"/>
  </p:normalViewPr>
  <p:slideViewPr>
    <p:cSldViewPr snapToGrid="0">
      <p:cViewPr varScale="1">
        <p:scale>
          <a:sx n="91" d="100"/>
          <a:sy n="91" d="100"/>
        </p:scale>
        <p:origin x="53"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2.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5.fntdata"/><Relationship Id="rId47"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6.fntdata"/><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1.fntdata"/><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851FFDB-9082-9F47-E942-EAE44C4E3B3A}"/>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98AA1F24-08C3-276B-C58D-449B074A45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B85100D8-A13A-F4B5-08E5-CE3382835F92}"/>
              </a:ext>
            </a:extLst>
          </p:cNvPr>
          <p:cNvSpPr>
            <a:spLocks noGrp="1"/>
          </p:cNvSpPr>
          <p:nvPr>
            <p:ph type="dt" sz="half" idx="10"/>
          </p:nvPr>
        </p:nvSpPr>
        <p:spPr/>
        <p:txBody>
          <a:bodyPr/>
          <a:lstStyle/>
          <a:p>
            <a:fld id="{8606AAAD-AAF3-524E-9B8B-A456ECAEE256}" type="datetimeFigureOut">
              <a:rPr lang="ru-RU" smtClean="0"/>
              <a:t>28.01.2025</a:t>
            </a:fld>
            <a:endParaRPr lang="ru-RU" dirty="0"/>
          </a:p>
        </p:txBody>
      </p:sp>
      <p:sp>
        <p:nvSpPr>
          <p:cNvPr id="5" name="Нижний колонтитул 4">
            <a:extLst>
              <a:ext uri="{FF2B5EF4-FFF2-40B4-BE49-F238E27FC236}">
                <a16:creationId xmlns:a16="http://schemas.microsoft.com/office/drawing/2014/main" id="{0861DCE7-22DE-3DA7-C20A-9465009C499E}"/>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B512227A-29DD-C618-846E-B1D6DC2410C2}"/>
              </a:ext>
            </a:extLst>
          </p:cNvPr>
          <p:cNvSpPr>
            <a:spLocks noGrp="1"/>
          </p:cNvSpPr>
          <p:nvPr>
            <p:ph type="sldNum" sz="quarter" idx="12"/>
          </p:nvPr>
        </p:nvSpPr>
        <p:spPr/>
        <p:txBody>
          <a:bodyPr/>
          <a:lstStyle/>
          <a:p>
            <a:fld id="{06251B7F-581B-214F-B075-0F3FF13B3AB5}" type="slidenum">
              <a:rPr lang="ru-RU" smtClean="0"/>
              <a:t>‹#›</a:t>
            </a:fld>
            <a:endParaRPr lang="ru-RU" dirty="0"/>
          </a:p>
        </p:txBody>
      </p:sp>
    </p:spTree>
    <p:extLst>
      <p:ext uri="{BB962C8B-B14F-4D97-AF65-F5344CB8AC3E}">
        <p14:creationId xmlns:p14="http://schemas.microsoft.com/office/powerpoint/2010/main" val="3962988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BFB4BEB-88B8-3401-C5ED-49E1F7253601}"/>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0824F80E-6C89-A8F1-AAFD-DDB62F57F75A}"/>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197D212-7007-30F8-3F18-7E5FCF96CFAF}"/>
              </a:ext>
            </a:extLst>
          </p:cNvPr>
          <p:cNvSpPr>
            <a:spLocks noGrp="1"/>
          </p:cNvSpPr>
          <p:nvPr>
            <p:ph type="dt" sz="half" idx="10"/>
          </p:nvPr>
        </p:nvSpPr>
        <p:spPr/>
        <p:txBody>
          <a:bodyPr/>
          <a:lstStyle/>
          <a:p>
            <a:fld id="{8606AAAD-AAF3-524E-9B8B-A456ECAEE256}" type="datetimeFigureOut">
              <a:rPr lang="ru-RU" smtClean="0"/>
              <a:t>28.01.2025</a:t>
            </a:fld>
            <a:endParaRPr lang="ru-RU" dirty="0"/>
          </a:p>
        </p:txBody>
      </p:sp>
      <p:sp>
        <p:nvSpPr>
          <p:cNvPr id="5" name="Нижний колонтитул 4">
            <a:extLst>
              <a:ext uri="{FF2B5EF4-FFF2-40B4-BE49-F238E27FC236}">
                <a16:creationId xmlns:a16="http://schemas.microsoft.com/office/drawing/2014/main" id="{A15D2B27-8A05-4C5F-5271-DF0FD909EAED}"/>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BD92F53D-893D-D924-32B6-37F9DABC531D}"/>
              </a:ext>
            </a:extLst>
          </p:cNvPr>
          <p:cNvSpPr>
            <a:spLocks noGrp="1"/>
          </p:cNvSpPr>
          <p:nvPr>
            <p:ph type="sldNum" sz="quarter" idx="12"/>
          </p:nvPr>
        </p:nvSpPr>
        <p:spPr/>
        <p:txBody>
          <a:bodyPr/>
          <a:lstStyle/>
          <a:p>
            <a:fld id="{06251B7F-581B-214F-B075-0F3FF13B3AB5}" type="slidenum">
              <a:rPr lang="ru-RU" smtClean="0"/>
              <a:t>‹#›</a:t>
            </a:fld>
            <a:endParaRPr lang="ru-RU" dirty="0"/>
          </a:p>
        </p:txBody>
      </p:sp>
    </p:spTree>
    <p:extLst>
      <p:ext uri="{BB962C8B-B14F-4D97-AF65-F5344CB8AC3E}">
        <p14:creationId xmlns:p14="http://schemas.microsoft.com/office/powerpoint/2010/main" val="1545917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466E542-29E2-9C8F-E4FD-1DF74151F136}"/>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C5E124B5-CE8B-D8CF-BA7B-572F596E0D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0EBE4262-F0D5-366D-7AE9-1A46FE994737}"/>
              </a:ext>
            </a:extLst>
          </p:cNvPr>
          <p:cNvSpPr>
            <a:spLocks noGrp="1"/>
          </p:cNvSpPr>
          <p:nvPr>
            <p:ph type="dt" sz="half" idx="10"/>
          </p:nvPr>
        </p:nvSpPr>
        <p:spPr/>
        <p:txBody>
          <a:bodyPr/>
          <a:lstStyle/>
          <a:p>
            <a:fld id="{8606AAAD-AAF3-524E-9B8B-A456ECAEE256}" type="datetimeFigureOut">
              <a:rPr lang="ru-RU" smtClean="0"/>
              <a:t>28.01.2025</a:t>
            </a:fld>
            <a:endParaRPr lang="ru-RU" dirty="0"/>
          </a:p>
        </p:txBody>
      </p:sp>
      <p:sp>
        <p:nvSpPr>
          <p:cNvPr id="5" name="Нижний колонтитул 4">
            <a:extLst>
              <a:ext uri="{FF2B5EF4-FFF2-40B4-BE49-F238E27FC236}">
                <a16:creationId xmlns:a16="http://schemas.microsoft.com/office/drawing/2014/main" id="{627A93DE-D91A-640D-D466-26692C3135C0}"/>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FD99EB7D-469C-82B4-0F4C-AC16057E6F3F}"/>
              </a:ext>
            </a:extLst>
          </p:cNvPr>
          <p:cNvSpPr>
            <a:spLocks noGrp="1"/>
          </p:cNvSpPr>
          <p:nvPr>
            <p:ph type="sldNum" sz="quarter" idx="12"/>
          </p:nvPr>
        </p:nvSpPr>
        <p:spPr/>
        <p:txBody>
          <a:bodyPr/>
          <a:lstStyle/>
          <a:p>
            <a:fld id="{06251B7F-581B-214F-B075-0F3FF13B3AB5}" type="slidenum">
              <a:rPr lang="ru-RU" smtClean="0"/>
              <a:t>‹#›</a:t>
            </a:fld>
            <a:endParaRPr lang="ru-RU" dirty="0"/>
          </a:p>
        </p:txBody>
      </p:sp>
    </p:spTree>
    <p:extLst>
      <p:ext uri="{BB962C8B-B14F-4D97-AF65-F5344CB8AC3E}">
        <p14:creationId xmlns:p14="http://schemas.microsoft.com/office/powerpoint/2010/main" val="277677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F409435-AB8E-415C-59C1-2CBA49F099D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E8F17F1D-CF8E-D19C-ED38-25BCF18FE6EB}"/>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BE5D7BE5-633C-D194-9EB5-60BE06C0353B}"/>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447A4574-7B91-C995-351F-442505E8A31A}"/>
              </a:ext>
            </a:extLst>
          </p:cNvPr>
          <p:cNvSpPr>
            <a:spLocks noGrp="1"/>
          </p:cNvSpPr>
          <p:nvPr>
            <p:ph type="dt" sz="half" idx="10"/>
          </p:nvPr>
        </p:nvSpPr>
        <p:spPr/>
        <p:txBody>
          <a:bodyPr/>
          <a:lstStyle/>
          <a:p>
            <a:fld id="{8606AAAD-AAF3-524E-9B8B-A456ECAEE256}" type="datetimeFigureOut">
              <a:rPr lang="ru-RU" smtClean="0"/>
              <a:t>28.01.2025</a:t>
            </a:fld>
            <a:endParaRPr lang="ru-RU" dirty="0"/>
          </a:p>
        </p:txBody>
      </p:sp>
      <p:sp>
        <p:nvSpPr>
          <p:cNvPr id="6" name="Нижний колонтитул 5">
            <a:extLst>
              <a:ext uri="{FF2B5EF4-FFF2-40B4-BE49-F238E27FC236}">
                <a16:creationId xmlns:a16="http://schemas.microsoft.com/office/drawing/2014/main" id="{204B668D-B321-7938-A165-1A0DE497390A}"/>
              </a:ext>
            </a:extLst>
          </p:cNvPr>
          <p:cNvSpPr>
            <a:spLocks noGrp="1"/>
          </p:cNvSpPr>
          <p:nvPr>
            <p:ph type="ftr" sz="quarter" idx="11"/>
          </p:nvPr>
        </p:nvSpPr>
        <p:spPr/>
        <p:txBody>
          <a:bodyPr/>
          <a:lstStyle/>
          <a:p>
            <a:endParaRPr lang="ru-RU" dirty="0"/>
          </a:p>
        </p:txBody>
      </p:sp>
      <p:sp>
        <p:nvSpPr>
          <p:cNvPr id="7" name="Номер слайда 6">
            <a:extLst>
              <a:ext uri="{FF2B5EF4-FFF2-40B4-BE49-F238E27FC236}">
                <a16:creationId xmlns:a16="http://schemas.microsoft.com/office/drawing/2014/main" id="{8016BF1F-CCBF-CF20-1ED7-3F5A06D2AFDA}"/>
              </a:ext>
            </a:extLst>
          </p:cNvPr>
          <p:cNvSpPr>
            <a:spLocks noGrp="1"/>
          </p:cNvSpPr>
          <p:nvPr>
            <p:ph type="sldNum" sz="quarter" idx="12"/>
          </p:nvPr>
        </p:nvSpPr>
        <p:spPr/>
        <p:txBody>
          <a:bodyPr/>
          <a:lstStyle/>
          <a:p>
            <a:fld id="{06251B7F-581B-214F-B075-0F3FF13B3AB5}" type="slidenum">
              <a:rPr lang="ru-RU" smtClean="0"/>
              <a:t>‹#›</a:t>
            </a:fld>
            <a:endParaRPr lang="ru-RU" dirty="0"/>
          </a:p>
        </p:txBody>
      </p:sp>
    </p:spTree>
    <p:extLst>
      <p:ext uri="{BB962C8B-B14F-4D97-AF65-F5344CB8AC3E}">
        <p14:creationId xmlns:p14="http://schemas.microsoft.com/office/powerpoint/2010/main" val="3027262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E67EFC7-F98D-77D5-48D4-5DEFCE581F41}"/>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FC3C11F7-372B-03B9-363B-8620DD1390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2A7CCE12-3251-1585-DE69-77E26CC45451}"/>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541CA411-0224-9123-15C8-8ED6F81981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D48568B4-82E3-ECBF-42A6-94CC998A731D}"/>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AF639147-AC45-B793-F3A1-9BFB716485BD}"/>
              </a:ext>
            </a:extLst>
          </p:cNvPr>
          <p:cNvSpPr>
            <a:spLocks noGrp="1"/>
          </p:cNvSpPr>
          <p:nvPr>
            <p:ph type="dt" sz="half" idx="10"/>
          </p:nvPr>
        </p:nvSpPr>
        <p:spPr/>
        <p:txBody>
          <a:bodyPr/>
          <a:lstStyle/>
          <a:p>
            <a:fld id="{8606AAAD-AAF3-524E-9B8B-A456ECAEE256}" type="datetimeFigureOut">
              <a:rPr lang="ru-RU" smtClean="0"/>
              <a:t>28.01.2025</a:t>
            </a:fld>
            <a:endParaRPr lang="ru-RU" dirty="0"/>
          </a:p>
        </p:txBody>
      </p:sp>
      <p:sp>
        <p:nvSpPr>
          <p:cNvPr id="8" name="Нижний колонтитул 7">
            <a:extLst>
              <a:ext uri="{FF2B5EF4-FFF2-40B4-BE49-F238E27FC236}">
                <a16:creationId xmlns:a16="http://schemas.microsoft.com/office/drawing/2014/main" id="{67B377FD-CD6D-10F2-B755-CC0DC546E6EA}"/>
              </a:ext>
            </a:extLst>
          </p:cNvPr>
          <p:cNvSpPr>
            <a:spLocks noGrp="1"/>
          </p:cNvSpPr>
          <p:nvPr>
            <p:ph type="ftr" sz="quarter" idx="11"/>
          </p:nvPr>
        </p:nvSpPr>
        <p:spPr/>
        <p:txBody>
          <a:bodyPr/>
          <a:lstStyle/>
          <a:p>
            <a:endParaRPr lang="ru-RU" dirty="0"/>
          </a:p>
        </p:txBody>
      </p:sp>
      <p:sp>
        <p:nvSpPr>
          <p:cNvPr id="9" name="Номер слайда 8">
            <a:extLst>
              <a:ext uri="{FF2B5EF4-FFF2-40B4-BE49-F238E27FC236}">
                <a16:creationId xmlns:a16="http://schemas.microsoft.com/office/drawing/2014/main" id="{67D1B1FD-A1D8-54B1-A39C-329F7202FA00}"/>
              </a:ext>
            </a:extLst>
          </p:cNvPr>
          <p:cNvSpPr>
            <a:spLocks noGrp="1"/>
          </p:cNvSpPr>
          <p:nvPr>
            <p:ph type="sldNum" sz="quarter" idx="12"/>
          </p:nvPr>
        </p:nvSpPr>
        <p:spPr/>
        <p:txBody>
          <a:bodyPr/>
          <a:lstStyle/>
          <a:p>
            <a:fld id="{06251B7F-581B-214F-B075-0F3FF13B3AB5}" type="slidenum">
              <a:rPr lang="ru-RU" smtClean="0"/>
              <a:t>‹#›</a:t>
            </a:fld>
            <a:endParaRPr lang="ru-RU" dirty="0"/>
          </a:p>
        </p:txBody>
      </p:sp>
    </p:spTree>
    <p:extLst>
      <p:ext uri="{BB962C8B-B14F-4D97-AF65-F5344CB8AC3E}">
        <p14:creationId xmlns:p14="http://schemas.microsoft.com/office/powerpoint/2010/main" val="2712104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C51DF5C-E705-6C1E-1B04-039CDBD53D9F}"/>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10081BCA-7841-C913-7146-5FEBBB9E10C5}"/>
              </a:ext>
            </a:extLst>
          </p:cNvPr>
          <p:cNvSpPr>
            <a:spLocks noGrp="1"/>
          </p:cNvSpPr>
          <p:nvPr>
            <p:ph type="dt" sz="half" idx="10"/>
          </p:nvPr>
        </p:nvSpPr>
        <p:spPr/>
        <p:txBody>
          <a:bodyPr/>
          <a:lstStyle/>
          <a:p>
            <a:fld id="{8606AAAD-AAF3-524E-9B8B-A456ECAEE256}" type="datetimeFigureOut">
              <a:rPr lang="ru-RU" smtClean="0"/>
              <a:t>28.01.2025</a:t>
            </a:fld>
            <a:endParaRPr lang="ru-RU" dirty="0"/>
          </a:p>
        </p:txBody>
      </p:sp>
      <p:sp>
        <p:nvSpPr>
          <p:cNvPr id="4" name="Нижний колонтитул 3">
            <a:extLst>
              <a:ext uri="{FF2B5EF4-FFF2-40B4-BE49-F238E27FC236}">
                <a16:creationId xmlns:a16="http://schemas.microsoft.com/office/drawing/2014/main" id="{7A0917D9-CD37-A961-9335-DED09248AFB7}"/>
              </a:ext>
            </a:extLst>
          </p:cNvPr>
          <p:cNvSpPr>
            <a:spLocks noGrp="1"/>
          </p:cNvSpPr>
          <p:nvPr>
            <p:ph type="ftr" sz="quarter" idx="11"/>
          </p:nvPr>
        </p:nvSpPr>
        <p:spPr/>
        <p:txBody>
          <a:bodyPr/>
          <a:lstStyle/>
          <a:p>
            <a:endParaRPr lang="ru-RU" dirty="0"/>
          </a:p>
        </p:txBody>
      </p:sp>
      <p:sp>
        <p:nvSpPr>
          <p:cNvPr id="5" name="Номер слайда 4">
            <a:extLst>
              <a:ext uri="{FF2B5EF4-FFF2-40B4-BE49-F238E27FC236}">
                <a16:creationId xmlns:a16="http://schemas.microsoft.com/office/drawing/2014/main" id="{76765895-CA7A-BDD6-FF96-D59A206C7F1A}"/>
              </a:ext>
            </a:extLst>
          </p:cNvPr>
          <p:cNvSpPr>
            <a:spLocks noGrp="1"/>
          </p:cNvSpPr>
          <p:nvPr>
            <p:ph type="sldNum" sz="quarter" idx="12"/>
          </p:nvPr>
        </p:nvSpPr>
        <p:spPr/>
        <p:txBody>
          <a:bodyPr/>
          <a:lstStyle/>
          <a:p>
            <a:fld id="{06251B7F-581B-214F-B075-0F3FF13B3AB5}" type="slidenum">
              <a:rPr lang="ru-RU" smtClean="0"/>
              <a:t>‹#›</a:t>
            </a:fld>
            <a:endParaRPr lang="ru-RU" dirty="0"/>
          </a:p>
        </p:txBody>
      </p:sp>
    </p:spTree>
    <p:extLst>
      <p:ext uri="{BB962C8B-B14F-4D97-AF65-F5344CB8AC3E}">
        <p14:creationId xmlns:p14="http://schemas.microsoft.com/office/powerpoint/2010/main" val="2855876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E21CFB37-5D54-ABF4-49B6-2698662BF0DB}"/>
              </a:ext>
            </a:extLst>
          </p:cNvPr>
          <p:cNvSpPr>
            <a:spLocks noGrp="1"/>
          </p:cNvSpPr>
          <p:nvPr>
            <p:ph type="dt" sz="half" idx="10"/>
          </p:nvPr>
        </p:nvSpPr>
        <p:spPr/>
        <p:txBody>
          <a:bodyPr/>
          <a:lstStyle/>
          <a:p>
            <a:fld id="{8606AAAD-AAF3-524E-9B8B-A456ECAEE256}" type="datetimeFigureOut">
              <a:rPr lang="ru-RU" smtClean="0"/>
              <a:t>28.01.2025</a:t>
            </a:fld>
            <a:endParaRPr lang="ru-RU" dirty="0"/>
          </a:p>
        </p:txBody>
      </p:sp>
      <p:sp>
        <p:nvSpPr>
          <p:cNvPr id="3" name="Нижний колонтитул 2">
            <a:extLst>
              <a:ext uri="{FF2B5EF4-FFF2-40B4-BE49-F238E27FC236}">
                <a16:creationId xmlns:a16="http://schemas.microsoft.com/office/drawing/2014/main" id="{EFED4565-3FB5-7FDA-848C-B29D42499886}"/>
              </a:ext>
            </a:extLst>
          </p:cNvPr>
          <p:cNvSpPr>
            <a:spLocks noGrp="1"/>
          </p:cNvSpPr>
          <p:nvPr>
            <p:ph type="ftr" sz="quarter" idx="11"/>
          </p:nvPr>
        </p:nvSpPr>
        <p:spPr/>
        <p:txBody>
          <a:bodyPr/>
          <a:lstStyle/>
          <a:p>
            <a:endParaRPr lang="ru-RU" dirty="0"/>
          </a:p>
        </p:txBody>
      </p:sp>
      <p:sp>
        <p:nvSpPr>
          <p:cNvPr id="4" name="Номер слайда 3">
            <a:extLst>
              <a:ext uri="{FF2B5EF4-FFF2-40B4-BE49-F238E27FC236}">
                <a16:creationId xmlns:a16="http://schemas.microsoft.com/office/drawing/2014/main" id="{46E66C6A-58B1-4CFB-E7D1-CF13662008B2}"/>
              </a:ext>
            </a:extLst>
          </p:cNvPr>
          <p:cNvSpPr>
            <a:spLocks noGrp="1"/>
          </p:cNvSpPr>
          <p:nvPr>
            <p:ph type="sldNum" sz="quarter" idx="12"/>
          </p:nvPr>
        </p:nvSpPr>
        <p:spPr/>
        <p:txBody>
          <a:bodyPr/>
          <a:lstStyle/>
          <a:p>
            <a:fld id="{06251B7F-581B-214F-B075-0F3FF13B3AB5}" type="slidenum">
              <a:rPr lang="ru-RU" smtClean="0"/>
              <a:t>‹#›</a:t>
            </a:fld>
            <a:endParaRPr lang="ru-RU" dirty="0"/>
          </a:p>
        </p:txBody>
      </p:sp>
    </p:spTree>
    <p:extLst>
      <p:ext uri="{BB962C8B-B14F-4D97-AF65-F5344CB8AC3E}">
        <p14:creationId xmlns:p14="http://schemas.microsoft.com/office/powerpoint/2010/main" val="3332167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9E5257B-77CA-FEBA-E003-CCE52074502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7FD5EF64-DDBE-B974-2348-292AAEBDD5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28774D9E-B279-48E8-DA70-83C44EEA7D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99F2D079-9976-7B62-522C-953DD9671996}"/>
              </a:ext>
            </a:extLst>
          </p:cNvPr>
          <p:cNvSpPr>
            <a:spLocks noGrp="1"/>
          </p:cNvSpPr>
          <p:nvPr>
            <p:ph type="dt" sz="half" idx="10"/>
          </p:nvPr>
        </p:nvSpPr>
        <p:spPr/>
        <p:txBody>
          <a:bodyPr/>
          <a:lstStyle/>
          <a:p>
            <a:fld id="{8606AAAD-AAF3-524E-9B8B-A456ECAEE256}" type="datetimeFigureOut">
              <a:rPr lang="ru-RU" smtClean="0"/>
              <a:t>28.01.2025</a:t>
            </a:fld>
            <a:endParaRPr lang="ru-RU" dirty="0"/>
          </a:p>
        </p:txBody>
      </p:sp>
      <p:sp>
        <p:nvSpPr>
          <p:cNvPr id="6" name="Нижний колонтитул 5">
            <a:extLst>
              <a:ext uri="{FF2B5EF4-FFF2-40B4-BE49-F238E27FC236}">
                <a16:creationId xmlns:a16="http://schemas.microsoft.com/office/drawing/2014/main" id="{2B36EC4C-DFBC-B445-B778-6339E8C1559C}"/>
              </a:ext>
            </a:extLst>
          </p:cNvPr>
          <p:cNvSpPr>
            <a:spLocks noGrp="1"/>
          </p:cNvSpPr>
          <p:nvPr>
            <p:ph type="ftr" sz="quarter" idx="11"/>
          </p:nvPr>
        </p:nvSpPr>
        <p:spPr/>
        <p:txBody>
          <a:bodyPr/>
          <a:lstStyle/>
          <a:p>
            <a:endParaRPr lang="ru-RU" dirty="0"/>
          </a:p>
        </p:txBody>
      </p:sp>
      <p:sp>
        <p:nvSpPr>
          <p:cNvPr id="7" name="Номер слайда 6">
            <a:extLst>
              <a:ext uri="{FF2B5EF4-FFF2-40B4-BE49-F238E27FC236}">
                <a16:creationId xmlns:a16="http://schemas.microsoft.com/office/drawing/2014/main" id="{2F206B11-92D6-E425-E7F7-1D9CECC64339}"/>
              </a:ext>
            </a:extLst>
          </p:cNvPr>
          <p:cNvSpPr>
            <a:spLocks noGrp="1"/>
          </p:cNvSpPr>
          <p:nvPr>
            <p:ph type="sldNum" sz="quarter" idx="12"/>
          </p:nvPr>
        </p:nvSpPr>
        <p:spPr/>
        <p:txBody>
          <a:bodyPr/>
          <a:lstStyle/>
          <a:p>
            <a:fld id="{06251B7F-581B-214F-B075-0F3FF13B3AB5}" type="slidenum">
              <a:rPr lang="ru-RU" smtClean="0"/>
              <a:t>‹#›</a:t>
            </a:fld>
            <a:endParaRPr lang="ru-RU" dirty="0"/>
          </a:p>
        </p:txBody>
      </p:sp>
    </p:spTree>
    <p:extLst>
      <p:ext uri="{BB962C8B-B14F-4D97-AF65-F5344CB8AC3E}">
        <p14:creationId xmlns:p14="http://schemas.microsoft.com/office/powerpoint/2010/main" val="1569227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D358685-579A-C6FE-16B6-54DBC789E9EE}"/>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F5ABB4EF-DD77-F9B6-C2FC-850527B010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a:extLst>
              <a:ext uri="{FF2B5EF4-FFF2-40B4-BE49-F238E27FC236}">
                <a16:creationId xmlns:a16="http://schemas.microsoft.com/office/drawing/2014/main" id="{AEA4003A-7E22-E6CD-0B03-9E78D33879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C0304F3F-0375-AE31-9F5B-7F4519B569FC}"/>
              </a:ext>
            </a:extLst>
          </p:cNvPr>
          <p:cNvSpPr>
            <a:spLocks noGrp="1"/>
          </p:cNvSpPr>
          <p:nvPr>
            <p:ph type="dt" sz="half" idx="10"/>
          </p:nvPr>
        </p:nvSpPr>
        <p:spPr/>
        <p:txBody>
          <a:bodyPr/>
          <a:lstStyle/>
          <a:p>
            <a:fld id="{8606AAAD-AAF3-524E-9B8B-A456ECAEE256}" type="datetimeFigureOut">
              <a:rPr lang="ru-RU" smtClean="0"/>
              <a:t>28.01.2025</a:t>
            </a:fld>
            <a:endParaRPr lang="ru-RU" dirty="0"/>
          </a:p>
        </p:txBody>
      </p:sp>
      <p:sp>
        <p:nvSpPr>
          <p:cNvPr id="6" name="Нижний колонтитул 5">
            <a:extLst>
              <a:ext uri="{FF2B5EF4-FFF2-40B4-BE49-F238E27FC236}">
                <a16:creationId xmlns:a16="http://schemas.microsoft.com/office/drawing/2014/main" id="{31ADF625-1C6B-3B58-C3E7-36962D085D05}"/>
              </a:ext>
            </a:extLst>
          </p:cNvPr>
          <p:cNvSpPr>
            <a:spLocks noGrp="1"/>
          </p:cNvSpPr>
          <p:nvPr>
            <p:ph type="ftr" sz="quarter" idx="11"/>
          </p:nvPr>
        </p:nvSpPr>
        <p:spPr/>
        <p:txBody>
          <a:bodyPr/>
          <a:lstStyle/>
          <a:p>
            <a:endParaRPr lang="ru-RU" dirty="0"/>
          </a:p>
        </p:txBody>
      </p:sp>
      <p:sp>
        <p:nvSpPr>
          <p:cNvPr id="7" name="Номер слайда 6">
            <a:extLst>
              <a:ext uri="{FF2B5EF4-FFF2-40B4-BE49-F238E27FC236}">
                <a16:creationId xmlns:a16="http://schemas.microsoft.com/office/drawing/2014/main" id="{8010A048-478D-C6B5-BF41-8FB0F5C2FB5E}"/>
              </a:ext>
            </a:extLst>
          </p:cNvPr>
          <p:cNvSpPr>
            <a:spLocks noGrp="1"/>
          </p:cNvSpPr>
          <p:nvPr>
            <p:ph type="sldNum" sz="quarter" idx="12"/>
          </p:nvPr>
        </p:nvSpPr>
        <p:spPr/>
        <p:txBody>
          <a:bodyPr/>
          <a:lstStyle/>
          <a:p>
            <a:fld id="{06251B7F-581B-214F-B075-0F3FF13B3AB5}" type="slidenum">
              <a:rPr lang="ru-RU" smtClean="0"/>
              <a:t>‹#›</a:t>
            </a:fld>
            <a:endParaRPr lang="ru-RU" dirty="0"/>
          </a:p>
        </p:txBody>
      </p:sp>
    </p:spTree>
    <p:extLst>
      <p:ext uri="{BB962C8B-B14F-4D97-AF65-F5344CB8AC3E}">
        <p14:creationId xmlns:p14="http://schemas.microsoft.com/office/powerpoint/2010/main" val="1524865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A8FD5F-4719-5F70-3D7F-CC5D754E26A1}"/>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0C5B932C-E6F6-7EA4-BFA0-B107E58F5AFC}"/>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3E44DB8-E7A1-6873-A958-85CB4B809FB8}"/>
              </a:ext>
            </a:extLst>
          </p:cNvPr>
          <p:cNvSpPr>
            <a:spLocks noGrp="1"/>
          </p:cNvSpPr>
          <p:nvPr>
            <p:ph type="dt" sz="half" idx="10"/>
          </p:nvPr>
        </p:nvSpPr>
        <p:spPr/>
        <p:txBody>
          <a:bodyPr/>
          <a:lstStyle/>
          <a:p>
            <a:fld id="{8606AAAD-AAF3-524E-9B8B-A456ECAEE256}" type="datetimeFigureOut">
              <a:rPr lang="ru-RU" smtClean="0"/>
              <a:t>28.01.2025</a:t>
            </a:fld>
            <a:endParaRPr lang="ru-RU" dirty="0"/>
          </a:p>
        </p:txBody>
      </p:sp>
      <p:sp>
        <p:nvSpPr>
          <p:cNvPr id="5" name="Нижний колонтитул 4">
            <a:extLst>
              <a:ext uri="{FF2B5EF4-FFF2-40B4-BE49-F238E27FC236}">
                <a16:creationId xmlns:a16="http://schemas.microsoft.com/office/drawing/2014/main" id="{FF614F85-9BB2-9D5E-A0F9-D62B92D09BA6}"/>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5584F524-EB59-157C-83CB-B3A5E2E9A29A}"/>
              </a:ext>
            </a:extLst>
          </p:cNvPr>
          <p:cNvSpPr>
            <a:spLocks noGrp="1"/>
          </p:cNvSpPr>
          <p:nvPr>
            <p:ph type="sldNum" sz="quarter" idx="12"/>
          </p:nvPr>
        </p:nvSpPr>
        <p:spPr/>
        <p:txBody>
          <a:bodyPr/>
          <a:lstStyle/>
          <a:p>
            <a:fld id="{06251B7F-581B-214F-B075-0F3FF13B3AB5}" type="slidenum">
              <a:rPr lang="ru-RU" smtClean="0"/>
              <a:t>‹#›</a:t>
            </a:fld>
            <a:endParaRPr lang="ru-RU" dirty="0"/>
          </a:p>
        </p:txBody>
      </p:sp>
    </p:spTree>
    <p:extLst>
      <p:ext uri="{BB962C8B-B14F-4D97-AF65-F5344CB8AC3E}">
        <p14:creationId xmlns:p14="http://schemas.microsoft.com/office/powerpoint/2010/main" val="1326289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2F7E0E42-7219-3C93-9AEE-22875DCBE0F6}"/>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FF994CA2-60CD-4386-56D4-DDCC0C9BFB76}"/>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4E6A6501-F568-F75C-363A-1908D80701BA}"/>
              </a:ext>
            </a:extLst>
          </p:cNvPr>
          <p:cNvSpPr>
            <a:spLocks noGrp="1"/>
          </p:cNvSpPr>
          <p:nvPr>
            <p:ph type="dt" sz="half" idx="10"/>
          </p:nvPr>
        </p:nvSpPr>
        <p:spPr/>
        <p:txBody>
          <a:bodyPr/>
          <a:lstStyle/>
          <a:p>
            <a:fld id="{8606AAAD-AAF3-524E-9B8B-A456ECAEE256}" type="datetimeFigureOut">
              <a:rPr lang="ru-RU" smtClean="0"/>
              <a:t>28.01.2025</a:t>
            </a:fld>
            <a:endParaRPr lang="ru-RU" dirty="0"/>
          </a:p>
        </p:txBody>
      </p:sp>
      <p:sp>
        <p:nvSpPr>
          <p:cNvPr id="5" name="Нижний колонтитул 4">
            <a:extLst>
              <a:ext uri="{FF2B5EF4-FFF2-40B4-BE49-F238E27FC236}">
                <a16:creationId xmlns:a16="http://schemas.microsoft.com/office/drawing/2014/main" id="{35F8A74C-C37D-9519-7A22-2F1F18827F5F}"/>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501E2AF2-0190-EAC9-E41D-F67F57EA6117}"/>
              </a:ext>
            </a:extLst>
          </p:cNvPr>
          <p:cNvSpPr>
            <a:spLocks noGrp="1"/>
          </p:cNvSpPr>
          <p:nvPr>
            <p:ph type="sldNum" sz="quarter" idx="12"/>
          </p:nvPr>
        </p:nvSpPr>
        <p:spPr/>
        <p:txBody>
          <a:bodyPr/>
          <a:lstStyle/>
          <a:p>
            <a:fld id="{06251B7F-581B-214F-B075-0F3FF13B3AB5}" type="slidenum">
              <a:rPr lang="ru-RU" smtClean="0"/>
              <a:t>‹#›</a:t>
            </a:fld>
            <a:endParaRPr lang="ru-RU" dirty="0"/>
          </a:p>
        </p:txBody>
      </p:sp>
    </p:spTree>
    <p:extLst>
      <p:ext uri="{BB962C8B-B14F-4D97-AF65-F5344CB8AC3E}">
        <p14:creationId xmlns:p14="http://schemas.microsoft.com/office/powerpoint/2010/main" val="2419275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162A65-D666-0F35-C757-C9C6B78213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28D5967C-6884-E5D9-1DF4-CD8D5C8BC8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3481718-59E1-3B11-647D-974048AD4B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606AAAD-AAF3-524E-9B8B-A456ECAEE256}" type="datetimeFigureOut">
              <a:rPr lang="ru-RU" smtClean="0"/>
              <a:t>28.01.2025</a:t>
            </a:fld>
            <a:endParaRPr lang="ru-RU" dirty="0"/>
          </a:p>
        </p:txBody>
      </p:sp>
      <p:sp>
        <p:nvSpPr>
          <p:cNvPr id="5" name="Нижний колонтитул 4">
            <a:extLst>
              <a:ext uri="{FF2B5EF4-FFF2-40B4-BE49-F238E27FC236}">
                <a16:creationId xmlns:a16="http://schemas.microsoft.com/office/drawing/2014/main" id="{3A804C59-19F0-C051-9790-507489AD3C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ru-RU" dirty="0"/>
          </a:p>
        </p:txBody>
      </p:sp>
      <p:sp>
        <p:nvSpPr>
          <p:cNvPr id="6" name="Номер слайда 5">
            <a:extLst>
              <a:ext uri="{FF2B5EF4-FFF2-40B4-BE49-F238E27FC236}">
                <a16:creationId xmlns:a16="http://schemas.microsoft.com/office/drawing/2014/main" id="{EA5C0100-7D10-A856-0B75-9E4F66CD43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6251B7F-581B-214F-B075-0F3FF13B3AB5}" type="slidenum">
              <a:rPr lang="ru-RU" smtClean="0"/>
              <a:t>‹#›</a:t>
            </a:fld>
            <a:endParaRPr lang="ru-RU" dirty="0"/>
          </a:p>
        </p:txBody>
      </p:sp>
    </p:spTree>
    <p:extLst>
      <p:ext uri="{BB962C8B-B14F-4D97-AF65-F5344CB8AC3E}">
        <p14:creationId xmlns:p14="http://schemas.microsoft.com/office/powerpoint/2010/main" val="13682027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hyperlink" Target="https://www.educenter.ru/" TargetMode="External"/><Relationship Id="rId5" Type="http://schemas.openxmlformats.org/officeDocument/2006/relationships/hyperlink" Target="mailto:evgenyg@educenter.ru" TargetMode="Externa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1.xml"/><Relationship Id="rId5" Type="http://schemas.openxmlformats.org/officeDocument/2006/relationships/hyperlink" Target="https://cbr.ru/na/" TargetMode="Externa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hyperlink" Target="https://journal.tinkoff.ru/guide/kredit-na-obrazovanie/" TargetMode="External"/><Relationship Id="rId5" Type="http://schemas.openxmlformats.org/officeDocument/2006/relationships/hyperlink" Target="https://clck.ru/3DwvpD" TargetMode="Externa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hyperlink" Target="https://journal.tinkoff.ru/mfo/" TargetMode="External"/><Relationship Id="rId3" Type="http://schemas.openxmlformats.org/officeDocument/2006/relationships/image" Target="../media/image4.png"/><Relationship Id="rId7" Type="http://schemas.openxmlformats.org/officeDocument/2006/relationships/hyperlink" Target="https://fincult.info/article/kak-vzyat-zaem-do-zarplaty-/" TargetMode="External"/><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hyperlink" Target="https://cbr.ru/microfinance/mfk_mkk/" TargetMode="External"/><Relationship Id="rId5" Type="http://schemas.openxmlformats.org/officeDocument/2006/relationships/hyperlink" Target="https://www.banki.ru/news/lenta/?id=10996283" TargetMode="External"/><Relationship Id="rId4" Type="http://schemas.openxmlformats.org/officeDocument/2006/relationships/image" Target="../media/image5.png"/><Relationship Id="rId9" Type="http://schemas.openxmlformats.org/officeDocument/2006/relationships/hyperlink" Target="https://cbr.ru/Crosscut/LawActs/File/9863"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s://www.banki.ru/news/daytheme/?id=11007981" TargetMode="External"/><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hyperlink" Target="https://t.me/obyasnayemrf/18673" TargetMode="External"/><Relationship Id="rId5" Type="http://schemas.openxmlformats.org/officeDocument/2006/relationships/image" Target="../media/image7.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hyperlink" Target="https://clck.ru/3Dvh49" TargetMode="External"/><Relationship Id="rId3" Type="http://schemas.openxmlformats.org/officeDocument/2006/relationships/image" Target="../media/image4.png"/><Relationship Id="rId7" Type="http://schemas.openxmlformats.org/officeDocument/2006/relationships/hyperlink" Target="https://www.consultant.ru/legalnews/24290/" TargetMode="External"/><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hyperlink" Target="https://www.banki.ru/news/daytheme/?id=10992329" TargetMode="External"/><Relationship Id="rId5" Type="http://schemas.openxmlformats.org/officeDocument/2006/relationships/hyperlink" Target="https://www.garant.ru/products/ipo/prime/doc/401357222/" TargetMode="Externa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hyperlink" Target="https://cbr.ru/statistics/bank_sector/int_rat/" TargetMode="Externa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hyperlink" Target="https://cbr.ru/banking_sector/analytics/" TargetMode="External"/><Relationship Id="rId5" Type="http://schemas.openxmlformats.org/officeDocument/2006/relationships/hyperlink" Target="https://cbr.ru/statistics/bank_sector/psk/" TargetMode="Externa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1.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hyperlink" Target="https://cbr.ru/analytics/microfinance/mfo/mmt_2024_2/" TargetMode="External"/><Relationship Id="rId5" Type="http://schemas.openxmlformats.org/officeDocument/2006/relationships/image" Target="../media/image10.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8" Type="http://schemas.openxmlformats.org/officeDocument/2006/relationships/hyperlink" Target="https://www.banki.ru/news/daytheme/?id=10972412" TargetMode="External"/><Relationship Id="rId13" Type="http://schemas.openxmlformats.org/officeDocument/2006/relationships/hyperlink" Target="https://journal.sovcombank.ru/umnii-potrebitel/kak-krediti-vliyayut-na-nashe-emotsionalnoe-sostoyanie" TargetMode="External"/><Relationship Id="rId3" Type="http://schemas.openxmlformats.org/officeDocument/2006/relationships/image" Target="../media/image4.png"/><Relationship Id="rId7" Type="http://schemas.openxmlformats.org/officeDocument/2006/relationships/hyperlink" Target="https://www.rbc.ru/quote/news/article/62d1733b9a794710124c918b" TargetMode="External"/><Relationship Id="rId12" Type="http://schemas.openxmlformats.org/officeDocument/2006/relationships/image" Target="../media/image12.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hyperlink" Target="https://&#1084;&#1086;&#1080;&#1092;&#1080;&#1085;&#1072;&#1085;&#1089;&#1099;.&#1088;&#1092;/events/onlajn-translyaciya-hochu-vzyat-kredit-glavnye-pravila-razumnogo-zaemshika/" TargetMode="External"/><Relationship Id="rId11" Type="http://schemas.openxmlformats.org/officeDocument/2006/relationships/hyperlink" Target="https://journal.tinkoff.ru/pro/fingram/?internal_source=tj_blog_uchebnik.fingram_blog-tj-fingram" TargetMode="External"/><Relationship Id="rId5" Type="http://schemas.openxmlformats.org/officeDocument/2006/relationships/hyperlink" Target="https://journal.tinkoff.ru/list/bez-yam/" TargetMode="External"/><Relationship Id="rId10" Type="http://schemas.openxmlformats.org/officeDocument/2006/relationships/hyperlink" Target="https://journal.tinkoff.ru/pro/zato-svoya/" TargetMode="External"/><Relationship Id="rId4" Type="http://schemas.openxmlformats.org/officeDocument/2006/relationships/image" Target="../media/image5.png"/><Relationship Id="rId9" Type="http://schemas.openxmlformats.org/officeDocument/2006/relationships/hyperlink" Target="https://www.sravni.ru/kredity/info/kak-pravilno-vzjat-kredit/"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cbr.ru/inside/warning-list/" TargetMode="External"/><Relationship Id="rId3" Type="http://schemas.openxmlformats.org/officeDocument/2006/relationships/image" Target="../media/image4.png"/><Relationship Id="rId7" Type="http://schemas.openxmlformats.org/officeDocument/2006/relationships/hyperlink" Target="https://cbr.ru/finorg/" TargetMode="External"/><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hyperlink" Target="https://clck.ru/3DgExK" TargetMode="External"/><Relationship Id="rId5" Type="http://schemas.openxmlformats.org/officeDocument/2006/relationships/hyperlink" Target="https://clck.ru/3DgEvc" TargetMode="External"/><Relationship Id="rId10" Type="http://schemas.openxmlformats.org/officeDocument/2006/relationships/hyperlink" Target="https://cbr.ru/registries/sro/" TargetMode="External"/><Relationship Id="rId4" Type="http://schemas.openxmlformats.org/officeDocument/2006/relationships/image" Target="../media/image5.png"/><Relationship Id="rId9" Type="http://schemas.openxmlformats.org/officeDocument/2006/relationships/hyperlink" Target="https://cbr.ru/faq/microfin/"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4.png"/><Relationship Id="rId7" Type="http://schemas.openxmlformats.org/officeDocument/2006/relationships/image" Target="../media/image14.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hyperlink" Target="https://ivo.garant.ru/#/document/70686178/paragraph/1:3" TargetMode="External"/><Relationship Id="rId10" Type="http://schemas.openxmlformats.org/officeDocument/2006/relationships/hyperlink" Target="https://clck.ru/3DvhWh" TargetMode="External"/><Relationship Id="rId4" Type="http://schemas.openxmlformats.org/officeDocument/2006/relationships/image" Target="../media/image5.png"/><Relationship Id="rId9" Type="http://schemas.openxmlformats.org/officeDocument/2006/relationships/image" Target="../media/image16.png"/></Relationships>
</file>

<file path=ppt/slides/_rels/slide17.xml.rels><?xml version="1.0" encoding="UTF-8" standalone="yes"?>
<Relationships xmlns="http://schemas.openxmlformats.org/package/2006/relationships"><Relationship Id="rId8" Type="http://schemas.openxmlformats.org/officeDocument/2006/relationships/hyperlink" Target="https://cbr.ru/Collection/Collection/File/50640/analytical_review_bs-2024-2.pdf" TargetMode="External"/><Relationship Id="rId3" Type="http://schemas.openxmlformats.org/officeDocument/2006/relationships/image" Target="../media/image4.png"/><Relationship Id="rId7" Type="http://schemas.openxmlformats.org/officeDocument/2006/relationships/image" Target="../media/image17.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hyperlink" Target="https://www.banki.ru/news/daytheme/?id=11007301" TargetMode="External"/><Relationship Id="rId5" Type="http://schemas.openxmlformats.org/officeDocument/2006/relationships/hyperlink" Target="https://journal.tinkoff.ru/pro/kreditki/" TargetMode="Externa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8" Type="http://schemas.openxmlformats.org/officeDocument/2006/relationships/hyperlink" Target="https://clck.ru/3Dvfgk" TargetMode="External"/><Relationship Id="rId13" Type="http://schemas.openxmlformats.org/officeDocument/2006/relationships/hyperlink" Target="https://www.garant.ru/news/1679625/" TargetMode="External"/><Relationship Id="rId3" Type="http://schemas.openxmlformats.org/officeDocument/2006/relationships/image" Target="../media/image4.png"/><Relationship Id="rId7" Type="http://schemas.openxmlformats.org/officeDocument/2006/relationships/hyperlink" Target="https://rskrf.ru/tips/eksperty-obyasnyayut/restrukturizatsiya/" TargetMode="External"/><Relationship Id="rId12" Type="http://schemas.openxmlformats.org/officeDocument/2006/relationships/hyperlink" Target="https://www.banki.ru/news/daytheme/?id=11007303" TargetMode="External"/><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hyperlink" Target="https://www.rbc.ru/quote/news/article/634033209a79475d30cca42a" TargetMode="External"/><Relationship Id="rId11" Type="http://schemas.openxmlformats.org/officeDocument/2006/relationships/hyperlink" Target="https://clck.ru/3Dvfv9" TargetMode="External"/><Relationship Id="rId5" Type="http://schemas.openxmlformats.org/officeDocument/2006/relationships/hyperlink" Target="https://fincult.info/article/kredit-est-a-deneg-net/" TargetMode="External"/><Relationship Id="rId10" Type="http://schemas.openxmlformats.org/officeDocument/2006/relationships/hyperlink" Target="https://clck.ru/3Dwubn" TargetMode="External"/><Relationship Id="rId4" Type="http://schemas.openxmlformats.org/officeDocument/2006/relationships/image" Target="../media/image5.png"/><Relationship Id="rId9" Type="http://schemas.openxmlformats.org/officeDocument/2006/relationships/hyperlink" Target="https://clck.ru/3Dvfov"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9.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hyperlink" Target="https://t.me/World_Sanctions/30309" TargetMode="External"/><Relationship Id="rId5" Type="http://schemas.openxmlformats.org/officeDocument/2006/relationships/image" Target="../media/image18.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8" Type="http://schemas.openxmlformats.org/officeDocument/2006/relationships/hyperlink" Target="https://www.banki.ru/news/daytheme/?id=10907632" TargetMode="External"/><Relationship Id="rId3" Type="http://schemas.openxmlformats.org/officeDocument/2006/relationships/image" Target="../media/image4.png"/><Relationship Id="rId7" Type="http://schemas.openxmlformats.org/officeDocument/2006/relationships/hyperlink" Target="https://clck.ru/3DgF77" TargetMode="External"/><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hyperlink" Target="https://clck.ru/3DgF2T" TargetMode="External"/><Relationship Id="rId5" Type="http://schemas.openxmlformats.org/officeDocument/2006/relationships/image" Target="../media/image18.png"/><Relationship Id="rId10" Type="http://schemas.openxmlformats.org/officeDocument/2006/relationships/hyperlink" Target="https://www.banki.ru/news/daytheme/?id=10986436" TargetMode="External"/><Relationship Id="rId4" Type="http://schemas.openxmlformats.org/officeDocument/2006/relationships/image" Target="../media/image5.png"/><Relationship Id="rId9" Type="http://schemas.openxmlformats.org/officeDocument/2006/relationships/hyperlink" Target="https://&#1089;&#1087;&#1088;&#1086;&#1089;&#1080;.&#1076;&#1086;&#1084;.&#1088;&#1092;/catalog/"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www.banki.ru/news/daytheme/?id=10968953" TargetMode="External"/><Relationship Id="rId3" Type="http://schemas.openxmlformats.org/officeDocument/2006/relationships/image" Target="../media/image4.png"/><Relationship Id="rId7" Type="http://schemas.openxmlformats.org/officeDocument/2006/relationships/hyperlink" Target="https://zapravazaemschikov.ru/wp-content/uploads/razdolzhniteli1.pdf" TargetMode="External"/><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hyperlink" Target="https://clck.ru/3DgFF2" TargetMode="External"/><Relationship Id="rId11" Type="http://schemas.openxmlformats.org/officeDocument/2006/relationships/image" Target="../media/image22.png"/><Relationship Id="rId5" Type="http://schemas.openxmlformats.org/officeDocument/2006/relationships/image" Target="../media/image19.png"/><Relationship Id="rId10" Type="http://schemas.openxmlformats.org/officeDocument/2006/relationships/image" Target="../media/image21.png"/><Relationship Id="rId4" Type="http://schemas.openxmlformats.org/officeDocument/2006/relationships/image" Target="../media/image5.png"/><Relationship Id="rId9" Type="http://schemas.openxmlformats.org/officeDocument/2006/relationships/image" Target="../media/image20.png"/></Relationships>
</file>

<file path=ppt/slides/_rels/slide22.xml.rels><?xml version="1.0" encoding="UTF-8" standalone="yes"?>
<Relationships xmlns="http://schemas.openxmlformats.org/package/2006/relationships"><Relationship Id="rId8" Type="http://schemas.openxmlformats.org/officeDocument/2006/relationships/hyperlink" Target="https://clck.ru/3DvnEF" TargetMode="External"/><Relationship Id="rId3" Type="http://schemas.openxmlformats.org/officeDocument/2006/relationships/image" Target="../media/image4.png"/><Relationship Id="rId7" Type="http://schemas.openxmlformats.org/officeDocument/2006/relationships/hyperlink" Target="https://clck.ru/3DvnAo" TargetMode="External"/><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hyperlink" Target="https://clck.ru/3DgFRH" TargetMode="External"/><Relationship Id="rId5" Type="http://schemas.openxmlformats.org/officeDocument/2006/relationships/hyperlink" Target="https://clck.ru/3Dg9rJ" TargetMode="External"/><Relationship Id="rId10" Type="http://schemas.openxmlformats.org/officeDocument/2006/relationships/hyperlink" Target="https://t.me/cyberpolice_rus/2288" TargetMode="External"/><Relationship Id="rId4" Type="http://schemas.openxmlformats.org/officeDocument/2006/relationships/image" Target="../media/image5.png"/><Relationship Id="rId9" Type="http://schemas.openxmlformats.org/officeDocument/2006/relationships/hyperlink" Target="https://clck.ru/3DiYvn"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hyperlink" Target="https://clck.ru/3DwuEg" TargetMode="External"/><Relationship Id="rId3" Type="http://schemas.openxmlformats.org/officeDocument/2006/relationships/image" Target="../media/image4.png"/><Relationship Id="rId7" Type="http://schemas.openxmlformats.org/officeDocument/2006/relationships/hyperlink" Target="https://clck.ru/3Dg9Sc" TargetMode="External"/><Relationship Id="rId12" Type="http://schemas.openxmlformats.org/officeDocument/2006/relationships/hyperlink" Target="https://clck.ru/3DwvXL" TargetMode="External"/><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hyperlink" Target="https://t.me/cyberpolice_rus/2052" TargetMode="External"/><Relationship Id="rId11" Type="http://schemas.openxmlformats.org/officeDocument/2006/relationships/hyperlink" Target="https://clck.ru/3DgBFx" TargetMode="External"/><Relationship Id="rId5" Type="http://schemas.openxmlformats.org/officeDocument/2006/relationships/hyperlink" Target="https://clck.ru/3DgFMZ" TargetMode="External"/><Relationship Id="rId15" Type="http://schemas.openxmlformats.org/officeDocument/2006/relationships/hyperlink" Target="https://www.banki.ru/news/daytheme/?id=11007977" TargetMode="External"/><Relationship Id="rId10" Type="http://schemas.openxmlformats.org/officeDocument/2006/relationships/hyperlink" Target="https://clck.ru/3DgDeN" TargetMode="External"/><Relationship Id="rId4" Type="http://schemas.openxmlformats.org/officeDocument/2006/relationships/image" Target="../media/image5.png"/><Relationship Id="rId9" Type="http://schemas.openxmlformats.org/officeDocument/2006/relationships/hyperlink" Target="https://clck.ru/3DvnN2" TargetMode="External"/><Relationship Id="rId14" Type="http://schemas.openxmlformats.org/officeDocument/2006/relationships/hyperlink" Target="https://clck.ru/3G36oa"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www.banki.ru/news/daytheme/?id=11007464" TargetMode="External"/><Relationship Id="rId3" Type="http://schemas.openxmlformats.org/officeDocument/2006/relationships/image" Target="../media/image4.png"/><Relationship Id="rId7" Type="http://schemas.openxmlformats.org/officeDocument/2006/relationships/hyperlink" Target="https://cbr.ru/press/event/?id=14052" TargetMode="External"/><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hyperlink" Target="https://cbr.ru/press/event/?id=14188" TargetMode="External"/><Relationship Id="rId5" Type="http://schemas.openxmlformats.org/officeDocument/2006/relationships/hyperlink" Target="https://t.me/dnevnikyurist/1868" TargetMode="Externa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hyperlink" Target="https://www.banki.ru/news/daytheme/?id=10968596" TargetMode="External"/><Relationship Id="rId5" Type="http://schemas.openxmlformats.org/officeDocument/2006/relationships/hyperlink" Target="https://fincult.info/article/kakie-uslugi-navyazyvayut-mfo-i-mozhno-li-ot-nikh-otkazatsya/" TargetMode="Externa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8" Type="http://schemas.openxmlformats.org/officeDocument/2006/relationships/hyperlink" Target="https://journal.tinkoff.ru/ipoteka-stop/" TargetMode="External"/><Relationship Id="rId3" Type="http://schemas.openxmlformats.org/officeDocument/2006/relationships/image" Target="../media/image4.png"/><Relationship Id="rId7" Type="http://schemas.openxmlformats.org/officeDocument/2006/relationships/hyperlink" Target="https://journal.tinkoff.ru/ipoteka-standart/" TargetMode="External"/><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hyperlink" Target="https://t.me/dnevnikyurist/2245" TargetMode="External"/><Relationship Id="rId5" Type="http://schemas.openxmlformats.org/officeDocument/2006/relationships/hyperlink" Target="https://t.me/centralbank_russia/2086" TargetMode="Externa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8" Type="http://schemas.openxmlformats.org/officeDocument/2006/relationships/hyperlink" Target="https://clck.ru/3DvnXz" TargetMode="External"/><Relationship Id="rId13" Type="http://schemas.openxmlformats.org/officeDocument/2006/relationships/hyperlink" Target="https://clck.ru/3DwwHt" TargetMode="External"/><Relationship Id="rId18" Type="http://schemas.openxmlformats.org/officeDocument/2006/relationships/hyperlink" Target="https://cbr.ru/Crosscut/LawActs/File/9863" TargetMode="External"/><Relationship Id="rId3" Type="http://schemas.openxmlformats.org/officeDocument/2006/relationships/image" Target="../media/image4.png"/><Relationship Id="rId7" Type="http://schemas.openxmlformats.org/officeDocument/2006/relationships/hyperlink" Target="https://www.banki.ru/news/daytheme/?id=11007860" TargetMode="External"/><Relationship Id="rId12" Type="http://schemas.openxmlformats.org/officeDocument/2006/relationships/hyperlink" Target="https://clck.ru/3DwwLf" TargetMode="External"/><Relationship Id="rId17" Type="http://schemas.openxmlformats.org/officeDocument/2006/relationships/hyperlink" Target="https://clck.ru/3DwrDJ" TargetMode="External"/><Relationship Id="rId2" Type="http://schemas.openxmlformats.org/officeDocument/2006/relationships/image" Target="../media/image3.emf"/><Relationship Id="rId16" Type="http://schemas.openxmlformats.org/officeDocument/2006/relationships/hyperlink" Target="https://clck.ru/3DvjQ5" TargetMode="External"/><Relationship Id="rId20" Type="http://schemas.openxmlformats.org/officeDocument/2006/relationships/hyperlink" Target="https://clck.ru/3DwwCu" TargetMode="External"/><Relationship Id="rId1" Type="http://schemas.openxmlformats.org/officeDocument/2006/relationships/slideLayout" Target="../slideLayouts/slideLayout1.xml"/><Relationship Id="rId6" Type="http://schemas.openxmlformats.org/officeDocument/2006/relationships/hyperlink" Target="https://clck.ru/3Dviug" TargetMode="External"/><Relationship Id="rId11" Type="http://schemas.openxmlformats.org/officeDocument/2006/relationships/hyperlink" Target="https://www.banki.ru/news/daytheme/?id=11007395" TargetMode="External"/><Relationship Id="rId5" Type="http://schemas.openxmlformats.org/officeDocument/2006/relationships/hyperlink" Target="https://t.me/fincult_info/2056" TargetMode="External"/><Relationship Id="rId15" Type="http://schemas.openxmlformats.org/officeDocument/2006/relationships/hyperlink" Target="https://clck.ru/3DvisE" TargetMode="External"/><Relationship Id="rId10" Type="http://schemas.openxmlformats.org/officeDocument/2006/relationships/hyperlink" Target="https://www.banki.ru/news/daytheme/?id=11007517" TargetMode="External"/><Relationship Id="rId19" Type="http://schemas.openxmlformats.org/officeDocument/2006/relationships/hyperlink" Target="https://www.gosuslugi.ru/help/faq/fraud/23050" TargetMode="External"/><Relationship Id="rId4" Type="http://schemas.openxmlformats.org/officeDocument/2006/relationships/image" Target="../media/image5.png"/><Relationship Id="rId9" Type="http://schemas.openxmlformats.org/officeDocument/2006/relationships/hyperlink" Target="https://www.sravni.ru/kredity/info/moshennichestvo-pri-oformlenii-kredita/" TargetMode="External"/><Relationship Id="rId14" Type="http://schemas.openxmlformats.org/officeDocument/2006/relationships/hyperlink" Target="https://www.banki.ru/news/daytheme/?id=10972549"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s://t.me/t_uchebnik" TargetMode="External"/><Relationship Id="rId13" Type="http://schemas.openxmlformats.org/officeDocument/2006/relationships/hyperlink" Target="https://cbr.ru/analytics/finstab/bki/" TargetMode="External"/><Relationship Id="rId18" Type="http://schemas.openxmlformats.org/officeDocument/2006/relationships/hyperlink" Target="https://cbr.ru/registries/" TargetMode="External"/><Relationship Id="rId3" Type="http://schemas.openxmlformats.org/officeDocument/2006/relationships/image" Target="../media/image4.png"/><Relationship Id="rId21" Type="http://schemas.openxmlformats.org/officeDocument/2006/relationships/hyperlink" Target="https://cbr.ru/faq/bank_s/kredity/" TargetMode="External"/><Relationship Id="rId7" Type="http://schemas.openxmlformats.org/officeDocument/2006/relationships/hyperlink" Target="https://journal.tinkoff.ru/" TargetMode="External"/><Relationship Id="rId12" Type="http://schemas.openxmlformats.org/officeDocument/2006/relationships/hyperlink" Target="https://cbr.ru/banking_sector/" TargetMode="External"/><Relationship Id="rId17" Type="http://schemas.openxmlformats.org/officeDocument/2006/relationships/hyperlink" Target="https://cbr.ru/microfinance/" TargetMode="External"/><Relationship Id="rId2" Type="http://schemas.openxmlformats.org/officeDocument/2006/relationships/image" Target="../media/image3.emf"/><Relationship Id="rId16" Type="http://schemas.openxmlformats.org/officeDocument/2006/relationships/hyperlink" Target="https://cbr.ru/statistics/bank_sector/int_rat/" TargetMode="External"/><Relationship Id="rId20" Type="http://schemas.openxmlformats.org/officeDocument/2006/relationships/hyperlink" Target="https://www.banki.ru/news/daytheme/?id=11007983" TargetMode="External"/><Relationship Id="rId1" Type="http://schemas.openxmlformats.org/officeDocument/2006/relationships/slideLayout" Target="../slideLayouts/slideLayout1.xml"/><Relationship Id="rId6" Type="http://schemas.openxmlformats.org/officeDocument/2006/relationships/hyperlink" Target="https://&#1084;&#1086;&#1080;&#1092;&#1080;&#1085;&#1072;&#1085;&#1089;&#1099;.&#1088;&#1092;/" TargetMode="External"/><Relationship Id="rId11" Type="http://schemas.openxmlformats.org/officeDocument/2006/relationships/hyperlink" Target="https://www.sravni.ru/" TargetMode="External"/><Relationship Id="rId5" Type="http://schemas.openxmlformats.org/officeDocument/2006/relationships/hyperlink" Target="https://fincult.info/" TargetMode="External"/><Relationship Id="rId15" Type="http://schemas.openxmlformats.org/officeDocument/2006/relationships/hyperlink" Target="https://cbr.ru/statistics/bank_sector/psk/" TargetMode="External"/><Relationship Id="rId10" Type="http://schemas.openxmlformats.org/officeDocument/2006/relationships/hyperlink" Target="https://www.banki.ru/" TargetMode="External"/><Relationship Id="rId19" Type="http://schemas.openxmlformats.org/officeDocument/2006/relationships/hyperlink" Target="https://cbr.ru/ckki/faq_ckki/" TargetMode="External"/><Relationship Id="rId4" Type="http://schemas.openxmlformats.org/officeDocument/2006/relationships/image" Target="../media/image5.png"/><Relationship Id="rId9" Type="http://schemas.openxmlformats.org/officeDocument/2006/relationships/hyperlink" Target="https://guru.nes.ru/" TargetMode="External"/><Relationship Id="rId14" Type="http://schemas.openxmlformats.org/officeDocument/2006/relationships/hyperlink" Target="https://cbr.ru/banking_sector/analytics/" TargetMode="External"/><Relationship Id="rId22" Type="http://schemas.openxmlformats.org/officeDocument/2006/relationships/hyperlink" Target="https://clck.ru/3DwsML"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5.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hyperlink" Target="https://clck.ru/3Dwqrs" TargetMode="External"/><Relationship Id="rId5" Type="http://schemas.openxmlformats.org/officeDocument/2006/relationships/hyperlink" Target="https://cbr.ru/ckki/self-prohibition_credit/" TargetMode="External"/><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8" Type="http://schemas.openxmlformats.org/officeDocument/2006/relationships/hyperlink" Target="https://cbr.ru/press/event/?id=21095" TargetMode="External"/><Relationship Id="rId3" Type="http://schemas.openxmlformats.org/officeDocument/2006/relationships/image" Target="../media/image4.png"/><Relationship Id="rId7" Type="http://schemas.openxmlformats.org/officeDocument/2006/relationships/image" Target="../media/image27.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hyperlink" Target="https://www.banki.ru/news/lenta/?id=11002358" TargetMode="External"/><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8" Type="http://schemas.openxmlformats.org/officeDocument/2006/relationships/hyperlink" Target="https://t.me/kasperskylab_ru" TargetMode="External"/><Relationship Id="rId13" Type="http://schemas.openxmlformats.org/officeDocument/2006/relationships/hyperlink" Target="https://rkn.gov.ru/treatments/ask-question/" TargetMode="External"/><Relationship Id="rId3" Type="http://schemas.openxmlformats.org/officeDocument/2006/relationships/image" Target="../media/image4.png"/><Relationship Id="rId7" Type="http://schemas.openxmlformats.org/officeDocument/2006/relationships/hyperlink" Target="https://t.me/s/ligainternet" TargetMode="External"/><Relationship Id="rId12" Type="http://schemas.openxmlformats.org/officeDocument/2006/relationships/hyperlink" Target="https://finombudsman.ru/" TargetMode="External"/><Relationship Id="rId2" Type="http://schemas.openxmlformats.org/officeDocument/2006/relationships/image" Target="../media/image3.emf"/><Relationship Id="rId16" Type="http://schemas.openxmlformats.org/officeDocument/2006/relationships/hyperlink" Target="https://www.gosuslugi.ru/help/faq/fraud/23050" TargetMode="External"/><Relationship Id="rId1" Type="http://schemas.openxmlformats.org/officeDocument/2006/relationships/slideLayout" Target="../slideLayouts/slideLayout1.xml"/><Relationship Id="rId6" Type="http://schemas.openxmlformats.org/officeDocument/2006/relationships/hyperlink" Target="https://ligainternet.ru/" TargetMode="External"/><Relationship Id="rId11" Type="http://schemas.openxmlformats.org/officeDocument/2006/relationships/hyperlink" Target="https://cbr.ru/reception/" TargetMode="External"/><Relationship Id="rId5" Type="http://schemas.openxmlformats.org/officeDocument/2006/relationships/hyperlink" Target="https://t.me/cyberpolice_rus" TargetMode="External"/><Relationship Id="rId15" Type="http://schemas.openxmlformats.org/officeDocument/2006/relationships/hyperlink" Target="https://4people.grfc.ru/" TargetMode="External"/><Relationship Id="rId10" Type="http://schemas.openxmlformats.org/officeDocument/2006/relationships/hyperlink" Target="https://iz.ru/tag/moshennichestvo" TargetMode="External"/><Relationship Id="rId4" Type="http://schemas.openxmlformats.org/officeDocument/2006/relationships/image" Target="../media/image5.png"/><Relationship Id="rId9" Type="http://schemas.openxmlformats.org/officeDocument/2006/relationships/hyperlink" Target="https://www.sberbank.ru/ru/person/kibrary" TargetMode="External"/><Relationship Id="rId14" Type="http://schemas.openxmlformats.org/officeDocument/2006/relationships/hyperlink" Target="https://zapravazaemschikov.onf.ru/"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Заголовок 1">
            <a:extLst>
              <a:ext uri="{FF2B5EF4-FFF2-40B4-BE49-F238E27FC236}">
                <a16:creationId xmlns:a16="http://schemas.microsoft.com/office/drawing/2014/main" id="{8BA218F8-D4D7-AEF4-5336-5D9D9DCCBA1C}"/>
              </a:ext>
            </a:extLst>
          </p:cNvPr>
          <p:cNvSpPr>
            <a:spLocks noGrp="1"/>
          </p:cNvSpPr>
          <p:nvPr>
            <p:ph type="ctrTitle"/>
          </p:nvPr>
        </p:nvSpPr>
        <p:spPr>
          <a:xfrm>
            <a:off x="609598" y="4522573"/>
            <a:ext cx="11269213" cy="1281627"/>
          </a:xfrm>
        </p:spPr>
        <p:txBody>
          <a:bodyPr>
            <a:normAutofit/>
          </a:bodyPr>
          <a:lstStyle/>
          <a:p>
            <a:pPr algn="l"/>
            <a:r>
              <a:rPr lang="ru-RU" sz="4000" b="1" smtClean="0">
                <a:solidFill>
                  <a:srgbClr val="192D8C"/>
                </a:solidFill>
                <a:latin typeface="Arial" panose="020B0604020202020204" pitchFamily="34" charset="0"/>
                <a:cs typeface="Arial" panose="020B0604020202020204" pitchFamily="34" charset="0"/>
              </a:rPr>
              <a:t>Кредиты</a:t>
            </a:r>
            <a:endParaRPr lang="ru-RU" sz="4000" b="1" dirty="0">
              <a:solidFill>
                <a:srgbClr val="192D8C"/>
              </a:solidFill>
              <a:latin typeface="Arial" panose="020B0604020202020204" pitchFamily="34" charset="0"/>
              <a:cs typeface="Arial" panose="020B0604020202020204" pitchFamily="34" charset="0"/>
            </a:endParaRPr>
          </a:p>
        </p:txBody>
      </p:sp>
      <p:sp>
        <p:nvSpPr>
          <p:cNvPr id="7" name="Подзаголовок 2">
            <a:extLst>
              <a:ext uri="{FF2B5EF4-FFF2-40B4-BE49-F238E27FC236}">
                <a16:creationId xmlns:a16="http://schemas.microsoft.com/office/drawing/2014/main" id="{37FC61AD-7436-012B-BA6C-AE498580EC04}"/>
              </a:ext>
            </a:extLst>
          </p:cNvPr>
          <p:cNvSpPr>
            <a:spLocks noGrp="1"/>
          </p:cNvSpPr>
          <p:nvPr>
            <p:ph type="subTitle" idx="1"/>
          </p:nvPr>
        </p:nvSpPr>
        <p:spPr>
          <a:xfrm>
            <a:off x="609600" y="5804199"/>
            <a:ext cx="10519954" cy="735937"/>
          </a:xfrm>
        </p:spPr>
        <p:txBody>
          <a:bodyPr>
            <a:normAutofit/>
          </a:bodyPr>
          <a:lstStyle/>
          <a:p>
            <a:pPr algn="l"/>
            <a:r>
              <a:rPr lang="ru-RU" b="1" i="1" smtClean="0">
                <a:solidFill>
                  <a:srgbClr val="192D8C"/>
                </a:solidFill>
              </a:rPr>
              <a:t>29 января </a:t>
            </a:r>
            <a:r>
              <a:rPr lang="ru-RU" b="1" i="1" dirty="0" smtClean="0">
                <a:solidFill>
                  <a:srgbClr val="192D8C"/>
                </a:solidFill>
              </a:rPr>
              <a:t>2025 г.</a:t>
            </a:r>
            <a:endParaRPr lang="ru-RU" b="1" i="1" dirty="0">
              <a:solidFill>
                <a:srgbClr val="192D8C"/>
              </a:solidFill>
            </a:endParaRPr>
          </a:p>
        </p:txBody>
      </p:sp>
      <p:pic>
        <p:nvPicPr>
          <p:cNvPr id="3" name="Рисунок 2">
            <a:extLst>
              <a:ext uri="{FF2B5EF4-FFF2-40B4-BE49-F238E27FC236}">
                <a16:creationId xmlns:a16="http://schemas.microsoft.com/office/drawing/2014/main" id="{E72DDFAC-D6BD-B121-BBC8-90D50D581197}"/>
              </a:ext>
            </a:extLst>
          </p:cNvPr>
          <p:cNvPicPr>
            <a:picLocks noChangeAspect="1"/>
          </p:cNvPicPr>
          <p:nvPr/>
        </p:nvPicPr>
        <p:blipFill>
          <a:blip r:embed="rId3"/>
          <a:stretch>
            <a:fillRect/>
          </a:stretch>
        </p:blipFill>
        <p:spPr>
          <a:xfrm>
            <a:off x="4559137" y="503790"/>
            <a:ext cx="8612854" cy="4659596"/>
          </a:xfrm>
          <a:prstGeom prst="rect">
            <a:avLst/>
          </a:prstGeom>
        </p:spPr>
      </p:pic>
      <p:sp>
        <p:nvSpPr>
          <p:cNvPr id="2" name="TextBox 1"/>
          <p:cNvSpPr txBox="1"/>
          <p:nvPr/>
        </p:nvSpPr>
        <p:spPr>
          <a:xfrm>
            <a:off x="467359" y="2479645"/>
            <a:ext cx="6217921" cy="707886"/>
          </a:xfrm>
          <a:prstGeom prst="rect">
            <a:avLst/>
          </a:prstGeom>
          <a:noFill/>
        </p:spPr>
        <p:txBody>
          <a:bodyPr wrap="square" rtlCol="0">
            <a:spAutoFit/>
          </a:bodyPr>
          <a:lstStyle/>
          <a:p>
            <a:pPr algn="ctr"/>
            <a:r>
              <a:rPr lang="ru-RU" sz="2000" b="1" dirty="0">
                <a:solidFill>
                  <a:srgbClr val="192D8C"/>
                </a:solidFill>
              </a:rPr>
              <a:t>Академия финансовой культуры для неработающих пенсионеров ОАО «РЖД»</a:t>
            </a:r>
          </a:p>
        </p:txBody>
      </p:sp>
    </p:spTree>
    <p:extLst>
      <p:ext uri="{BB962C8B-B14F-4D97-AF65-F5344CB8AC3E}">
        <p14:creationId xmlns:p14="http://schemas.microsoft.com/office/powerpoint/2010/main" val="42447000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 name="Группа 6">
            <a:extLst>
              <a:ext uri="{FF2B5EF4-FFF2-40B4-BE49-F238E27FC236}">
                <a16:creationId xmlns:a16="http://schemas.microsoft.com/office/drawing/2014/main" id="{AF1BDD9A-857A-6B66-59F8-C8C60156B6E9}"/>
              </a:ext>
            </a:extLst>
          </p:cNvPr>
          <p:cNvGrpSpPr/>
          <p:nvPr/>
        </p:nvGrpSpPr>
        <p:grpSpPr>
          <a:xfrm>
            <a:off x="305685" y="194805"/>
            <a:ext cx="11580628" cy="1029010"/>
            <a:chOff x="305685" y="194805"/>
            <a:chExt cx="11580628" cy="1029010"/>
          </a:xfrm>
        </p:grpSpPr>
        <p:pic>
          <p:nvPicPr>
            <p:cNvPr id="5" name="Рисунок 4">
              <a:extLst>
                <a:ext uri="{FF2B5EF4-FFF2-40B4-BE49-F238E27FC236}">
                  <a16:creationId xmlns:a16="http://schemas.microsoft.com/office/drawing/2014/main" id="{B916D964-7C24-883D-7346-E6B8B188C217}"/>
                </a:ext>
              </a:extLst>
            </p:cNvPr>
            <p:cNvPicPr>
              <a:picLocks noChangeAspect="1"/>
            </p:cNvPicPr>
            <p:nvPr/>
          </p:nvPicPr>
          <p:blipFill>
            <a:blip r:embed="rId2"/>
            <a:stretch>
              <a:fillRect/>
            </a:stretch>
          </p:blipFill>
          <p:spPr>
            <a:xfrm>
              <a:off x="305685" y="269747"/>
              <a:ext cx="11580628" cy="879129"/>
            </a:xfrm>
            <a:prstGeom prst="rect">
              <a:avLst/>
            </a:prstGeom>
          </p:spPr>
        </p:pic>
        <p:pic>
          <p:nvPicPr>
            <p:cNvPr id="4" name="Рисунок 3" descr="Изображение выглядит как логотип, символ, Графика, Шрифт&#10;&#10;Автоматически созданное описание">
              <a:extLst>
                <a:ext uri="{FF2B5EF4-FFF2-40B4-BE49-F238E27FC236}">
                  <a16:creationId xmlns:a16="http://schemas.microsoft.com/office/drawing/2014/main" id="{77C6A0E8-8AEE-EFF0-21F2-9B6482183639}"/>
                </a:ext>
              </a:extLst>
            </p:cNvPr>
            <p:cNvPicPr>
              <a:picLocks noChangeAspect="1"/>
            </p:cNvPicPr>
            <p:nvPr/>
          </p:nvPicPr>
          <p:blipFill>
            <a:blip r:embed="rId3"/>
            <a:stretch>
              <a:fillRect/>
            </a:stretch>
          </p:blipFill>
          <p:spPr>
            <a:xfrm>
              <a:off x="10757156" y="194805"/>
              <a:ext cx="1129157" cy="1029010"/>
            </a:xfrm>
            <a:prstGeom prst="rect">
              <a:avLst/>
            </a:prstGeom>
          </p:spPr>
        </p:pic>
      </p:grpSp>
      <p:sp>
        <p:nvSpPr>
          <p:cNvPr id="2" name="Заголовок 1">
            <a:extLst>
              <a:ext uri="{FF2B5EF4-FFF2-40B4-BE49-F238E27FC236}">
                <a16:creationId xmlns:a16="http://schemas.microsoft.com/office/drawing/2014/main" id="{079FA31D-F64C-A518-E57A-FAE3534F21B3}"/>
              </a:ext>
            </a:extLst>
          </p:cNvPr>
          <p:cNvSpPr>
            <a:spLocks noGrp="1"/>
          </p:cNvSpPr>
          <p:nvPr>
            <p:ph type="ctrTitle"/>
          </p:nvPr>
        </p:nvSpPr>
        <p:spPr>
          <a:xfrm>
            <a:off x="486033" y="306665"/>
            <a:ext cx="7644713" cy="805291"/>
          </a:xfrm>
        </p:spPr>
        <p:txBody>
          <a:bodyPr anchor="ctr">
            <a:normAutofit/>
          </a:bodyPr>
          <a:lstStyle/>
          <a:p>
            <a:pPr algn="l"/>
            <a:r>
              <a:rPr lang="ru-RU" sz="2500" dirty="0" smtClean="0">
                <a:solidFill>
                  <a:schemeClr val="bg1"/>
                </a:solidFill>
                <a:latin typeface="Arial" panose="020B0604020202020204" pitchFamily="34" charset="0"/>
                <a:cs typeface="Arial" panose="020B0604020202020204" pitchFamily="34" charset="0"/>
              </a:rPr>
              <a:t>Об авторе </a:t>
            </a:r>
            <a:endParaRPr lang="ru-RU" sz="2500" dirty="0">
              <a:solidFill>
                <a:schemeClr val="bg1"/>
              </a:solidFill>
              <a:latin typeface="Arial" panose="020B0604020202020204" pitchFamily="34" charset="0"/>
              <a:cs typeface="Arial" panose="020B0604020202020204" pitchFamily="34" charset="0"/>
            </a:endParaRPr>
          </a:p>
        </p:txBody>
      </p:sp>
      <p:pic>
        <p:nvPicPr>
          <p:cNvPr id="6" name="Рисунок 5">
            <a:extLst>
              <a:ext uri="{FF2B5EF4-FFF2-40B4-BE49-F238E27FC236}">
                <a16:creationId xmlns:a16="http://schemas.microsoft.com/office/drawing/2014/main" id="{2218D0B2-A1A7-6E1C-52C1-2C9B0777406D}"/>
              </a:ext>
            </a:extLst>
          </p:cNvPr>
          <p:cNvPicPr>
            <a:picLocks noChangeAspect="1"/>
          </p:cNvPicPr>
          <p:nvPr/>
        </p:nvPicPr>
        <p:blipFill>
          <a:blip r:embed="rId4"/>
          <a:stretch>
            <a:fillRect/>
          </a:stretch>
        </p:blipFill>
        <p:spPr>
          <a:xfrm>
            <a:off x="9617955" y="4221204"/>
            <a:ext cx="2574045" cy="2514821"/>
          </a:xfrm>
          <a:prstGeom prst="rect">
            <a:avLst/>
          </a:prstGeom>
        </p:spPr>
      </p:pic>
      <p:sp>
        <p:nvSpPr>
          <p:cNvPr id="9" name="TextBox 8">
            <a:extLst>
              <a:ext uri="{FF2B5EF4-FFF2-40B4-BE49-F238E27FC236}">
                <a16:creationId xmlns:a16="http://schemas.microsoft.com/office/drawing/2014/main" id="{BA074545-86AB-43ED-8435-8A8214B82FDD}"/>
              </a:ext>
            </a:extLst>
          </p:cNvPr>
          <p:cNvSpPr txBox="1"/>
          <p:nvPr/>
        </p:nvSpPr>
        <p:spPr>
          <a:xfrm>
            <a:off x="486033" y="2041109"/>
            <a:ext cx="8669542" cy="3277820"/>
          </a:xfrm>
          <a:prstGeom prst="rect">
            <a:avLst/>
          </a:prstGeom>
          <a:noFill/>
        </p:spPr>
        <p:txBody>
          <a:bodyPr wrap="square" rtlCol="0">
            <a:spAutoFit/>
          </a:bodyPr>
          <a:lstStyle/>
          <a:p>
            <a:pPr>
              <a:lnSpc>
                <a:spcPct val="150000"/>
              </a:lnSpc>
            </a:pPr>
            <a:r>
              <a:rPr lang="ru-RU" b="1" dirty="0"/>
              <a:t>Евгений Александрович </a:t>
            </a:r>
            <a:r>
              <a:rPr lang="ru-RU" b="1" dirty="0" smtClean="0"/>
              <a:t>Григорьев</a:t>
            </a:r>
          </a:p>
          <a:p>
            <a:pPr>
              <a:lnSpc>
                <a:spcPct val="150000"/>
              </a:lnSpc>
            </a:pPr>
            <a:endParaRPr lang="ru-RU" b="1" dirty="0"/>
          </a:p>
          <a:p>
            <a:r>
              <a:rPr lang="ru-RU" b="1" dirty="0"/>
              <a:t>Ведущий преподаватель по финансовой грамотности АНО «ИДПО МФЦ», эксперт </a:t>
            </a:r>
            <a:r>
              <a:rPr lang="ru-RU" b="1" dirty="0" smtClean="0"/>
              <a:t>АРФГ,</a:t>
            </a:r>
          </a:p>
          <a:p>
            <a:r>
              <a:rPr lang="ru-RU" b="1" dirty="0"/>
              <a:t>л</a:t>
            </a:r>
            <a:r>
              <a:rPr lang="ru-RU" b="1" dirty="0" smtClean="0"/>
              <a:t>ектор РОЗ</a:t>
            </a:r>
          </a:p>
          <a:p>
            <a:endParaRPr lang="en-US" b="1" dirty="0"/>
          </a:p>
          <a:p>
            <a:r>
              <a:rPr lang="ru-RU" b="1" dirty="0" smtClean="0"/>
              <a:t>Тел.: +7 </a:t>
            </a:r>
            <a:r>
              <a:rPr lang="ru-RU" b="1" dirty="0"/>
              <a:t>985 922 </a:t>
            </a:r>
            <a:r>
              <a:rPr lang="ru-RU" b="1" dirty="0" smtClean="0"/>
              <a:t>2867</a:t>
            </a:r>
          </a:p>
          <a:p>
            <a:r>
              <a:rPr lang="ru-RU" b="1" dirty="0" smtClean="0"/>
              <a:t>Эл. почта: </a:t>
            </a:r>
            <a:r>
              <a:rPr lang="en-US" b="1" dirty="0" smtClean="0">
                <a:hlinkClick r:id="rId5"/>
              </a:rPr>
              <a:t>evgenyg@educenter.ru</a:t>
            </a:r>
            <a:endParaRPr lang="en-US" b="1" dirty="0"/>
          </a:p>
          <a:p>
            <a:r>
              <a:rPr lang="ru-RU" b="1" dirty="0" smtClean="0"/>
              <a:t>Сайт: </a:t>
            </a:r>
            <a:r>
              <a:rPr lang="en-US" b="1" dirty="0" smtClean="0">
                <a:hlinkClick r:id="rId6"/>
              </a:rPr>
              <a:t>https</a:t>
            </a:r>
            <a:r>
              <a:rPr lang="en-US" b="1" dirty="0">
                <a:hlinkClick r:id="rId6"/>
              </a:rPr>
              <a:t>://</a:t>
            </a:r>
            <a:r>
              <a:rPr lang="en-US" b="1" dirty="0" smtClean="0">
                <a:hlinkClick r:id="rId6"/>
              </a:rPr>
              <a:t>www.educenter.ru/</a:t>
            </a:r>
            <a:endParaRPr lang="en-US" b="1" dirty="0"/>
          </a:p>
          <a:p>
            <a:pPr marL="457200" indent="-457200">
              <a:lnSpc>
                <a:spcPct val="150000"/>
              </a:lnSpc>
              <a:buAutoNum type="arabicPeriod"/>
            </a:pPr>
            <a:endParaRPr lang="ru-RU" b="1" dirty="0"/>
          </a:p>
        </p:txBody>
      </p:sp>
      <p:pic>
        <p:nvPicPr>
          <p:cNvPr id="10" name="Рисунок 9"/>
          <p:cNvPicPr>
            <a:picLocks noChangeAspect="1"/>
          </p:cNvPicPr>
          <p:nvPr/>
        </p:nvPicPr>
        <p:blipFill>
          <a:blip r:embed="rId7"/>
          <a:stretch>
            <a:fillRect/>
          </a:stretch>
        </p:blipFill>
        <p:spPr>
          <a:xfrm>
            <a:off x="9298897" y="1946940"/>
            <a:ext cx="2449225" cy="2104264"/>
          </a:xfrm>
          <a:prstGeom prst="rect">
            <a:avLst/>
          </a:prstGeom>
          <a:ln>
            <a:solidFill>
              <a:srgbClr val="192D8C"/>
            </a:solidFill>
          </a:ln>
        </p:spPr>
        <p:style>
          <a:lnRef idx="2">
            <a:schemeClr val="accent4"/>
          </a:lnRef>
          <a:fillRef idx="1">
            <a:schemeClr val="lt1"/>
          </a:fillRef>
          <a:effectRef idx="0">
            <a:schemeClr val="accent4"/>
          </a:effectRef>
          <a:fontRef idx="minor">
            <a:schemeClr val="dk1"/>
          </a:fontRef>
        </p:style>
      </p:pic>
    </p:spTree>
    <p:extLst>
      <p:ext uri="{BB962C8B-B14F-4D97-AF65-F5344CB8AC3E}">
        <p14:creationId xmlns:p14="http://schemas.microsoft.com/office/powerpoint/2010/main" val="6204997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Группа 6">
            <a:extLst>
              <a:ext uri="{FF2B5EF4-FFF2-40B4-BE49-F238E27FC236}">
                <a16:creationId xmlns:a16="http://schemas.microsoft.com/office/drawing/2014/main" id="{AF1BDD9A-857A-6B66-59F8-C8C60156B6E9}"/>
              </a:ext>
            </a:extLst>
          </p:cNvPr>
          <p:cNvGrpSpPr/>
          <p:nvPr/>
        </p:nvGrpSpPr>
        <p:grpSpPr>
          <a:xfrm>
            <a:off x="305685" y="194805"/>
            <a:ext cx="11580628" cy="1029010"/>
            <a:chOff x="305685" y="194805"/>
            <a:chExt cx="11580628" cy="1029010"/>
          </a:xfrm>
        </p:grpSpPr>
        <p:pic>
          <p:nvPicPr>
            <p:cNvPr id="5" name="Рисунок 4">
              <a:extLst>
                <a:ext uri="{FF2B5EF4-FFF2-40B4-BE49-F238E27FC236}">
                  <a16:creationId xmlns:a16="http://schemas.microsoft.com/office/drawing/2014/main" id="{B916D964-7C24-883D-7346-E6B8B188C217}"/>
                </a:ext>
              </a:extLst>
            </p:cNvPr>
            <p:cNvPicPr>
              <a:picLocks noChangeAspect="1"/>
            </p:cNvPicPr>
            <p:nvPr/>
          </p:nvPicPr>
          <p:blipFill>
            <a:blip r:embed="rId2"/>
            <a:stretch>
              <a:fillRect/>
            </a:stretch>
          </p:blipFill>
          <p:spPr>
            <a:xfrm>
              <a:off x="305685" y="269747"/>
              <a:ext cx="11580628" cy="879129"/>
            </a:xfrm>
            <a:prstGeom prst="rect">
              <a:avLst/>
            </a:prstGeom>
          </p:spPr>
        </p:pic>
        <p:pic>
          <p:nvPicPr>
            <p:cNvPr id="4" name="Рисунок 3" descr="Изображение выглядит как логотип, символ, Графика, Шрифт&#10;&#10;Автоматически созданное описание">
              <a:extLst>
                <a:ext uri="{FF2B5EF4-FFF2-40B4-BE49-F238E27FC236}">
                  <a16:creationId xmlns:a16="http://schemas.microsoft.com/office/drawing/2014/main" id="{77C6A0E8-8AEE-EFF0-21F2-9B6482183639}"/>
                </a:ext>
              </a:extLst>
            </p:cNvPr>
            <p:cNvPicPr>
              <a:picLocks noChangeAspect="1"/>
            </p:cNvPicPr>
            <p:nvPr/>
          </p:nvPicPr>
          <p:blipFill>
            <a:blip r:embed="rId3"/>
            <a:stretch>
              <a:fillRect/>
            </a:stretch>
          </p:blipFill>
          <p:spPr>
            <a:xfrm>
              <a:off x="10757156" y="194805"/>
              <a:ext cx="1129157" cy="1029010"/>
            </a:xfrm>
            <a:prstGeom prst="rect">
              <a:avLst/>
            </a:prstGeom>
          </p:spPr>
        </p:pic>
      </p:grpSp>
      <p:sp>
        <p:nvSpPr>
          <p:cNvPr id="2" name="Заголовок 1">
            <a:extLst>
              <a:ext uri="{FF2B5EF4-FFF2-40B4-BE49-F238E27FC236}">
                <a16:creationId xmlns:a16="http://schemas.microsoft.com/office/drawing/2014/main" id="{079FA31D-F64C-A518-E57A-FAE3534F21B3}"/>
              </a:ext>
            </a:extLst>
          </p:cNvPr>
          <p:cNvSpPr>
            <a:spLocks noGrp="1"/>
          </p:cNvSpPr>
          <p:nvPr>
            <p:ph type="ctrTitle"/>
          </p:nvPr>
        </p:nvSpPr>
        <p:spPr>
          <a:xfrm>
            <a:off x="486033" y="306665"/>
            <a:ext cx="7644713" cy="805291"/>
          </a:xfrm>
        </p:spPr>
        <p:txBody>
          <a:bodyPr anchor="ctr">
            <a:normAutofit/>
          </a:bodyPr>
          <a:lstStyle/>
          <a:p>
            <a:pPr algn="l"/>
            <a:r>
              <a:rPr lang="ru-RU" sz="2500" dirty="0" smtClean="0">
                <a:solidFill>
                  <a:schemeClr val="bg1"/>
                </a:solidFill>
                <a:latin typeface="Arial" panose="020B0604020202020204" pitchFamily="34" charset="0"/>
                <a:cs typeface="Arial" panose="020B0604020202020204" pitchFamily="34" charset="0"/>
              </a:rPr>
              <a:t>Содержание </a:t>
            </a:r>
            <a:endParaRPr lang="ru-RU" sz="2500" dirty="0">
              <a:solidFill>
                <a:schemeClr val="bg1"/>
              </a:solidFill>
              <a:latin typeface="Arial" panose="020B0604020202020204" pitchFamily="34" charset="0"/>
              <a:cs typeface="Arial" panose="020B0604020202020204" pitchFamily="34" charset="0"/>
            </a:endParaRPr>
          </a:p>
        </p:txBody>
      </p:sp>
      <p:pic>
        <p:nvPicPr>
          <p:cNvPr id="6" name="Рисунок 5">
            <a:extLst>
              <a:ext uri="{FF2B5EF4-FFF2-40B4-BE49-F238E27FC236}">
                <a16:creationId xmlns:a16="http://schemas.microsoft.com/office/drawing/2014/main" id="{2218D0B2-A1A7-6E1C-52C1-2C9B0777406D}"/>
              </a:ext>
            </a:extLst>
          </p:cNvPr>
          <p:cNvPicPr>
            <a:picLocks noChangeAspect="1"/>
          </p:cNvPicPr>
          <p:nvPr/>
        </p:nvPicPr>
        <p:blipFill>
          <a:blip r:embed="rId4"/>
          <a:stretch>
            <a:fillRect/>
          </a:stretch>
        </p:blipFill>
        <p:spPr>
          <a:xfrm>
            <a:off x="9753167" y="4377814"/>
            <a:ext cx="2438833" cy="2382720"/>
          </a:xfrm>
          <a:prstGeom prst="rect">
            <a:avLst/>
          </a:prstGeom>
        </p:spPr>
      </p:pic>
      <p:sp>
        <p:nvSpPr>
          <p:cNvPr id="8" name="TextBox 19">
            <a:extLst>
              <a:ext uri="{FF2B5EF4-FFF2-40B4-BE49-F238E27FC236}">
                <a16:creationId xmlns:a16="http://schemas.microsoft.com/office/drawing/2014/main" id="{639359B1-3311-488A-BD62-13F7B94E23EE}"/>
              </a:ext>
            </a:extLst>
          </p:cNvPr>
          <p:cNvSpPr txBox="1"/>
          <p:nvPr/>
        </p:nvSpPr>
        <p:spPr>
          <a:xfrm>
            <a:off x="486033" y="1434248"/>
            <a:ext cx="11287956" cy="4708981"/>
          </a:xfrm>
          <a:prstGeom prst="rect">
            <a:avLst/>
          </a:prstGeom>
          <a:noFill/>
        </p:spPr>
        <p:txBody>
          <a:bodyPr wrap="square" lIns="0" tIns="0" rIns="0" bIns="0"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buAutoNum type="arabicPeriod"/>
            </a:pPr>
            <a:r>
              <a:rPr lang="ru-RU" b="1" dirty="0" smtClean="0"/>
              <a:t>Кредитование: </a:t>
            </a:r>
            <a:r>
              <a:rPr lang="ru-RU" dirty="0" smtClean="0"/>
              <a:t>определение, виды кредитов, законы.</a:t>
            </a:r>
          </a:p>
          <a:p>
            <a:pPr marL="457200" indent="-457200">
              <a:buAutoNum type="arabicPeriod"/>
            </a:pPr>
            <a:endParaRPr lang="ru-RU" dirty="0" smtClean="0"/>
          </a:p>
          <a:p>
            <a:pPr marL="457200" indent="-457200">
              <a:buAutoNum type="arabicPeriod"/>
            </a:pPr>
            <a:r>
              <a:rPr lang="ru-RU" b="1" dirty="0" smtClean="0"/>
              <a:t>Статистика по кредитованию </a:t>
            </a:r>
            <a:r>
              <a:rPr lang="ru-RU" dirty="0" smtClean="0"/>
              <a:t>банки, МФО.</a:t>
            </a:r>
          </a:p>
          <a:p>
            <a:pPr marL="457200" indent="-457200">
              <a:buAutoNum type="arabicPeriod"/>
            </a:pPr>
            <a:endParaRPr lang="ru-RU" dirty="0" smtClean="0"/>
          </a:p>
          <a:p>
            <a:pPr marL="457200" indent="-457200">
              <a:buAutoNum type="arabicPeriod"/>
            </a:pPr>
            <a:r>
              <a:rPr lang="ru-RU" b="1" dirty="0" smtClean="0"/>
              <a:t>Как решить брать или не брать кредит: </a:t>
            </a:r>
            <a:r>
              <a:rPr lang="ru-RU" b="1" dirty="0" smtClean="0">
                <a:solidFill>
                  <a:srgbClr val="FF0000"/>
                </a:solidFill>
              </a:rPr>
              <a:t>психология</a:t>
            </a:r>
            <a:r>
              <a:rPr lang="ru-RU" b="1" dirty="0" smtClean="0"/>
              <a:t>, </a:t>
            </a:r>
            <a:r>
              <a:rPr lang="ru-RU" dirty="0" smtClean="0"/>
              <a:t>финансовый план, кредитный калькулятор.</a:t>
            </a:r>
            <a:endParaRPr lang="ru-RU" dirty="0"/>
          </a:p>
          <a:p>
            <a:pPr marL="457200" indent="-457200">
              <a:buAutoNum type="arabicPeriod"/>
            </a:pPr>
            <a:endParaRPr lang="ru-RU" dirty="0" smtClean="0"/>
          </a:p>
          <a:p>
            <a:pPr marL="457200" indent="-457200">
              <a:buFontTx/>
              <a:buAutoNum type="arabicPeriod"/>
            </a:pPr>
            <a:r>
              <a:rPr lang="ru-RU" b="1" dirty="0"/>
              <a:t>Существенные условия кредитования: </a:t>
            </a:r>
            <a:r>
              <a:rPr lang="ru-RU" dirty="0"/>
              <a:t>выбор банка, </a:t>
            </a:r>
            <a:r>
              <a:rPr lang="ru-RU" dirty="0" smtClean="0"/>
              <a:t>МФО. Договор</a:t>
            </a:r>
            <a:r>
              <a:rPr lang="ru-RU" dirty="0"/>
              <a:t>, табличная форма, процентная ставка, ПСК, страховка при кредитовании</a:t>
            </a:r>
            <a:r>
              <a:rPr lang="ru-RU" dirty="0" smtClean="0"/>
              <a:t>.</a:t>
            </a:r>
          </a:p>
          <a:p>
            <a:pPr marL="457200" indent="-457200">
              <a:buAutoNum type="arabicPeriod"/>
            </a:pPr>
            <a:endParaRPr lang="ru-RU" dirty="0" smtClean="0"/>
          </a:p>
          <a:p>
            <a:pPr marL="457200" indent="-457200">
              <a:buAutoNum type="arabicPeriod"/>
            </a:pPr>
            <a:r>
              <a:rPr lang="ru-RU" b="1" dirty="0" smtClean="0">
                <a:solidFill>
                  <a:srgbClr val="00B050"/>
                </a:solidFill>
              </a:rPr>
              <a:t>Можно ли заработать используя кредитную карту с льготным кредитованием?</a:t>
            </a:r>
          </a:p>
          <a:p>
            <a:pPr marL="457200" indent="-457200">
              <a:buAutoNum type="arabicPeriod"/>
            </a:pPr>
            <a:endParaRPr lang="ru-RU" dirty="0" smtClean="0"/>
          </a:p>
          <a:p>
            <a:pPr marL="457200" indent="-457200">
              <a:buAutoNum type="arabicPeriod"/>
            </a:pPr>
            <a:r>
              <a:rPr lang="ru-RU" b="1" dirty="0" smtClean="0">
                <a:solidFill>
                  <a:srgbClr val="C00000"/>
                </a:solidFill>
              </a:rPr>
              <a:t>Что делать, если Вы не можете оплачивать кредит, ранее взятый: </a:t>
            </a:r>
            <a:r>
              <a:rPr lang="ru-RU" dirty="0" smtClean="0"/>
              <a:t>реструктуризация, кредитные каникулы, рефинансирование, банкротство.</a:t>
            </a:r>
          </a:p>
          <a:p>
            <a:pPr marL="457200" indent="-457200">
              <a:buAutoNum type="arabicPeriod"/>
            </a:pPr>
            <a:endParaRPr lang="ru-RU" dirty="0" smtClean="0"/>
          </a:p>
          <a:p>
            <a:pPr marL="457200" indent="-457200">
              <a:buAutoNum type="arabicPeriod"/>
            </a:pPr>
            <a:r>
              <a:rPr lang="ru-RU" b="1" dirty="0" smtClean="0">
                <a:solidFill>
                  <a:srgbClr val="FF0000"/>
                </a:solidFill>
              </a:rPr>
              <a:t>Мошенничество и «черные кредиторы»: </a:t>
            </a:r>
            <a:r>
              <a:rPr lang="ru-RU" dirty="0" smtClean="0"/>
              <a:t>виды мошенничеств, что делать, кредитная история. </a:t>
            </a:r>
          </a:p>
          <a:p>
            <a:pPr marL="457200" indent="-457200">
              <a:buAutoNum type="arabicPeriod"/>
            </a:pPr>
            <a:endParaRPr lang="ru-RU" dirty="0" smtClean="0"/>
          </a:p>
          <a:p>
            <a:pPr marL="457200" indent="-457200">
              <a:buAutoNum type="arabicPeriod"/>
            </a:pPr>
            <a:r>
              <a:rPr lang="ru-RU" b="1" dirty="0" smtClean="0"/>
              <a:t>Полезные ссылки</a:t>
            </a:r>
          </a:p>
        </p:txBody>
      </p:sp>
    </p:spTree>
    <p:extLst>
      <p:ext uri="{BB962C8B-B14F-4D97-AF65-F5344CB8AC3E}">
        <p14:creationId xmlns:p14="http://schemas.microsoft.com/office/powerpoint/2010/main" val="9384525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10DA7A7F-EA42-06B8-9CCF-F5DE61F1D902}"/>
              </a:ext>
            </a:extLst>
          </p:cNvPr>
          <p:cNvGrpSpPr/>
          <p:nvPr/>
        </p:nvGrpSpPr>
        <p:grpSpPr>
          <a:xfrm>
            <a:off x="305685" y="194805"/>
            <a:ext cx="11580628" cy="1029010"/>
            <a:chOff x="305685" y="194805"/>
            <a:chExt cx="11580628" cy="1029010"/>
          </a:xfrm>
        </p:grpSpPr>
        <p:pic>
          <p:nvPicPr>
            <p:cNvPr id="7" name="Рисунок 6">
              <a:extLst>
                <a:ext uri="{FF2B5EF4-FFF2-40B4-BE49-F238E27FC236}">
                  <a16:creationId xmlns:a16="http://schemas.microsoft.com/office/drawing/2014/main" id="{F809CFD5-43A3-993F-90F0-CD33CA789AAA}"/>
                </a:ext>
              </a:extLst>
            </p:cNvPr>
            <p:cNvPicPr>
              <a:picLocks noChangeAspect="1"/>
            </p:cNvPicPr>
            <p:nvPr/>
          </p:nvPicPr>
          <p:blipFill>
            <a:blip r:embed="rId2"/>
            <a:stretch>
              <a:fillRect/>
            </a:stretch>
          </p:blipFill>
          <p:spPr>
            <a:xfrm>
              <a:off x="305685" y="269747"/>
              <a:ext cx="11580628" cy="879129"/>
            </a:xfrm>
            <a:prstGeom prst="rect">
              <a:avLst/>
            </a:prstGeom>
          </p:spPr>
        </p:pic>
        <p:pic>
          <p:nvPicPr>
            <p:cNvPr id="8" name="Рисунок 7" descr="Изображение выглядит как логотип, символ, Графика, Шрифт&#10;&#10;Автоматически созданное описание">
              <a:extLst>
                <a:ext uri="{FF2B5EF4-FFF2-40B4-BE49-F238E27FC236}">
                  <a16:creationId xmlns:a16="http://schemas.microsoft.com/office/drawing/2014/main" id="{6522A0ED-A014-95EA-DF40-6CD130D3FEE8}"/>
                </a:ext>
              </a:extLst>
            </p:cNvPr>
            <p:cNvPicPr>
              <a:picLocks noChangeAspect="1"/>
            </p:cNvPicPr>
            <p:nvPr/>
          </p:nvPicPr>
          <p:blipFill>
            <a:blip r:embed="rId3"/>
            <a:stretch>
              <a:fillRect/>
            </a:stretch>
          </p:blipFill>
          <p:spPr>
            <a:xfrm>
              <a:off x="10757156" y="194805"/>
              <a:ext cx="1129157" cy="1029010"/>
            </a:xfrm>
            <a:prstGeom prst="rect">
              <a:avLst/>
            </a:prstGeom>
          </p:spPr>
        </p:pic>
      </p:grpSp>
      <p:sp>
        <p:nvSpPr>
          <p:cNvPr id="2" name="Заголовок 1">
            <a:extLst>
              <a:ext uri="{FF2B5EF4-FFF2-40B4-BE49-F238E27FC236}">
                <a16:creationId xmlns:a16="http://schemas.microsoft.com/office/drawing/2014/main" id="{079FA31D-F64C-A518-E57A-FAE3534F21B3}"/>
              </a:ext>
            </a:extLst>
          </p:cNvPr>
          <p:cNvSpPr>
            <a:spLocks noGrp="1"/>
          </p:cNvSpPr>
          <p:nvPr>
            <p:ph type="ctrTitle"/>
          </p:nvPr>
        </p:nvSpPr>
        <p:spPr>
          <a:xfrm>
            <a:off x="486033" y="269747"/>
            <a:ext cx="9235016" cy="805291"/>
          </a:xfrm>
        </p:spPr>
        <p:txBody>
          <a:bodyPr anchor="ctr">
            <a:normAutofit/>
          </a:bodyPr>
          <a:lstStyle/>
          <a:p>
            <a:pPr algn="l"/>
            <a:r>
              <a:rPr lang="ru-RU" sz="2500" dirty="0">
                <a:solidFill>
                  <a:schemeClr val="bg1"/>
                </a:solidFill>
                <a:latin typeface="Arial" panose="020B0604020202020204" pitchFamily="34" charset="0"/>
                <a:cs typeface="Arial" panose="020B0604020202020204" pitchFamily="34" charset="0"/>
              </a:rPr>
              <a:t>Кредитование: определение, виды кредитов, законы</a:t>
            </a:r>
          </a:p>
        </p:txBody>
      </p:sp>
      <p:pic>
        <p:nvPicPr>
          <p:cNvPr id="4" name="Рисунок 3">
            <a:extLst>
              <a:ext uri="{FF2B5EF4-FFF2-40B4-BE49-F238E27FC236}">
                <a16:creationId xmlns:a16="http://schemas.microsoft.com/office/drawing/2014/main" id="{A56514E8-75EF-1215-3543-9469215198FF}"/>
              </a:ext>
            </a:extLst>
          </p:cNvPr>
          <p:cNvPicPr>
            <a:picLocks noChangeAspect="1"/>
          </p:cNvPicPr>
          <p:nvPr/>
        </p:nvPicPr>
        <p:blipFill>
          <a:blip r:embed="rId4">
            <a:alphaModFix amt="40000"/>
          </a:blip>
          <a:stretch>
            <a:fillRect/>
          </a:stretch>
        </p:blipFill>
        <p:spPr>
          <a:xfrm rot="17852110">
            <a:off x="10664283" y="2089131"/>
            <a:ext cx="2099527" cy="2051221"/>
          </a:xfrm>
          <a:prstGeom prst="rect">
            <a:avLst/>
          </a:prstGeom>
        </p:spPr>
      </p:pic>
      <p:pic>
        <p:nvPicPr>
          <p:cNvPr id="5" name="Рисунок 4">
            <a:extLst>
              <a:ext uri="{FF2B5EF4-FFF2-40B4-BE49-F238E27FC236}">
                <a16:creationId xmlns:a16="http://schemas.microsoft.com/office/drawing/2014/main" id="{3B47FD22-D11D-5964-10D8-876D0DD137DC}"/>
              </a:ext>
            </a:extLst>
          </p:cNvPr>
          <p:cNvPicPr>
            <a:picLocks noChangeAspect="1"/>
          </p:cNvPicPr>
          <p:nvPr/>
        </p:nvPicPr>
        <p:blipFill>
          <a:blip r:embed="rId4">
            <a:alphaModFix amt="40000"/>
          </a:blip>
          <a:stretch>
            <a:fillRect/>
          </a:stretch>
        </p:blipFill>
        <p:spPr>
          <a:xfrm rot="1847315">
            <a:off x="-1124547" y="5326850"/>
            <a:ext cx="2860468" cy="2794654"/>
          </a:xfrm>
          <a:prstGeom prst="rect">
            <a:avLst/>
          </a:prstGeom>
        </p:spPr>
      </p:pic>
      <p:sp>
        <p:nvSpPr>
          <p:cNvPr id="9" name="TextBox 13">
            <a:extLst>
              <a:ext uri="{FF2B5EF4-FFF2-40B4-BE49-F238E27FC236}">
                <a16:creationId xmlns:a16="http://schemas.microsoft.com/office/drawing/2014/main" id="{B94C0300-D5A0-4B14-B67E-1EA11088476C}"/>
              </a:ext>
            </a:extLst>
          </p:cNvPr>
          <p:cNvSpPr txBox="1"/>
          <p:nvPr/>
        </p:nvSpPr>
        <p:spPr>
          <a:xfrm>
            <a:off x="486033" y="1589385"/>
            <a:ext cx="11184520" cy="4339650"/>
          </a:xfrm>
          <a:prstGeom prst="rect">
            <a:avLst/>
          </a:prstGeom>
          <a:noFill/>
        </p:spPr>
        <p:txBody>
          <a:bodyPr wrap="square" lIns="0" tIns="0" rIns="0" bIns="0" rtlCol="0">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b="1" dirty="0" smtClean="0"/>
              <a:t>Законодательство</a:t>
            </a:r>
          </a:p>
          <a:p>
            <a:endParaRPr lang="ru-RU" b="1" dirty="0"/>
          </a:p>
          <a:p>
            <a:pPr marL="285750" indent="-285750">
              <a:buFont typeface="Wingdings" panose="05000000000000000000" pitchFamily="2" charset="2"/>
              <a:buChar char="Ø"/>
            </a:pPr>
            <a:r>
              <a:rPr lang="ru-RU" sz="1600" b="1" i="1" dirty="0" smtClean="0">
                <a:solidFill>
                  <a:schemeClr val="tx1"/>
                </a:solidFill>
              </a:rPr>
              <a:t>ГК Российской Федерации. Часть 2. Статья 42.«Кредит и Займ», Пгрф 3.«Залог»</a:t>
            </a:r>
          </a:p>
          <a:p>
            <a:pPr marL="285750" indent="-285750">
              <a:buFont typeface="Wingdings" panose="05000000000000000000" pitchFamily="2" charset="2"/>
              <a:buChar char="Ø"/>
            </a:pPr>
            <a:r>
              <a:rPr lang="ru-RU" sz="1600" i="1" dirty="0" smtClean="0">
                <a:solidFill>
                  <a:schemeClr val="tx1"/>
                </a:solidFill>
              </a:rPr>
              <a:t>Федеральный закон </a:t>
            </a:r>
            <a:r>
              <a:rPr lang="ru-RU" sz="1600" i="1" dirty="0" smtClean="0"/>
              <a:t>"О </a:t>
            </a:r>
            <a:r>
              <a:rPr lang="ru-RU" sz="1600" i="1" dirty="0"/>
              <a:t>банках и банковской деятельности" от 02.12.1990 N </a:t>
            </a:r>
            <a:r>
              <a:rPr lang="ru-RU" sz="1600" i="1" dirty="0" smtClean="0"/>
              <a:t>395-1</a:t>
            </a:r>
            <a:endParaRPr lang="ru-RU" sz="1600" i="1" dirty="0" smtClean="0">
              <a:solidFill>
                <a:schemeClr val="tx1"/>
              </a:solidFill>
            </a:endParaRPr>
          </a:p>
          <a:p>
            <a:pPr marL="285750" indent="-285750">
              <a:buFont typeface="Wingdings" panose="05000000000000000000" pitchFamily="2" charset="2"/>
              <a:buChar char="Ø"/>
            </a:pPr>
            <a:r>
              <a:rPr lang="ru-RU" sz="1600" i="1" dirty="0" smtClean="0">
                <a:solidFill>
                  <a:schemeClr val="tx1"/>
                </a:solidFill>
              </a:rPr>
              <a:t>Федеральный </a:t>
            </a:r>
            <a:r>
              <a:rPr lang="ru-RU" sz="1600" i="1" dirty="0">
                <a:solidFill>
                  <a:schemeClr val="tx1"/>
                </a:solidFill>
              </a:rPr>
              <a:t>закон "О потребительском кредите (займе)" от 21.12.2013 N </a:t>
            </a:r>
            <a:r>
              <a:rPr lang="ru-RU" sz="1600" i="1" dirty="0" smtClean="0">
                <a:solidFill>
                  <a:schemeClr val="tx1"/>
                </a:solidFill>
              </a:rPr>
              <a:t>353-ФЗ</a:t>
            </a:r>
          </a:p>
          <a:p>
            <a:pPr marL="285750" indent="-285750">
              <a:buFont typeface="Wingdings" panose="05000000000000000000" pitchFamily="2" charset="2"/>
              <a:buChar char="Ø"/>
            </a:pPr>
            <a:r>
              <a:rPr lang="ru-RU" sz="1600" i="1" dirty="0" smtClean="0">
                <a:solidFill>
                  <a:schemeClr val="tx1"/>
                </a:solidFill>
              </a:rPr>
              <a:t>Федеральный </a:t>
            </a:r>
            <a:r>
              <a:rPr lang="ru-RU" sz="1600" i="1" dirty="0">
                <a:solidFill>
                  <a:schemeClr val="tx1"/>
                </a:solidFill>
              </a:rPr>
              <a:t>закон "О микрофинансовой деятельности и микрофинансовых организациях" от 02.07.2010 N </a:t>
            </a:r>
            <a:r>
              <a:rPr lang="ru-RU" sz="1600" i="1" dirty="0" smtClean="0">
                <a:solidFill>
                  <a:schemeClr val="tx1"/>
                </a:solidFill>
              </a:rPr>
              <a:t>151-ФЗ </a:t>
            </a:r>
          </a:p>
          <a:p>
            <a:pPr marL="285750" indent="-285750">
              <a:buFont typeface="Wingdings" panose="05000000000000000000" pitchFamily="2" charset="2"/>
              <a:buChar char="Ø"/>
            </a:pPr>
            <a:r>
              <a:rPr lang="ru-RU" sz="1600" i="1" dirty="0"/>
              <a:t>Федеральный закон "Об ипотеке (залоге недвижимости)" от 16.07.1998 N </a:t>
            </a:r>
            <a:r>
              <a:rPr lang="ru-RU" sz="1600" i="1" dirty="0" smtClean="0"/>
              <a:t>102-ФЗ</a:t>
            </a:r>
            <a:endParaRPr lang="ru-RU" sz="1600" i="1" dirty="0"/>
          </a:p>
          <a:p>
            <a:pPr marL="285750" indent="-285750">
              <a:buFont typeface="Wingdings" panose="05000000000000000000" pitchFamily="2" charset="2"/>
              <a:buChar char="Ø"/>
            </a:pPr>
            <a:r>
              <a:rPr lang="ru-RU" sz="1600" i="1" dirty="0" smtClean="0">
                <a:solidFill>
                  <a:schemeClr val="tx1"/>
                </a:solidFill>
              </a:rPr>
              <a:t>Федеральный </a:t>
            </a:r>
            <a:r>
              <a:rPr lang="ru-RU" sz="1600" i="1" dirty="0">
                <a:solidFill>
                  <a:schemeClr val="tx1"/>
                </a:solidFill>
              </a:rPr>
              <a:t>закон "О кредитных историях" от 30.12.2004 N </a:t>
            </a:r>
            <a:r>
              <a:rPr lang="ru-RU" sz="1600" i="1" dirty="0" smtClean="0">
                <a:solidFill>
                  <a:schemeClr val="tx1"/>
                </a:solidFill>
              </a:rPr>
              <a:t>218-ФЗ</a:t>
            </a:r>
          </a:p>
          <a:p>
            <a:pPr marL="285750" indent="-285750">
              <a:buFont typeface="Wingdings" panose="05000000000000000000" pitchFamily="2" charset="2"/>
              <a:buChar char="Ø"/>
            </a:pPr>
            <a:r>
              <a:rPr lang="ru-RU" sz="1600" i="1" dirty="0">
                <a:solidFill>
                  <a:schemeClr val="tx1"/>
                </a:solidFill>
              </a:rPr>
              <a:t>Федеральный закон "О защите прав и законных интересов физических лиц при осуществлении деятельности по возврату просроченной задолженности </a:t>
            </a:r>
            <a:r>
              <a:rPr lang="ru-RU" sz="1600" i="1" dirty="0" smtClean="0">
                <a:solidFill>
                  <a:schemeClr val="tx1"/>
                </a:solidFill>
              </a:rPr>
              <a:t>…" от </a:t>
            </a:r>
            <a:r>
              <a:rPr lang="ru-RU" sz="1600" i="1" dirty="0">
                <a:solidFill>
                  <a:schemeClr val="tx1"/>
                </a:solidFill>
              </a:rPr>
              <a:t>03.07.2016 N </a:t>
            </a:r>
            <a:r>
              <a:rPr lang="ru-RU" sz="1600" i="1" dirty="0" smtClean="0">
                <a:solidFill>
                  <a:schemeClr val="tx1"/>
                </a:solidFill>
              </a:rPr>
              <a:t>230-ФЗ</a:t>
            </a:r>
          </a:p>
          <a:p>
            <a:pPr marL="285750" indent="-285750">
              <a:buFont typeface="Wingdings" panose="05000000000000000000" pitchFamily="2" charset="2"/>
              <a:buChar char="Ø"/>
            </a:pPr>
            <a:r>
              <a:rPr lang="ru-RU" sz="1600" b="1" i="1" dirty="0">
                <a:solidFill>
                  <a:srgbClr val="FF0000"/>
                </a:solidFill>
              </a:rPr>
              <a:t>Федеральный закон от 26.10.2002 N 127-ФЗ "О несостоятельности (банкротстве</a:t>
            </a:r>
            <a:r>
              <a:rPr lang="ru-RU" sz="1600" b="1" i="1" dirty="0" smtClean="0">
                <a:solidFill>
                  <a:srgbClr val="FF0000"/>
                </a:solidFill>
              </a:rPr>
              <a:t>)". Глава </a:t>
            </a:r>
            <a:r>
              <a:rPr lang="en-US" sz="1600" b="1" i="1" dirty="0" smtClean="0">
                <a:solidFill>
                  <a:srgbClr val="FF0000"/>
                </a:solidFill>
              </a:rPr>
              <a:t>X</a:t>
            </a:r>
            <a:r>
              <a:rPr lang="ru-RU" sz="1600" b="1" i="1" dirty="0" smtClean="0">
                <a:solidFill>
                  <a:srgbClr val="FF0000"/>
                </a:solidFill>
              </a:rPr>
              <a:t>.</a:t>
            </a:r>
          </a:p>
          <a:p>
            <a:pPr marL="285750" indent="-285750">
              <a:buFont typeface="Wingdings" panose="05000000000000000000" pitchFamily="2" charset="2"/>
              <a:buChar char="Ø"/>
            </a:pPr>
            <a:endParaRPr lang="ru-RU" sz="1600" b="1" i="1" dirty="0">
              <a:solidFill>
                <a:srgbClr val="FF0000"/>
              </a:solidFill>
            </a:endParaRPr>
          </a:p>
          <a:p>
            <a:pPr marL="285750" indent="-285750">
              <a:buFont typeface="Wingdings" panose="05000000000000000000" pitchFamily="2" charset="2"/>
              <a:buChar char="Ø"/>
            </a:pPr>
            <a:r>
              <a:rPr lang="ru-RU" sz="1600" b="1" i="1" dirty="0">
                <a:solidFill>
                  <a:srgbClr val="00B050"/>
                </a:solidFill>
              </a:rPr>
              <a:t>Федеральный закон от 24.07.2007 N </a:t>
            </a:r>
            <a:r>
              <a:rPr lang="ru-RU" sz="1600" b="1" i="1" dirty="0" smtClean="0">
                <a:solidFill>
                  <a:srgbClr val="00B050"/>
                </a:solidFill>
              </a:rPr>
              <a:t>209-ФЗ </a:t>
            </a:r>
            <a:r>
              <a:rPr lang="ru-RU" sz="1600" b="1" i="1" dirty="0">
                <a:solidFill>
                  <a:srgbClr val="00B050"/>
                </a:solidFill>
              </a:rPr>
              <a:t>"О развитии малого и среднего предпринимательства в Российской </a:t>
            </a:r>
            <a:r>
              <a:rPr lang="ru-RU" sz="1600" b="1" i="1" dirty="0" smtClean="0">
                <a:solidFill>
                  <a:srgbClr val="00B050"/>
                </a:solidFill>
              </a:rPr>
              <a:t>Федерации«. Ст. 17 Финансовая поддержка субъектов МСП.</a:t>
            </a:r>
          </a:p>
          <a:p>
            <a:pPr marL="285750" indent="-285750">
              <a:buFont typeface="Wingdings" panose="05000000000000000000" pitchFamily="2" charset="2"/>
              <a:buChar char="Ø"/>
            </a:pPr>
            <a:endParaRPr lang="ru-RU" sz="1600" b="1" i="1" dirty="0">
              <a:solidFill>
                <a:srgbClr val="00B050"/>
              </a:solidFill>
            </a:endParaRPr>
          </a:p>
          <a:p>
            <a:pPr algn="ctr"/>
            <a:r>
              <a:rPr lang="en-US" sz="2200" b="1" i="1" dirty="0">
                <a:solidFill>
                  <a:srgbClr val="00B050"/>
                </a:solidFill>
                <a:hlinkClick r:id="rId5"/>
              </a:rPr>
              <a:t>https://cbr.ru/na</a:t>
            </a:r>
            <a:r>
              <a:rPr lang="en-US" sz="2200" b="1" i="1" dirty="0" smtClean="0">
                <a:solidFill>
                  <a:srgbClr val="00B050"/>
                </a:solidFill>
                <a:hlinkClick r:id="rId5"/>
              </a:rPr>
              <a:t>/</a:t>
            </a:r>
            <a:r>
              <a:rPr lang="ru-RU" sz="2200" b="1" i="1" dirty="0">
                <a:solidFill>
                  <a:srgbClr val="00B050"/>
                </a:solidFill>
              </a:rPr>
              <a:t> </a:t>
            </a:r>
            <a:r>
              <a:rPr lang="ru-RU" sz="2200" b="1" i="1" dirty="0" smtClean="0">
                <a:solidFill>
                  <a:srgbClr val="00B050"/>
                </a:solidFill>
              </a:rPr>
              <a:t> </a:t>
            </a:r>
            <a:endParaRPr lang="ru-RU" sz="2200" b="1" i="1" dirty="0">
              <a:solidFill>
                <a:srgbClr val="00B050"/>
              </a:solidFill>
            </a:endParaRPr>
          </a:p>
        </p:txBody>
      </p:sp>
    </p:spTree>
    <p:extLst>
      <p:ext uri="{BB962C8B-B14F-4D97-AF65-F5344CB8AC3E}">
        <p14:creationId xmlns:p14="http://schemas.microsoft.com/office/powerpoint/2010/main" val="2485509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10DA7A7F-EA42-06B8-9CCF-F5DE61F1D902}"/>
              </a:ext>
            </a:extLst>
          </p:cNvPr>
          <p:cNvGrpSpPr/>
          <p:nvPr/>
        </p:nvGrpSpPr>
        <p:grpSpPr>
          <a:xfrm>
            <a:off x="305685" y="194805"/>
            <a:ext cx="11580628" cy="1029010"/>
            <a:chOff x="305685" y="194805"/>
            <a:chExt cx="11580628" cy="1029010"/>
          </a:xfrm>
        </p:grpSpPr>
        <p:pic>
          <p:nvPicPr>
            <p:cNvPr id="7" name="Рисунок 6">
              <a:extLst>
                <a:ext uri="{FF2B5EF4-FFF2-40B4-BE49-F238E27FC236}">
                  <a16:creationId xmlns:a16="http://schemas.microsoft.com/office/drawing/2014/main" id="{F809CFD5-43A3-993F-90F0-CD33CA789AAA}"/>
                </a:ext>
              </a:extLst>
            </p:cNvPr>
            <p:cNvPicPr>
              <a:picLocks noChangeAspect="1"/>
            </p:cNvPicPr>
            <p:nvPr/>
          </p:nvPicPr>
          <p:blipFill>
            <a:blip r:embed="rId2"/>
            <a:stretch>
              <a:fillRect/>
            </a:stretch>
          </p:blipFill>
          <p:spPr>
            <a:xfrm>
              <a:off x="305685" y="269747"/>
              <a:ext cx="11580628" cy="879129"/>
            </a:xfrm>
            <a:prstGeom prst="rect">
              <a:avLst/>
            </a:prstGeom>
          </p:spPr>
        </p:pic>
        <p:pic>
          <p:nvPicPr>
            <p:cNvPr id="8" name="Рисунок 7" descr="Изображение выглядит как логотип, символ, Графика, Шрифт&#10;&#10;Автоматически созданное описание">
              <a:extLst>
                <a:ext uri="{FF2B5EF4-FFF2-40B4-BE49-F238E27FC236}">
                  <a16:creationId xmlns:a16="http://schemas.microsoft.com/office/drawing/2014/main" id="{6522A0ED-A014-95EA-DF40-6CD130D3FEE8}"/>
                </a:ext>
              </a:extLst>
            </p:cNvPr>
            <p:cNvPicPr>
              <a:picLocks noChangeAspect="1"/>
            </p:cNvPicPr>
            <p:nvPr/>
          </p:nvPicPr>
          <p:blipFill>
            <a:blip r:embed="rId3"/>
            <a:stretch>
              <a:fillRect/>
            </a:stretch>
          </p:blipFill>
          <p:spPr>
            <a:xfrm>
              <a:off x="10757156" y="194805"/>
              <a:ext cx="1129157" cy="1029010"/>
            </a:xfrm>
            <a:prstGeom prst="rect">
              <a:avLst/>
            </a:prstGeom>
          </p:spPr>
        </p:pic>
      </p:grpSp>
      <p:sp>
        <p:nvSpPr>
          <p:cNvPr id="2" name="Заголовок 1">
            <a:extLst>
              <a:ext uri="{FF2B5EF4-FFF2-40B4-BE49-F238E27FC236}">
                <a16:creationId xmlns:a16="http://schemas.microsoft.com/office/drawing/2014/main" id="{079FA31D-F64C-A518-E57A-FAE3534F21B3}"/>
              </a:ext>
            </a:extLst>
          </p:cNvPr>
          <p:cNvSpPr>
            <a:spLocks noGrp="1"/>
          </p:cNvSpPr>
          <p:nvPr>
            <p:ph type="ctrTitle"/>
          </p:nvPr>
        </p:nvSpPr>
        <p:spPr>
          <a:xfrm>
            <a:off x="486033" y="269747"/>
            <a:ext cx="9235016" cy="805291"/>
          </a:xfrm>
        </p:spPr>
        <p:txBody>
          <a:bodyPr anchor="ctr">
            <a:normAutofit/>
          </a:bodyPr>
          <a:lstStyle/>
          <a:p>
            <a:pPr algn="l"/>
            <a:r>
              <a:rPr lang="ru-RU" sz="2500" dirty="0">
                <a:solidFill>
                  <a:schemeClr val="bg1"/>
                </a:solidFill>
                <a:latin typeface="Arial" panose="020B0604020202020204" pitchFamily="34" charset="0"/>
                <a:cs typeface="Arial" panose="020B0604020202020204" pitchFamily="34" charset="0"/>
              </a:rPr>
              <a:t>Кредитование: определение, виды кредитов, законы</a:t>
            </a:r>
          </a:p>
        </p:txBody>
      </p:sp>
      <p:pic>
        <p:nvPicPr>
          <p:cNvPr id="4" name="Рисунок 3">
            <a:extLst>
              <a:ext uri="{FF2B5EF4-FFF2-40B4-BE49-F238E27FC236}">
                <a16:creationId xmlns:a16="http://schemas.microsoft.com/office/drawing/2014/main" id="{A56514E8-75EF-1215-3543-9469215198FF}"/>
              </a:ext>
            </a:extLst>
          </p:cNvPr>
          <p:cNvPicPr>
            <a:picLocks noChangeAspect="1"/>
          </p:cNvPicPr>
          <p:nvPr/>
        </p:nvPicPr>
        <p:blipFill>
          <a:blip r:embed="rId4">
            <a:alphaModFix amt="40000"/>
          </a:blip>
          <a:stretch>
            <a:fillRect/>
          </a:stretch>
        </p:blipFill>
        <p:spPr>
          <a:xfrm rot="17852110">
            <a:off x="10673161" y="2160152"/>
            <a:ext cx="2099527" cy="2051221"/>
          </a:xfrm>
          <a:prstGeom prst="rect">
            <a:avLst/>
          </a:prstGeom>
        </p:spPr>
      </p:pic>
      <p:pic>
        <p:nvPicPr>
          <p:cNvPr id="5" name="Рисунок 4">
            <a:extLst>
              <a:ext uri="{FF2B5EF4-FFF2-40B4-BE49-F238E27FC236}">
                <a16:creationId xmlns:a16="http://schemas.microsoft.com/office/drawing/2014/main" id="{3B47FD22-D11D-5964-10D8-876D0DD137DC}"/>
              </a:ext>
            </a:extLst>
          </p:cNvPr>
          <p:cNvPicPr>
            <a:picLocks noChangeAspect="1"/>
          </p:cNvPicPr>
          <p:nvPr/>
        </p:nvPicPr>
        <p:blipFill>
          <a:blip r:embed="rId4">
            <a:alphaModFix amt="40000"/>
          </a:blip>
          <a:stretch>
            <a:fillRect/>
          </a:stretch>
        </p:blipFill>
        <p:spPr>
          <a:xfrm rot="1847315">
            <a:off x="-1124547" y="5326850"/>
            <a:ext cx="2860468" cy="2794654"/>
          </a:xfrm>
          <a:prstGeom prst="rect">
            <a:avLst/>
          </a:prstGeom>
        </p:spPr>
      </p:pic>
      <p:sp>
        <p:nvSpPr>
          <p:cNvPr id="14" name="Прямоугольник 13"/>
          <p:cNvSpPr/>
          <p:nvPr/>
        </p:nvSpPr>
        <p:spPr>
          <a:xfrm>
            <a:off x="618476" y="3909214"/>
            <a:ext cx="10955045" cy="1077218"/>
          </a:xfrm>
          <a:prstGeom prst="rect">
            <a:avLst/>
          </a:prstGeom>
          <a:ln>
            <a:solidFill>
              <a:srgbClr val="192D8C"/>
            </a:solidFill>
          </a:ln>
        </p:spPr>
        <p:txBody>
          <a:bodyPr wrap="square">
            <a:spAutoFit/>
          </a:bodyPr>
          <a:lstStyle/>
          <a:p>
            <a:pPr algn="just" fontAlgn="base"/>
            <a:r>
              <a:rPr lang="ru-RU" sz="1600" b="1" i="1" dirty="0" smtClean="0"/>
              <a:t>Кредитные карты </a:t>
            </a:r>
            <a:r>
              <a:rPr lang="ru-RU" sz="1600" i="1" dirty="0" smtClean="0"/>
              <a:t>—</a:t>
            </a:r>
            <a:r>
              <a:rPr lang="ru-RU" sz="1600" b="1" i="1" dirty="0" smtClean="0"/>
              <a:t> </a:t>
            </a:r>
            <a:r>
              <a:rPr lang="ru-RU" sz="1600" i="1" dirty="0"/>
              <a:t>один из видов банковских кредитов, которым можно воспользоваться в любое время в рамках суммы, которая находится на персональном счете. Чтобы погасить задолженность по кредиту, нужно внести потраченные средства обратно на карту переводом, в банкомате или другим удобным способом</a:t>
            </a:r>
            <a:r>
              <a:rPr lang="ru-RU" sz="1600" i="1" dirty="0" smtClean="0"/>
              <a:t>.</a:t>
            </a:r>
            <a:endParaRPr lang="ru-RU" sz="1600" i="1" dirty="0"/>
          </a:p>
        </p:txBody>
      </p:sp>
      <p:sp>
        <p:nvSpPr>
          <p:cNvPr id="15" name="Прямоугольник 14"/>
          <p:cNvSpPr/>
          <p:nvPr/>
        </p:nvSpPr>
        <p:spPr>
          <a:xfrm>
            <a:off x="1102915" y="1536371"/>
            <a:ext cx="9986168" cy="1815882"/>
          </a:xfrm>
          <a:prstGeom prst="rect">
            <a:avLst/>
          </a:prstGeom>
          <a:ln>
            <a:solidFill>
              <a:srgbClr val="192D8C"/>
            </a:solidFill>
          </a:ln>
        </p:spPr>
        <p:txBody>
          <a:bodyPr wrap="square">
            <a:spAutoFit/>
          </a:bodyPr>
          <a:lstStyle/>
          <a:p>
            <a:r>
              <a:rPr lang="ru-RU" sz="1600" b="1" i="1" dirty="0" smtClean="0"/>
              <a:t>102-ФЗ</a:t>
            </a:r>
            <a:r>
              <a:rPr lang="ru-RU" sz="1600" b="1" i="1" dirty="0"/>
              <a:t>. </a:t>
            </a:r>
            <a:endParaRPr lang="ru-RU" sz="1600" b="1" i="1" dirty="0" smtClean="0"/>
          </a:p>
          <a:p>
            <a:pPr algn="just"/>
            <a:r>
              <a:rPr lang="ru-RU" sz="1600" b="1" i="1" dirty="0" smtClean="0"/>
              <a:t>Ипотечный кредит </a:t>
            </a:r>
            <a:r>
              <a:rPr lang="ru-RU" sz="1600" i="1" dirty="0"/>
              <a:t>—</a:t>
            </a:r>
            <a:r>
              <a:rPr lang="ru-RU" sz="1600" b="1" i="1" dirty="0" smtClean="0"/>
              <a:t> </a:t>
            </a:r>
            <a:r>
              <a:rPr lang="ru-RU" sz="1600" i="1" dirty="0"/>
              <a:t>о договору о залоге недвижимого имущества (договору об ипотеке) одна сторона —</a:t>
            </a:r>
            <a:r>
              <a:rPr lang="ru-RU" sz="1600" i="1" dirty="0" smtClean="0"/>
              <a:t> </a:t>
            </a:r>
            <a:r>
              <a:rPr lang="ru-RU" sz="1600" i="1" dirty="0"/>
              <a:t>залогодержатель, являющийся кредитором по обязательству, обеспеченному ипотекой, имеет право получить удовлетворение своих денежных требований к должнику по этому обязательству из стоимости заложенного недвижимого имущества другой стороны —</a:t>
            </a:r>
            <a:r>
              <a:rPr lang="ru-RU" sz="1600" i="1" dirty="0" smtClean="0"/>
              <a:t> </a:t>
            </a:r>
            <a:r>
              <a:rPr lang="ru-RU" sz="1600" i="1" dirty="0"/>
              <a:t>залогодателя преимущественно перед другими кредиторами </a:t>
            </a:r>
            <a:r>
              <a:rPr lang="ru-RU" sz="1600" i="1" dirty="0" smtClean="0"/>
              <a:t>залогодателя…</a:t>
            </a:r>
            <a:endParaRPr lang="ru-RU" sz="1600" i="1" dirty="0"/>
          </a:p>
        </p:txBody>
      </p:sp>
    </p:spTree>
    <p:extLst>
      <p:ext uri="{BB962C8B-B14F-4D97-AF65-F5344CB8AC3E}">
        <p14:creationId xmlns:p14="http://schemas.microsoft.com/office/powerpoint/2010/main" val="36596569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10DA7A7F-EA42-06B8-9CCF-F5DE61F1D902}"/>
              </a:ext>
            </a:extLst>
          </p:cNvPr>
          <p:cNvGrpSpPr/>
          <p:nvPr/>
        </p:nvGrpSpPr>
        <p:grpSpPr>
          <a:xfrm>
            <a:off x="305685" y="194805"/>
            <a:ext cx="11580628" cy="1029010"/>
            <a:chOff x="305685" y="194805"/>
            <a:chExt cx="11580628" cy="1029010"/>
          </a:xfrm>
        </p:grpSpPr>
        <p:pic>
          <p:nvPicPr>
            <p:cNvPr id="7" name="Рисунок 6">
              <a:extLst>
                <a:ext uri="{FF2B5EF4-FFF2-40B4-BE49-F238E27FC236}">
                  <a16:creationId xmlns:a16="http://schemas.microsoft.com/office/drawing/2014/main" id="{F809CFD5-43A3-993F-90F0-CD33CA789AAA}"/>
                </a:ext>
              </a:extLst>
            </p:cNvPr>
            <p:cNvPicPr>
              <a:picLocks noChangeAspect="1"/>
            </p:cNvPicPr>
            <p:nvPr/>
          </p:nvPicPr>
          <p:blipFill>
            <a:blip r:embed="rId2"/>
            <a:stretch>
              <a:fillRect/>
            </a:stretch>
          </p:blipFill>
          <p:spPr>
            <a:xfrm>
              <a:off x="305685" y="269747"/>
              <a:ext cx="11580628" cy="879129"/>
            </a:xfrm>
            <a:prstGeom prst="rect">
              <a:avLst/>
            </a:prstGeom>
          </p:spPr>
        </p:pic>
        <p:pic>
          <p:nvPicPr>
            <p:cNvPr id="8" name="Рисунок 7" descr="Изображение выглядит как логотип, символ, Графика, Шрифт&#10;&#10;Автоматически созданное описание">
              <a:extLst>
                <a:ext uri="{FF2B5EF4-FFF2-40B4-BE49-F238E27FC236}">
                  <a16:creationId xmlns:a16="http://schemas.microsoft.com/office/drawing/2014/main" id="{6522A0ED-A014-95EA-DF40-6CD130D3FEE8}"/>
                </a:ext>
              </a:extLst>
            </p:cNvPr>
            <p:cNvPicPr>
              <a:picLocks noChangeAspect="1"/>
            </p:cNvPicPr>
            <p:nvPr/>
          </p:nvPicPr>
          <p:blipFill>
            <a:blip r:embed="rId3"/>
            <a:stretch>
              <a:fillRect/>
            </a:stretch>
          </p:blipFill>
          <p:spPr>
            <a:xfrm>
              <a:off x="10757156" y="194805"/>
              <a:ext cx="1129157" cy="1029010"/>
            </a:xfrm>
            <a:prstGeom prst="rect">
              <a:avLst/>
            </a:prstGeom>
          </p:spPr>
        </p:pic>
      </p:grpSp>
      <p:sp>
        <p:nvSpPr>
          <p:cNvPr id="2" name="Заголовок 1">
            <a:extLst>
              <a:ext uri="{FF2B5EF4-FFF2-40B4-BE49-F238E27FC236}">
                <a16:creationId xmlns:a16="http://schemas.microsoft.com/office/drawing/2014/main" id="{079FA31D-F64C-A518-E57A-FAE3534F21B3}"/>
              </a:ext>
            </a:extLst>
          </p:cNvPr>
          <p:cNvSpPr>
            <a:spLocks noGrp="1"/>
          </p:cNvSpPr>
          <p:nvPr>
            <p:ph type="ctrTitle"/>
          </p:nvPr>
        </p:nvSpPr>
        <p:spPr>
          <a:xfrm>
            <a:off x="486033" y="269747"/>
            <a:ext cx="9235016" cy="805291"/>
          </a:xfrm>
        </p:spPr>
        <p:txBody>
          <a:bodyPr anchor="ctr">
            <a:normAutofit/>
          </a:bodyPr>
          <a:lstStyle/>
          <a:p>
            <a:pPr algn="l"/>
            <a:r>
              <a:rPr lang="ru-RU" sz="2500" dirty="0">
                <a:solidFill>
                  <a:schemeClr val="bg1"/>
                </a:solidFill>
                <a:latin typeface="Arial" panose="020B0604020202020204" pitchFamily="34" charset="0"/>
                <a:cs typeface="Arial" panose="020B0604020202020204" pitchFamily="34" charset="0"/>
              </a:rPr>
              <a:t>Кредитование: определение, виды кредитов, законы</a:t>
            </a:r>
          </a:p>
        </p:txBody>
      </p:sp>
      <p:pic>
        <p:nvPicPr>
          <p:cNvPr id="4" name="Рисунок 3">
            <a:extLst>
              <a:ext uri="{FF2B5EF4-FFF2-40B4-BE49-F238E27FC236}">
                <a16:creationId xmlns:a16="http://schemas.microsoft.com/office/drawing/2014/main" id="{A56514E8-75EF-1215-3543-9469215198FF}"/>
              </a:ext>
            </a:extLst>
          </p:cNvPr>
          <p:cNvPicPr>
            <a:picLocks noChangeAspect="1"/>
          </p:cNvPicPr>
          <p:nvPr/>
        </p:nvPicPr>
        <p:blipFill>
          <a:blip r:embed="rId4">
            <a:alphaModFix amt="40000"/>
          </a:blip>
          <a:stretch>
            <a:fillRect/>
          </a:stretch>
        </p:blipFill>
        <p:spPr>
          <a:xfrm rot="17852110">
            <a:off x="10664283" y="2089131"/>
            <a:ext cx="2099527" cy="2051221"/>
          </a:xfrm>
          <a:prstGeom prst="rect">
            <a:avLst/>
          </a:prstGeom>
        </p:spPr>
      </p:pic>
      <p:pic>
        <p:nvPicPr>
          <p:cNvPr id="5" name="Рисунок 4">
            <a:extLst>
              <a:ext uri="{FF2B5EF4-FFF2-40B4-BE49-F238E27FC236}">
                <a16:creationId xmlns:a16="http://schemas.microsoft.com/office/drawing/2014/main" id="{3B47FD22-D11D-5964-10D8-876D0DD137DC}"/>
              </a:ext>
            </a:extLst>
          </p:cNvPr>
          <p:cNvPicPr>
            <a:picLocks noChangeAspect="1"/>
          </p:cNvPicPr>
          <p:nvPr/>
        </p:nvPicPr>
        <p:blipFill>
          <a:blip r:embed="rId4">
            <a:alphaModFix amt="40000"/>
          </a:blip>
          <a:stretch>
            <a:fillRect/>
          </a:stretch>
        </p:blipFill>
        <p:spPr>
          <a:xfrm rot="1847315">
            <a:off x="-1124547" y="5326850"/>
            <a:ext cx="2860468" cy="2794654"/>
          </a:xfrm>
          <a:prstGeom prst="rect">
            <a:avLst/>
          </a:prstGeom>
        </p:spPr>
      </p:pic>
      <p:sp>
        <p:nvSpPr>
          <p:cNvPr id="9" name="Прямоугольник 8"/>
          <p:cNvSpPr/>
          <p:nvPr/>
        </p:nvSpPr>
        <p:spPr>
          <a:xfrm>
            <a:off x="3612578" y="4447712"/>
            <a:ext cx="7709156" cy="2062103"/>
          </a:xfrm>
          <a:prstGeom prst="rect">
            <a:avLst/>
          </a:prstGeom>
          <a:ln>
            <a:solidFill>
              <a:srgbClr val="192D8C"/>
            </a:solidFill>
          </a:ln>
        </p:spPr>
        <p:txBody>
          <a:bodyPr wrap="square">
            <a:spAutoFit/>
          </a:bodyPr>
          <a:lstStyle/>
          <a:p>
            <a:r>
              <a:rPr lang="ru-RU" sz="1600" b="1" i="1" dirty="0" smtClean="0"/>
              <a:t>ГК РФ 2 часть. Ст. 819</a:t>
            </a:r>
          </a:p>
          <a:p>
            <a:pPr algn="just"/>
            <a:r>
              <a:rPr lang="ru-RU" sz="1600" b="1" i="1" dirty="0" smtClean="0"/>
              <a:t>	По </a:t>
            </a:r>
            <a:r>
              <a:rPr lang="ru-RU" sz="1600" b="1" i="1" dirty="0"/>
              <a:t>кредитному договору </a:t>
            </a:r>
            <a:r>
              <a:rPr lang="ru-RU" sz="1600" i="1" dirty="0"/>
              <a:t>банк или иная кредитная организация (кредитор) обязуются </a:t>
            </a:r>
            <a:r>
              <a:rPr lang="ru-RU" sz="1600" b="1" i="1" dirty="0">
                <a:solidFill>
                  <a:srgbClr val="FF0000"/>
                </a:solidFill>
              </a:rPr>
              <a:t>предоставить денежные средства (кредит) </a:t>
            </a:r>
            <a:r>
              <a:rPr lang="ru-RU" sz="1600" i="1" dirty="0"/>
              <a:t>заемщику в размере и на условиях, предусмотренных договором, а заемщик обязуется возвратить полученную денежную сумму и уплатить проценты за пользование ею, а также предусмотренные кредитным договором иные платежи, в том числе связанные с предоставлением кредита.</a:t>
            </a:r>
          </a:p>
        </p:txBody>
      </p:sp>
      <p:sp>
        <p:nvSpPr>
          <p:cNvPr id="12" name="Прямоугольник 11"/>
          <p:cNvSpPr/>
          <p:nvPr/>
        </p:nvSpPr>
        <p:spPr>
          <a:xfrm>
            <a:off x="701336" y="1223815"/>
            <a:ext cx="9330431" cy="3046988"/>
          </a:xfrm>
          <a:prstGeom prst="rect">
            <a:avLst/>
          </a:prstGeom>
          <a:ln>
            <a:solidFill>
              <a:srgbClr val="192D8C"/>
            </a:solidFill>
          </a:ln>
        </p:spPr>
        <p:txBody>
          <a:bodyPr wrap="square">
            <a:spAutoFit/>
          </a:bodyPr>
          <a:lstStyle/>
          <a:p>
            <a:pPr indent="342900" algn="just"/>
            <a:r>
              <a:rPr lang="ru-RU" sz="1600" b="1" i="1" dirty="0"/>
              <a:t>ГК РФ 2 часть. Ст. </a:t>
            </a:r>
            <a:r>
              <a:rPr lang="ru-RU" sz="1600" b="1" i="1" dirty="0" smtClean="0"/>
              <a:t>807 </a:t>
            </a:r>
          </a:p>
          <a:p>
            <a:pPr indent="342900" algn="just"/>
            <a:r>
              <a:rPr lang="ru-RU" sz="1600" b="1" i="1" dirty="0"/>
              <a:t>	</a:t>
            </a:r>
            <a:r>
              <a:rPr lang="ru-RU" sz="1600" b="1" i="1" dirty="0" smtClean="0"/>
              <a:t>По </a:t>
            </a:r>
            <a:r>
              <a:rPr lang="ru-RU" sz="1600" b="1" i="1" dirty="0"/>
              <a:t>договору займа </a:t>
            </a:r>
            <a:r>
              <a:rPr lang="ru-RU" sz="1600" i="1" dirty="0"/>
              <a:t>одна сторона (займодавец) передает или обязуется передать в собственность другой стороне (заемщику) </a:t>
            </a:r>
            <a:r>
              <a:rPr lang="ru-RU" sz="1600" b="1" i="1" dirty="0">
                <a:solidFill>
                  <a:srgbClr val="FF0000"/>
                </a:solidFill>
              </a:rPr>
              <a:t>деньги, вещи, определенные родовыми признаками, или ценные бумаги, а заемщик обязуется возвратить займодавцу такую же сумму денег (сумму займа) или равное количество полученных им вещей того же рода и качества либо таких же ценных </a:t>
            </a:r>
            <a:r>
              <a:rPr lang="ru-RU" sz="1600" b="1" i="1" dirty="0" smtClean="0">
                <a:solidFill>
                  <a:srgbClr val="FF0000"/>
                </a:solidFill>
              </a:rPr>
              <a:t>бумаг.</a:t>
            </a:r>
          </a:p>
          <a:p>
            <a:pPr algn="just"/>
            <a:r>
              <a:rPr lang="ru-RU" sz="1600" i="1" dirty="0" smtClean="0"/>
              <a:t>	</a:t>
            </a:r>
            <a:r>
              <a:rPr lang="ru-RU" sz="1600" i="1" dirty="0"/>
              <a:t>Если займодавцем в договоре займа является гражданин, договор считается заключенным с момента передачи суммы займа или другого предмета договора займа заемщику или указанному им лицу.</a:t>
            </a:r>
          </a:p>
          <a:p>
            <a:pPr algn="just"/>
            <a:r>
              <a:rPr lang="ru-RU" sz="1600" i="1" dirty="0"/>
              <a:t>Особенности предоставления займа под проценты заемщику-гражданину в целях, не связанных с предпринимательской деятельностью, устанавливаются законами</a:t>
            </a:r>
          </a:p>
        </p:txBody>
      </p:sp>
    </p:spTree>
    <p:extLst>
      <p:ext uri="{BB962C8B-B14F-4D97-AF65-F5344CB8AC3E}">
        <p14:creationId xmlns:p14="http://schemas.microsoft.com/office/powerpoint/2010/main" val="41471551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10DA7A7F-EA42-06B8-9CCF-F5DE61F1D902}"/>
              </a:ext>
            </a:extLst>
          </p:cNvPr>
          <p:cNvGrpSpPr/>
          <p:nvPr/>
        </p:nvGrpSpPr>
        <p:grpSpPr>
          <a:xfrm>
            <a:off x="305685" y="194805"/>
            <a:ext cx="11580628" cy="1029010"/>
            <a:chOff x="305685" y="194805"/>
            <a:chExt cx="11580628" cy="1029010"/>
          </a:xfrm>
        </p:grpSpPr>
        <p:pic>
          <p:nvPicPr>
            <p:cNvPr id="7" name="Рисунок 6">
              <a:extLst>
                <a:ext uri="{FF2B5EF4-FFF2-40B4-BE49-F238E27FC236}">
                  <a16:creationId xmlns:a16="http://schemas.microsoft.com/office/drawing/2014/main" id="{F809CFD5-43A3-993F-90F0-CD33CA789AAA}"/>
                </a:ext>
              </a:extLst>
            </p:cNvPr>
            <p:cNvPicPr>
              <a:picLocks noChangeAspect="1"/>
            </p:cNvPicPr>
            <p:nvPr/>
          </p:nvPicPr>
          <p:blipFill>
            <a:blip r:embed="rId2"/>
            <a:stretch>
              <a:fillRect/>
            </a:stretch>
          </p:blipFill>
          <p:spPr>
            <a:xfrm>
              <a:off x="305685" y="269747"/>
              <a:ext cx="11580628" cy="879129"/>
            </a:xfrm>
            <a:prstGeom prst="rect">
              <a:avLst/>
            </a:prstGeom>
          </p:spPr>
        </p:pic>
        <p:pic>
          <p:nvPicPr>
            <p:cNvPr id="8" name="Рисунок 7" descr="Изображение выглядит как логотип, символ, Графика, Шрифт&#10;&#10;Автоматически созданное описание">
              <a:extLst>
                <a:ext uri="{FF2B5EF4-FFF2-40B4-BE49-F238E27FC236}">
                  <a16:creationId xmlns:a16="http://schemas.microsoft.com/office/drawing/2014/main" id="{6522A0ED-A014-95EA-DF40-6CD130D3FEE8}"/>
                </a:ext>
              </a:extLst>
            </p:cNvPr>
            <p:cNvPicPr>
              <a:picLocks noChangeAspect="1"/>
            </p:cNvPicPr>
            <p:nvPr/>
          </p:nvPicPr>
          <p:blipFill>
            <a:blip r:embed="rId3"/>
            <a:stretch>
              <a:fillRect/>
            </a:stretch>
          </p:blipFill>
          <p:spPr>
            <a:xfrm>
              <a:off x="10757156" y="194805"/>
              <a:ext cx="1129157" cy="1029010"/>
            </a:xfrm>
            <a:prstGeom prst="rect">
              <a:avLst/>
            </a:prstGeom>
          </p:spPr>
        </p:pic>
      </p:grpSp>
      <p:sp>
        <p:nvSpPr>
          <p:cNvPr id="2" name="Заголовок 1">
            <a:extLst>
              <a:ext uri="{FF2B5EF4-FFF2-40B4-BE49-F238E27FC236}">
                <a16:creationId xmlns:a16="http://schemas.microsoft.com/office/drawing/2014/main" id="{079FA31D-F64C-A518-E57A-FAE3534F21B3}"/>
              </a:ext>
            </a:extLst>
          </p:cNvPr>
          <p:cNvSpPr>
            <a:spLocks noGrp="1"/>
          </p:cNvSpPr>
          <p:nvPr>
            <p:ph type="ctrTitle"/>
          </p:nvPr>
        </p:nvSpPr>
        <p:spPr>
          <a:xfrm>
            <a:off x="486033" y="269747"/>
            <a:ext cx="9235016" cy="805291"/>
          </a:xfrm>
        </p:spPr>
        <p:txBody>
          <a:bodyPr anchor="ctr">
            <a:normAutofit/>
          </a:bodyPr>
          <a:lstStyle/>
          <a:p>
            <a:pPr algn="l"/>
            <a:r>
              <a:rPr lang="ru-RU" sz="2500" dirty="0">
                <a:solidFill>
                  <a:schemeClr val="bg1"/>
                </a:solidFill>
                <a:latin typeface="Arial" panose="020B0604020202020204" pitchFamily="34" charset="0"/>
                <a:cs typeface="Arial" panose="020B0604020202020204" pitchFamily="34" charset="0"/>
              </a:rPr>
              <a:t>Кредитование: определение, виды кредитов, законы</a:t>
            </a:r>
          </a:p>
        </p:txBody>
      </p:sp>
      <p:pic>
        <p:nvPicPr>
          <p:cNvPr id="4" name="Рисунок 3">
            <a:extLst>
              <a:ext uri="{FF2B5EF4-FFF2-40B4-BE49-F238E27FC236}">
                <a16:creationId xmlns:a16="http://schemas.microsoft.com/office/drawing/2014/main" id="{A56514E8-75EF-1215-3543-9469215198FF}"/>
              </a:ext>
            </a:extLst>
          </p:cNvPr>
          <p:cNvPicPr>
            <a:picLocks noChangeAspect="1"/>
          </p:cNvPicPr>
          <p:nvPr/>
        </p:nvPicPr>
        <p:blipFill>
          <a:blip r:embed="rId4">
            <a:alphaModFix amt="40000"/>
          </a:blip>
          <a:stretch>
            <a:fillRect/>
          </a:stretch>
        </p:blipFill>
        <p:spPr>
          <a:xfrm rot="17852110">
            <a:off x="10664283" y="2089131"/>
            <a:ext cx="2099527" cy="2051221"/>
          </a:xfrm>
          <a:prstGeom prst="rect">
            <a:avLst/>
          </a:prstGeom>
        </p:spPr>
      </p:pic>
      <p:pic>
        <p:nvPicPr>
          <p:cNvPr id="5" name="Рисунок 4">
            <a:extLst>
              <a:ext uri="{FF2B5EF4-FFF2-40B4-BE49-F238E27FC236}">
                <a16:creationId xmlns:a16="http://schemas.microsoft.com/office/drawing/2014/main" id="{3B47FD22-D11D-5964-10D8-876D0DD137DC}"/>
              </a:ext>
            </a:extLst>
          </p:cNvPr>
          <p:cNvPicPr>
            <a:picLocks noChangeAspect="1"/>
          </p:cNvPicPr>
          <p:nvPr/>
        </p:nvPicPr>
        <p:blipFill>
          <a:blip r:embed="rId4">
            <a:alphaModFix amt="40000"/>
          </a:blip>
          <a:stretch>
            <a:fillRect/>
          </a:stretch>
        </p:blipFill>
        <p:spPr>
          <a:xfrm rot="1847315">
            <a:off x="-1124547" y="5326850"/>
            <a:ext cx="2860468" cy="2794654"/>
          </a:xfrm>
          <a:prstGeom prst="rect">
            <a:avLst/>
          </a:prstGeom>
        </p:spPr>
      </p:pic>
      <p:sp>
        <p:nvSpPr>
          <p:cNvPr id="6" name="Прямоугольник 5"/>
          <p:cNvSpPr/>
          <p:nvPr/>
        </p:nvSpPr>
        <p:spPr>
          <a:xfrm>
            <a:off x="305685" y="1223815"/>
            <a:ext cx="7917537" cy="830997"/>
          </a:xfrm>
          <a:prstGeom prst="rect">
            <a:avLst/>
          </a:prstGeom>
          <a:ln>
            <a:solidFill>
              <a:srgbClr val="192D8C"/>
            </a:solidFill>
          </a:ln>
        </p:spPr>
        <p:txBody>
          <a:bodyPr wrap="square">
            <a:spAutoFit/>
          </a:bodyPr>
          <a:lstStyle/>
          <a:p>
            <a:r>
              <a:rPr lang="ru-RU" sz="1600" b="1" i="1" dirty="0" smtClean="0"/>
              <a:t>Статья 5. Пункт2. 395-1-ФЗ</a:t>
            </a:r>
            <a:r>
              <a:rPr lang="ru-RU" sz="1600" b="1" i="1" dirty="0"/>
              <a:t>. </a:t>
            </a:r>
            <a:endParaRPr lang="ru-RU" sz="1600" b="1" i="1" dirty="0" smtClean="0"/>
          </a:p>
          <a:p>
            <a:pPr algn="just"/>
            <a:r>
              <a:rPr lang="ru-RU" sz="1600" b="1" i="1" dirty="0" smtClean="0"/>
              <a:t>Банковская операция </a:t>
            </a:r>
            <a:r>
              <a:rPr lang="ru-RU" sz="1600" i="1" dirty="0"/>
              <a:t>—</a:t>
            </a:r>
            <a:r>
              <a:rPr lang="ru-RU" sz="1600" b="1" i="1" dirty="0" smtClean="0"/>
              <a:t> </a:t>
            </a:r>
            <a:r>
              <a:rPr lang="ru-RU" sz="1600" i="1" dirty="0"/>
              <a:t>размещение указанных </a:t>
            </a:r>
            <a:r>
              <a:rPr lang="ru-RU" sz="1600" i="1" dirty="0" smtClean="0"/>
              <a:t>в пункте 1 настоящей </a:t>
            </a:r>
            <a:r>
              <a:rPr lang="ru-RU" sz="1600" i="1" dirty="0"/>
              <a:t>части привлеченных средств от своего имени и за свой </a:t>
            </a:r>
            <a:r>
              <a:rPr lang="ru-RU" sz="1600" i="1" dirty="0" smtClean="0"/>
              <a:t>счет…</a:t>
            </a:r>
            <a:endParaRPr lang="ru-RU" sz="1600" i="1" dirty="0"/>
          </a:p>
        </p:txBody>
      </p:sp>
      <p:sp>
        <p:nvSpPr>
          <p:cNvPr id="10" name="Прямоугольник 9"/>
          <p:cNvSpPr/>
          <p:nvPr/>
        </p:nvSpPr>
        <p:spPr>
          <a:xfrm>
            <a:off x="551627" y="2200448"/>
            <a:ext cx="9169422" cy="1323439"/>
          </a:xfrm>
          <a:prstGeom prst="rect">
            <a:avLst/>
          </a:prstGeom>
          <a:ln>
            <a:solidFill>
              <a:srgbClr val="192D8C"/>
            </a:solidFill>
          </a:ln>
        </p:spPr>
        <p:txBody>
          <a:bodyPr wrap="square">
            <a:spAutoFit/>
          </a:bodyPr>
          <a:lstStyle/>
          <a:p>
            <a:r>
              <a:rPr lang="ru-RU" sz="1600" b="1" i="1" dirty="0"/>
              <a:t>353-ФЗ. </a:t>
            </a:r>
            <a:endParaRPr lang="ru-RU" sz="1600" b="1" i="1" dirty="0" smtClean="0"/>
          </a:p>
          <a:p>
            <a:pPr algn="just"/>
            <a:r>
              <a:rPr lang="ru-RU" sz="1600" b="1" i="1" dirty="0" smtClean="0"/>
              <a:t>Потребительский </a:t>
            </a:r>
            <a:r>
              <a:rPr lang="ru-RU" sz="1600" b="1" i="1" dirty="0"/>
              <a:t>кредит (заем) </a:t>
            </a:r>
            <a:r>
              <a:rPr lang="ru-RU" sz="1600" i="1" dirty="0"/>
              <a:t>—</a:t>
            </a:r>
            <a:r>
              <a:rPr lang="ru-RU" sz="1600" b="1" i="1" dirty="0" smtClean="0"/>
              <a:t> </a:t>
            </a:r>
            <a:r>
              <a:rPr lang="ru-RU" sz="1600" i="1" dirty="0"/>
              <a:t>денежные средства, предоставленные кредитором заемщику на основании кредитного договора, договора займа, в том числе с использованием электронных средств платежа, в целях, </a:t>
            </a:r>
            <a:r>
              <a:rPr lang="ru-RU" sz="1600" b="1" i="1" dirty="0">
                <a:solidFill>
                  <a:srgbClr val="FF0000"/>
                </a:solidFill>
              </a:rPr>
              <a:t>не связанных с осуществлением предпринимательской </a:t>
            </a:r>
            <a:r>
              <a:rPr lang="ru-RU" sz="1600" b="1" i="1" dirty="0" smtClean="0">
                <a:solidFill>
                  <a:srgbClr val="FF0000"/>
                </a:solidFill>
              </a:rPr>
              <a:t>деятельности…</a:t>
            </a:r>
            <a:endParaRPr lang="ru-RU" sz="1600" i="1" dirty="0"/>
          </a:p>
        </p:txBody>
      </p:sp>
      <p:sp>
        <p:nvSpPr>
          <p:cNvPr id="12" name="Прямоугольник 11"/>
          <p:cNvSpPr/>
          <p:nvPr/>
        </p:nvSpPr>
        <p:spPr>
          <a:xfrm>
            <a:off x="1048349" y="3677516"/>
            <a:ext cx="10770852" cy="892552"/>
          </a:xfrm>
          <a:prstGeom prst="rect">
            <a:avLst/>
          </a:prstGeom>
          <a:ln>
            <a:solidFill>
              <a:srgbClr val="192D8C"/>
            </a:solidFill>
          </a:ln>
        </p:spPr>
        <p:txBody>
          <a:bodyPr wrap="square">
            <a:spAutoFit/>
          </a:bodyPr>
          <a:lstStyle/>
          <a:p>
            <a:pPr algn="just"/>
            <a:r>
              <a:rPr lang="ru-RU" sz="1600" b="1" i="1" dirty="0" smtClean="0"/>
              <a:t>Автокредит </a:t>
            </a:r>
            <a:r>
              <a:rPr lang="ru-RU" sz="1600" i="1" dirty="0" smtClean="0"/>
              <a:t>—</a:t>
            </a:r>
            <a:r>
              <a:rPr lang="ru-RU" sz="1600" b="1" i="1" dirty="0" smtClean="0"/>
              <a:t> </a:t>
            </a:r>
            <a:r>
              <a:rPr lang="ru-RU" sz="1600" i="1" dirty="0"/>
              <a:t>вид целевого потребительского кредита, выдаваемого потребителю на приобретение автомобиля, который одновременно используется в качестве </a:t>
            </a:r>
            <a:r>
              <a:rPr lang="ru-RU" sz="1600" i="1" dirty="0" smtClean="0"/>
              <a:t>залога…</a:t>
            </a:r>
          </a:p>
          <a:p>
            <a:pPr algn="just"/>
            <a:r>
              <a:rPr lang="ru-RU" sz="1600" i="1" dirty="0">
                <a:solidFill>
                  <a:srgbClr val="00B050"/>
                </a:solidFill>
              </a:rPr>
              <a:t>Как проверить автомобиль на кредит в </a:t>
            </a:r>
            <a:r>
              <a:rPr lang="ru-RU" sz="1600" i="1" dirty="0" smtClean="0">
                <a:solidFill>
                  <a:srgbClr val="00B050"/>
                </a:solidFill>
              </a:rPr>
              <a:t>24 г.</a:t>
            </a:r>
            <a:r>
              <a:rPr lang="ru-RU" sz="1600" dirty="0" smtClean="0">
                <a:solidFill>
                  <a:srgbClr val="00B050"/>
                </a:solidFill>
              </a:rPr>
              <a:t> </a:t>
            </a:r>
            <a:r>
              <a:rPr lang="en-US" sz="2000" b="1" i="1" dirty="0">
                <a:solidFill>
                  <a:srgbClr val="C00000"/>
                </a:solidFill>
                <a:hlinkClick r:id="rId5"/>
              </a:rPr>
              <a:t>https://</a:t>
            </a:r>
            <a:r>
              <a:rPr lang="en-US" sz="2000" b="1" i="1" dirty="0" smtClean="0">
                <a:solidFill>
                  <a:srgbClr val="C00000"/>
                </a:solidFill>
                <a:hlinkClick r:id="rId5"/>
              </a:rPr>
              <a:t>clck.ru/3DwvpD</a:t>
            </a:r>
            <a:r>
              <a:rPr lang="ru-RU" sz="2000" b="1" i="1" dirty="0" smtClean="0">
                <a:solidFill>
                  <a:srgbClr val="C00000"/>
                </a:solidFill>
              </a:rPr>
              <a:t>   </a:t>
            </a:r>
            <a:endParaRPr lang="ru-RU" sz="2000" b="1" i="1" dirty="0">
              <a:solidFill>
                <a:srgbClr val="C00000"/>
              </a:solidFill>
            </a:endParaRPr>
          </a:p>
        </p:txBody>
      </p:sp>
      <p:sp>
        <p:nvSpPr>
          <p:cNvPr id="13" name="Прямоугольник 12"/>
          <p:cNvSpPr/>
          <p:nvPr/>
        </p:nvSpPr>
        <p:spPr>
          <a:xfrm>
            <a:off x="1858060" y="4741350"/>
            <a:ext cx="9679817" cy="1631216"/>
          </a:xfrm>
          <a:prstGeom prst="rect">
            <a:avLst/>
          </a:prstGeom>
          <a:ln>
            <a:solidFill>
              <a:srgbClr val="192D8C"/>
            </a:solidFill>
          </a:ln>
        </p:spPr>
        <p:txBody>
          <a:bodyPr wrap="square">
            <a:spAutoFit/>
          </a:bodyPr>
          <a:lstStyle/>
          <a:p>
            <a:pPr algn="just"/>
            <a:r>
              <a:rPr lang="ru-RU" sz="1600" b="1" i="1" dirty="0" smtClean="0"/>
              <a:t>Образовательный </a:t>
            </a:r>
            <a:r>
              <a:rPr lang="ru-RU" sz="1600" i="1" dirty="0" smtClean="0"/>
              <a:t>—</a:t>
            </a:r>
            <a:r>
              <a:rPr lang="ru-RU" sz="1600" b="1" i="1" dirty="0" smtClean="0"/>
              <a:t> </a:t>
            </a:r>
            <a:r>
              <a:rPr lang="ru-RU" sz="1600" i="1" dirty="0"/>
              <a:t>кредит для оплаты обучения колледжах, вузах, дополнительных программах, центрах повышения квалификации или переподготовки. С его помощью можно сразу рассчитаться за весь курс получения образования и возвращать банку небольшими частями. Такой кредит выдается студентам, абитуриентам (если у них есть постоянное место работы) или их родителям</a:t>
            </a:r>
            <a:r>
              <a:rPr lang="ru-RU" sz="1600" i="1" dirty="0" smtClean="0"/>
              <a:t>…</a:t>
            </a:r>
          </a:p>
          <a:p>
            <a:pPr algn="just"/>
            <a:r>
              <a:rPr lang="en-US" sz="2000" b="1" i="1" dirty="0">
                <a:solidFill>
                  <a:srgbClr val="C00000"/>
                </a:solidFill>
                <a:hlinkClick r:id="rId6"/>
              </a:rPr>
              <a:t>https://journal.tinkoff.ru/guide/kredit-na-obrazovanie/</a:t>
            </a:r>
            <a:endParaRPr lang="ru-RU" sz="2000" b="1" i="1" dirty="0">
              <a:solidFill>
                <a:srgbClr val="C00000"/>
              </a:solidFill>
            </a:endParaRPr>
          </a:p>
        </p:txBody>
      </p:sp>
    </p:spTree>
    <p:extLst>
      <p:ext uri="{BB962C8B-B14F-4D97-AF65-F5344CB8AC3E}">
        <p14:creationId xmlns:p14="http://schemas.microsoft.com/office/powerpoint/2010/main" val="23280577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10DA7A7F-EA42-06B8-9CCF-F5DE61F1D902}"/>
              </a:ext>
            </a:extLst>
          </p:cNvPr>
          <p:cNvGrpSpPr/>
          <p:nvPr/>
        </p:nvGrpSpPr>
        <p:grpSpPr>
          <a:xfrm>
            <a:off x="305685" y="194805"/>
            <a:ext cx="11580628" cy="1029010"/>
            <a:chOff x="305685" y="194805"/>
            <a:chExt cx="11580628" cy="1029010"/>
          </a:xfrm>
        </p:grpSpPr>
        <p:pic>
          <p:nvPicPr>
            <p:cNvPr id="7" name="Рисунок 6">
              <a:extLst>
                <a:ext uri="{FF2B5EF4-FFF2-40B4-BE49-F238E27FC236}">
                  <a16:creationId xmlns:a16="http://schemas.microsoft.com/office/drawing/2014/main" id="{F809CFD5-43A3-993F-90F0-CD33CA789AAA}"/>
                </a:ext>
              </a:extLst>
            </p:cNvPr>
            <p:cNvPicPr>
              <a:picLocks noChangeAspect="1"/>
            </p:cNvPicPr>
            <p:nvPr/>
          </p:nvPicPr>
          <p:blipFill>
            <a:blip r:embed="rId2"/>
            <a:stretch>
              <a:fillRect/>
            </a:stretch>
          </p:blipFill>
          <p:spPr>
            <a:xfrm>
              <a:off x="305685" y="269747"/>
              <a:ext cx="11580628" cy="879129"/>
            </a:xfrm>
            <a:prstGeom prst="rect">
              <a:avLst/>
            </a:prstGeom>
          </p:spPr>
        </p:pic>
        <p:pic>
          <p:nvPicPr>
            <p:cNvPr id="8" name="Рисунок 7" descr="Изображение выглядит как логотип, символ, Графика, Шрифт&#10;&#10;Автоматически созданное описание">
              <a:extLst>
                <a:ext uri="{FF2B5EF4-FFF2-40B4-BE49-F238E27FC236}">
                  <a16:creationId xmlns:a16="http://schemas.microsoft.com/office/drawing/2014/main" id="{6522A0ED-A014-95EA-DF40-6CD130D3FEE8}"/>
                </a:ext>
              </a:extLst>
            </p:cNvPr>
            <p:cNvPicPr>
              <a:picLocks noChangeAspect="1"/>
            </p:cNvPicPr>
            <p:nvPr/>
          </p:nvPicPr>
          <p:blipFill>
            <a:blip r:embed="rId3"/>
            <a:stretch>
              <a:fillRect/>
            </a:stretch>
          </p:blipFill>
          <p:spPr>
            <a:xfrm>
              <a:off x="10757156" y="194805"/>
              <a:ext cx="1129157" cy="1029010"/>
            </a:xfrm>
            <a:prstGeom prst="rect">
              <a:avLst/>
            </a:prstGeom>
          </p:spPr>
        </p:pic>
      </p:grpSp>
      <p:sp>
        <p:nvSpPr>
          <p:cNvPr id="2" name="Заголовок 1">
            <a:extLst>
              <a:ext uri="{FF2B5EF4-FFF2-40B4-BE49-F238E27FC236}">
                <a16:creationId xmlns:a16="http://schemas.microsoft.com/office/drawing/2014/main" id="{079FA31D-F64C-A518-E57A-FAE3534F21B3}"/>
              </a:ext>
            </a:extLst>
          </p:cNvPr>
          <p:cNvSpPr>
            <a:spLocks noGrp="1"/>
          </p:cNvSpPr>
          <p:nvPr>
            <p:ph type="ctrTitle"/>
          </p:nvPr>
        </p:nvSpPr>
        <p:spPr>
          <a:xfrm>
            <a:off x="486033" y="269747"/>
            <a:ext cx="9235016" cy="805291"/>
          </a:xfrm>
        </p:spPr>
        <p:txBody>
          <a:bodyPr anchor="ctr">
            <a:normAutofit/>
          </a:bodyPr>
          <a:lstStyle/>
          <a:p>
            <a:pPr algn="l"/>
            <a:r>
              <a:rPr lang="ru-RU" sz="2500" dirty="0">
                <a:solidFill>
                  <a:schemeClr val="bg1"/>
                </a:solidFill>
                <a:latin typeface="Arial" panose="020B0604020202020204" pitchFamily="34" charset="0"/>
                <a:cs typeface="Arial" panose="020B0604020202020204" pitchFamily="34" charset="0"/>
              </a:rPr>
              <a:t>Кредитование: определение, виды кредитов, законы</a:t>
            </a:r>
          </a:p>
        </p:txBody>
      </p:sp>
      <p:pic>
        <p:nvPicPr>
          <p:cNvPr id="4" name="Рисунок 3">
            <a:extLst>
              <a:ext uri="{FF2B5EF4-FFF2-40B4-BE49-F238E27FC236}">
                <a16:creationId xmlns:a16="http://schemas.microsoft.com/office/drawing/2014/main" id="{A56514E8-75EF-1215-3543-9469215198FF}"/>
              </a:ext>
            </a:extLst>
          </p:cNvPr>
          <p:cNvPicPr>
            <a:picLocks noChangeAspect="1"/>
          </p:cNvPicPr>
          <p:nvPr/>
        </p:nvPicPr>
        <p:blipFill>
          <a:blip r:embed="rId4">
            <a:alphaModFix amt="40000"/>
          </a:blip>
          <a:stretch>
            <a:fillRect/>
          </a:stretch>
        </p:blipFill>
        <p:spPr>
          <a:xfrm rot="17852110">
            <a:off x="10664283" y="2089131"/>
            <a:ext cx="2099527" cy="2051221"/>
          </a:xfrm>
          <a:prstGeom prst="rect">
            <a:avLst/>
          </a:prstGeom>
        </p:spPr>
      </p:pic>
      <p:pic>
        <p:nvPicPr>
          <p:cNvPr id="5" name="Рисунок 4">
            <a:extLst>
              <a:ext uri="{FF2B5EF4-FFF2-40B4-BE49-F238E27FC236}">
                <a16:creationId xmlns:a16="http://schemas.microsoft.com/office/drawing/2014/main" id="{3B47FD22-D11D-5964-10D8-876D0DD137DC}"/>
              </a:ext>
            </a:extLst>
          </p:cNvPr>
          <p:cNvPicPr>
            <a:picLocks noChangeAspect="1"/>
          </p:cNvPicPr>
          <p:nvPr/>
        </p:nvPicPr>
        <p:blipFill>
          <a:blip r:embed="rId4">
            <a:alphaModFix amt="40000"/>
          </a:blip>
          <a:stretch>
            <a:fillRect/>
          </a:stretch>
        </p:blipFill>
        <p:spPr>
          <a:xfrm rot="1847315">
            <a:off x="-1124547" y="5326850"/>
            <a:ext cx="2860468" cy="2794654"/>
          </a:xfrm>
          <a:prstGeom prst="rect">
            <a:avLst/>
          </a:prstGeom>
        </p:spPr>
      </p:pic>
      <p:sp>
        <p:nvSpPr>
          <p:cNvPr id="15" name="Прямоугольник 14"/>
          <p:cNvSpPr/>
          <p:nvPr/>
        </p:nvSpPr>
        <p:spPr>
          <a:xfrm>
            <a:off x="762320" y="1212291"/>
            <a:ext cx="10384294" cy="1969770"/>
          </a:xfrm>
          <a:prstGeom prst="rect">
            <a:avLst/>
          </a:prstGeom>
          <a:ln>
            <a:solidFill>
              <a:srgbClr val="192D8C"/>
            </a:solidFill>
          </a:ln>
        </p:spPr>
        <p:txBody>
          <a:bodyPr wrap="square">
            <a:spAutoFit/>
          </a:bodyPr>
          <a:lstStyle/>
          <a:p>
            <a:r>
              <a:rPr lang="ru-RU" sz="1600" b="1" i="1" dirty="0" smtClean="0"/>
              <a:t>151-ФЗ</a:t>
            </a:r>
            <a:endParaRPr lang="ru-RU" sz="1600" b="1" i="1" dirty="0"/>
          </a:p>
          <a:p>
            <a:pPr algn="just"/>
            <a:r>
              <a:rPr lang="ru-RU" sz="1600" b="1" i="1" dirty="0"/>
              <a:t>Микрозаем</a:t>
            </a:r>
            <a:r>
              <a:rPr lang="ru-RU" dirty="0" smtClean="0">
                <a:solidFill>
                  <a:srgbClr val="000000"/>
                </a:solidFill>
                <a:latin typeface="Times New Roman" panose="02020603050405020304" pitchFamily="18" charset="0"/>
              </a:rPr>
              <a:t> </a:t>
            </a:r>
            <a:r>
              <a:rPr lang="ru-RU" i="1" dirty="0"/>
              <a:t>—</a:t>
            </a:r>
            <a:r>
              <a:rPr lang="ru-RU" dirty="0" smtClean="0">
                <a:solidFill>
                  <a:srgbClr val="000000"/>
                </a:solidFill>
                <a:latin typeface="Times New Roman" panose="02020603050405020304" pitchFamily="18" charset="0"/>
              </a:rPr>
              <a:t> </a:t>
            </a:r>
            <a:r>
              <a:rPr lang="ru-RU" sz="1600" i="1" dirty="0"/>
              <a:t>заем, предоставляемый займодавцем заемщику на условиях, предусмотренных договором займа, в сумме, не превышающей предельный </a:t>
            </a:r>
            <a:r>
              <a:rPr lang="ru-RU" sz="1600" i="1" dirty="0" smtClean="0"/>
              <a:t>размер</a:t>
            </a:r>
            <a:r>
              <a:rPr lang="ru-RU" sz="1600" b="1" i="1" dirty="0" smtClean="0">
                <a:solidFill>
                  <a:srgbClr val="C00000"/>
                </a:solidFill>
              </a:rPr>
              <a:t>* </a:t>
            </a:r>
            <a:r>
              <a:rPr lang="ru-RU" sz="1600" i="1" dirty="0" smtClean="0"/>
              <a:t>обязательств </a:t>
            </a:r>
            <a:r>
              <a:rPr lang="ru-RU" sz="1600" i="1" dirty="0"/>
              <a:t>заемщика перед займодавцем по основному долгу, установленный настоящим Федеральным </a:t>
            </a:r>
            <a:r>
              <a:rPr lang="ru-RU" sz="1600" i="1" dirty="0" smtClean="0"/>
              <a:t>законом. </a:t>
            </a:r>
          </a:p>
          <a:p>
            <a:pPr algn="just"/>
            <a:r>
              <a:rPr lang="ru-RU" sz="1600" b="1" i="1" dirty="0" smtClean="0">
                <a:solidFill>
                  <a:srgbClr val="C00000"/>
                </a:solidFill>
              </a:rPr>
              <a:t>* Для физ. лица: МФК </a:t>
            </a:r>
            <a:r>
              <a:rPr lang="ru-RU" sz="1600" b="1" i="1" dirty="0">
                <a:solidFill>
                  <a:srgbClr val="C00000"/>
                </a:solidFill>
              </a:rPr>
              <a:t>—</a:t>
            </a:r>
            <a:r>
              <a:rPr lang="ru-RU" sz="1600" b="1" i="1" dirty="0" smtClean="0">
                <a:solidFill>
                  <a:srgbClr val="C00000"/>
                </a:solidFill>
              </a:rPr>
              <a:t> 1 млн. руб., МКК — 500 тыс. руб. Для юр. лица – 5 млн.руб.</a:t>
            </a:r>
          </a:p>
          <a:p>
            <a:pPr algn="just"/>
            <a:r>
              <a:rPr lang="en-US" sz="2000" b="1" i="1" dirty="0">
                <a:solidFill>
                  <a:srgbClr val="C00000"/>
                </a:solidFill>
                <a:hlinkClick r:id="rId5"/>
              </a:rPr>
              <a:t>https://www.banki.ru/news/lenta/?</a:t>
            </a:r>
            <a:r>
              <a:rPr lang="en-US" sz="2000" b="1" i="1" dirty="0" smtClean="0">
                <a:solidFill>
                  <a:srgbClr val="C00000"/>
                </a:solidFill>
                <a:hlinkClick r:id="rId5"/>
              </a:rPr>
              <a:t>id=10996283</a:t>
            </a:r>
            <a:endParaRPr lang="ru-RU" sz="2000" b="1" i="1" dirty="0">
              <a:solidFill>
                <a:srgbClr val="C00000"/>
              </a:solidFill>
            </a:endParaRPr>
          </a:p>
          <a:p>
            <a:pPr algn="just"/>
            <a:r>
              <a:rPr lang="en-US" sz="2000" b="1" i="1" dirty="0">
                <a:solidFill>
                  <a:srgbClr val="C00000"/>
                </a:solidFill>
                <a:hlinkClick r:id="rId6"/>
              </a:rPr>
              <a:t>https://cbr.ru/microfinance/mfk_mkk</a:t>
            </a:r>
            <a:r>
              <a:rPr lang="en-US" sz="2000" b="1" i="1" dirty="0" smtClean="0">
                <a:solidFill>
                  <a:srgbClr val="C00000"/>
                </a:solidFill>
                <a:hlinkClick r:id="rId6"/>
              </a:rPr>
              <a:t>/</a:t>
            </a:r>
            <a:endParaRPr lang="ru-RU" sz="2000" b="1" i="1" dirty="0">
              <a:solidFill>
                <a:srgbClr val="C00000"/>
              </a:solidFill>
            </a:endParaRPr>
          </a:p>
        </p:txBody>
      </p:sp>
      <p:sp>
        <p:nvSpPr>
          <p:cNvPr id="16" name="Прямоугольник 15"/>
          <p:cNvSpPr/>
          <p:nvPr/>
        </p:nvSpPr>
        <p:spPr>
          <a:xfrm>
            <a:off x="222812" y="3245476"/>
            <a:ext cx="11463311" cy="2431435"/>
          </a:xfrm>
          <a:prstGeom prst="rect">
            <a:avLst/>
          </a:prstGeom>
          <a:ln>
            <a:solidFill>
              <a:srgbClr val="192D8C"/>
            </a:solidFill>
          </a:ln>
        </p:spPr>
        <p:txBody>
          <a:bodyPr wrap="square">
            <a:spAutoFit/>
          </a:bodyPr>
          <a:lstStyle/>
          <a:p>
            <a:r>
              <a:rPr lang="ru-RU" sz="1600" b="1" i="1" dirty="0" smtClean="0">
                <a:solidFill>
                  <a:srgbClr val="C00000"/>
                </a:solidFill>
              </a:rPr>
              <a:t>Виды микрозаемов </a:t>
            </a:r>
          </a:p>
          <a:p>
            <a:pPr algn="just"/>
            <a:r>
              <a:rPr lang="ru-RU" sz="1600" b="1" i="1" dirty="0" smtClean="0"/>
              <a:t>Займы </a:t>
            </a:r>
            <a:r>
              <a:rPr lang="ru-RU" sz="1600" b="1" i="1" dirty="0"/>
              <a:t>до зарплаты, </a:t>
            </a:r>
            <a:r>
              <a:rPr lang="ru-RU" sz="1600" b="1" i="1" dirty="0" smtClean="0"/>
              <a:t>per </a:t>
            </a:r>
            <a:r>
              <a:rPr lang="ru-RU" sz="1600" b="1" i="1" dirty="0"/>
              <a:t>day </a:t>
            </a:r>
            <a:r>
              <a:rPr lang="ru-RU" sz="1600" b="1" i="1" dirty="0" smtClean="0"/>
              <a:t>loan </a:t>
            </a:r>
            <a:r>
              <a:rPr lang="ru-RU" sz="1600" i="1" dirty="0"/>
              <a:t>— </a:t>
            </a:r>
            <a:r>
              <a:rPr lang="ru-RU" sz="1600" i="1" dirty="0" smtClean="0"/>
              <a:t>до</a:t>
            </a:r>
            <a:r>
              <a:rPr lang="ru-RU" sz="1600" i="1" dirty="0"/>
              <a:t> 30 </a:t>
            </a:r>
            <a:r>
              <a:rPr lang="ru-RU" sz="1600" i="1" dirty="0" smtClean="0"/>
              <a:t>тыс. руб. на 30 дней, ставка в день до 0,8%.</a:t>
            </a:r>
          </a:p>
          <a:p>
            <a:pPr algn="just"/>
            <a:r>
              <a:rPr lang="en-US" sz="2000" b="1" i="1" dirty="0">
                <a:solidFill>
                  <a:srgbClr val="C00000"/>
                </a:solidFill>
                <a:hlinkClick r:id="rId7"/>
              </a:rPr>
              <a:t>https://fincult.info/article/kak-vzyat-zaem-do-zarplaty-/</a:t>
            </a:r>
            <a:endParaRPr lang="ru-RU" sz="2000" b="1" i="1" dirty="0">
              <a:solidFill>
                <a:srgbClr val="C00000"/>
              </a:solidFill>
            </a:endParaRPr>
          </a:p>
          <a:p>
            <a:pPr algn="just"/>
            <a:r>
              <a:rPr lang="ru-RU" sz="1600" b="1" i="1" dirty="0" smtClean="0"/>
              <a:t>Долгосрочные </a:t>
            </a:r>
            <a:r>
              <a:rPr lang="ru-RU" sz="1600" b="1" i="1" dirty="0"/>
              <a:t>микрозаймы, installments </a:t>
            </a:r>
            <a:r>
              <a:rPr lang="ru-RU" sz="1600" b="1" i="1" dirty="0" smtClean="0"/>
              <a:t>loans</a:t>
            </a:r>
            <a:r>
              <a:rPr lang="ru-RU" sz="1600" b="1" i="1" dirty="0"/>
              <a:t> </a:t>
            </a:r>
            <a:r>
              <a:rPr lang="ru-RU" sz="1600" i="1" dirty="0" smtClean="0"/>
              <a:t>— </a:t>
            </a:r>
            <a:r>
              <a:rPr lang="ru-RU" sz="1600" i="1" dirty="0"/>
              <a:t>свыше 30 </a:t>
            </a:r>
            <a:r>
              <a:rPr lang="ru-RU" sz="1600" i="1" dirty="0" smtClean="0"/>
              <a:t>тыс. руб., на месяцы. </a:t>
            </a:r>
            <a:r>
              <a:rPr lang="ru-RU" sz="1600" i="1" dirty="0"/>
              <a:t>Заем погашается по графику, как в банках.</a:t>
            </a:r>
          </a:p>
          <a:p>
            <a:pPr algn="just"/>
            <a:r>
              <a:rPr lang="ru-RU" sz="1600" b="1" i="1" dirty="0"/>
              <a:t>Займы с обеспечением.</a:t>
            </a:r>
            <a:r>
              <a:rPr lang="ru-RU" sz="1600" i="1" dirty="0"/>
              <a:t> МФО выдает клиенту заем и берет в залог его имущество как гарантию возврата денег. Заемщик пользуется имуществом, но не может его продать или подарить, пока не расплатится. Если он не отдает долг, МФО через суд обращает взыскание на заложенное </a:t>
            </a:r>
            <a:r>
              <a:rPr lang="ru-RU" sz="1600" i="1" dirty="0" smtClean="0"/>
              <a:t>имущество. </a:t>
            </a:r>
            <a:r>
              <a:rPr lang="en-US" sz="2000" b="1" i="1" dirty="0" smtClean="0">
                <a:hlinkClick r:id="rId8"/>
              </a:rPr>
              <a:t>https</a:t>
            </a:r>
            <a:r>
              <a:rPr lang="en-US" sz="2000" b="1" i="1" dirty="0">
                <a:hlinkClick r:id="rId8"/>
              </a:rPr>
              <a:t>://journal.tinkoff.ru/mfo</a:t>
            </a:r>
            <a:r>
              <a:rPr lang="en-US" sz="2000" b="1" i="1" dirty="0" smtClean="0">
                <a:hlinkClick r:id="rId8"/>
              </a:rPr>
              <a:t>/</a:t>
            </a:r>
            <a:endParaRPr lang="ru-RU" sz="2000" b="1" i="1" dirty="0"/>
          </a:p>
        </p:txBody>
      </p:sp>
      <p:sp>
        <p:nvSpPr>
          <p:cNvPr id="17" name="TextBox 16"/>
          <p:cNvSpPr txBox="1"/>
          <p:nvPr/>
        </p:nvSpPr>
        <p:spPr>
          <a:xfrm>
            <a:off x="3062796" y="5757411"/>
            <a:ext cx="6933459" cy="954107"/>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ru-RU" b="1" dirty="0" smtClean="0">
                <a:solidFill>
                  <a:srgbClr val="FF0000"/>
                </a:solidFill>
              </a:rPr>
              <a:t>Онлайн-кредиты, кредиты В терминалах</a:t>
            </a:r>
          </a:p>
          <a:p>
            <a:pPr algn="ctr"/>
            <a:r>
              <a:rPr lang="ru-RU" b="1" dirty="0" smtClean="0">
                <a:solidFill>
                  <a:srgbClr val="FF0000"/>
                </a:solidFill>
              </a:rPr>
              <a:t>А теперь еще можно удостоверять через «Госключ» </a:t>
            </a:r>
            <a:r>
              <a:rPr lang="ru-RU" sz="2000" b="1" i="1" dirty="0">
                <a:solidFill>
                  <a:schemeClr val="tx1"/>
                </a:solidFill>
                <a:hlinkClick r:id="rId9"/>
              </a:rPr>
              <a:t>https://cbr.ru/Crosscut/LawActs/File/9863</a:t>
            </a:r>
            <a:r>
              <a:rPr lang="ru-RU" sz="2000" b="1" i="1" dirty="0">
                <a:solidFill>
                  <a:schemeClr val="tx1"/>
                </a:solidFill>
              </a:rPr>
              <a:t> </a:t>
            </a:r>
          </a:p>
        </p:txBody>
      </p:sp>
    </p:spTree>
    <p:extLst>
      <p:ext uri="{BB962C8B-B14F-4D97-AF65-F5344CB8AC3E}">
        <p14:creationId xmlns:p14="http://schemas.microsoft.com/office/powerpoint/2010/main" val="803744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10DA7A7F-EA42-06B8-9CCF-F5DE61F1D902}"/>
              </a:ext>
            </a:extLst>
          </p:cNvPr>
          <p:cNvGrpSpPr/>
          <p:nvPr/>
        </p:nvGrpSpPr>
        <p:grpSpPr>
          <a:xfrm>
            <a:off x="305685" y="194805"/>
            <a:ext cx="11580628" cy="1029010"/>
            <a:chOff x="305685" y="194805"/>
            <a:chExt cx="11580628" cy="1029010"/>
          </a:xfrm>
        </p:grpSpPr>
        <p:pic>
          <p:nvPicPr>
            <p:cNvPr id="7" name="Рисунок 6">
              <a:extLst>
                <a:ext uri="{FF2B5EF4-FFF2-40B4-BE49-F238E27FC236}">
                  <a16:creationId xmlns:a16="http://schemas.microsoft.com/office/drawing/2014/main" id="{F809CFD5-43A3-993F-90F0-CD33CA789AAA}"/>
                </a:ext>
              </a:extLst>
            </p:cNvPr>
            <p:cNvPicPr>
              <a:picLocks noChangeAspect="1"/>
            </p:cNvPicPr>
            <p:nvPr/>
          </p:nvPicPr>
          <p:blipFill>
            <a:blip r:embed="rId2"/>
            <a:stretch>
              <a:fillRect/>
            </a:stretch>
          </p:blipFill>
          <p:spPr>
            <a:xfrm>
              <a:off x="305685" y="269747"/>
              <a:ext cx="11580628" cy="879129"/>
            </a:xfrm>
            <a:prstGeom prst="rect">
              <a:avLst/>
            </a:prstGeom>
          </p:spPr>
        </p:pic>
        <p:pic>
          <p:nvPicPr>
            <p:cNvPr id="8" name="Рисунок 7" descr="Изображение выглядит как логотип, символ, Графика, Шрифт&#10;&#10;Автоматически созданное описание">
              <a:extLst>
                <a:ext uri="{FF2B5EF4-FFF2-40B4-BE49-F238E27FC236}">
                  <a16:creationId xmlns:a16="http://schemas.microsoft.com/office/drawing/2014/main" id="{6522A0ED-A014-95EA-DF40-6CD130D3FEE8}"/>
                </a:ext>
              </a:extLst>
            </p:cNvPr>
            <p:cNvPicPr>
              <a:picLocks noChangeAspect="1"/>
            </p:cNvPicPr>
            <p:nvPr/>
          </p:nvPicPr>
          <p:blipFill>
            <a:blip r:embed="rId3"/>
            <a:stretch>
              <a:fillRect/>
            </a:stretch>
          </p:blipFill>
          <p:spPr>
            <a:xfrm>
              <a:off x="10757156" y="194805"/>
              <a:ext cx="1129157" cy="1029010"/>
            </a:xfrm>
            <a:prstGeom prst="rect">
              <a:avLst/>
            </a:prstGeom>
          </p:spPr>
        </p:pic>
      </p:grpSp>
      <p:sp>
        <p:nvSpPr>
          <p:cNvPr id="2" name="Заголовок 1">
            <a:extLst>
              <a:ext uri="{FF2B5EF4-FFF2-40B4-BE49-F238E27FC236}">
                <a16:creationId xmlns:a16="http://schemas.microsoft.com/office/drawing/2014/main" id="{079FA31D-F64C-A518-E57A-FAE3534F21B3}"/>
              </a:ext>
            </a:extLst>
          </p:cNvPr>
          <p:cNvSpPr>
            <a:spLocks noGrp="1"/>
          </p:cNvSpPr>
          <p:nvPr>
            <p:ph type="ctrTitle"/>
          </p:nvPr>
        </p:nvSpPr>
        <p:spPr>
          <a:xfrm>
            <a:off x="486033" y="269747"/>
            <a:ext cx="9235016" cy="805291"/>
          </a:xfrm>
        </p:spPr>
        <p:txBody>
          <a:bodyPr anchor="ctr">
            <a:normAutofit/>
          </a:bodyPr>
          <a:lstStyle/>
          <a:p>
            <a:pPr algn="l"/>
            <a:r>
              <a:rPr lang="ru-RU" sz="2500" dirty="0">
                <a:solidFill>
                  <a:schemeClr val="bg1"/>
                </a:solidFill>
                <a:latin typeface="Arial" panose="020B0604020202020204" pitchFamily="34" charset="0"/>
                <a:cs typeface="Arial" panose="020B0604020202020204" pitchFamily="34" charset="0"/>
              </a:rPr>
              <a:t>Кредитование: </a:t>
            </a:r>
            <a:r>
              <a:rPr lang="ru-RU" sz="2500" dirty="0" smtClean="0">
                <a:solidFill>
                  <a:schemeClr val="bg1"/>
                </a:solidFill>
                <a:latin typeface="Arial" panose="020B0604020202020204" pitchFamily="34" charset="0"/>
                <a:cs typeface="Arial" panose="020B0604020202020204" pitchFamily="34" charset="0"/>
              </a:rPr>
              <a:t>ограничения процентных ставок </a:t>
            </a:r>
            <a:endParaRPr lang="ru-RU" sz="2500" dirty="0">
              <a:solidFill>
                <a:schemeClr val="bg1"/>
              </a:solidFill>
              <a:latin typeface="Arial" panose="020B0604020202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A56514E8-75EF-1215-3543-9469215198FF}"/>
              </a:ext>
            </a:extLst>
          </p:cNvPr>
          <p:cNvPicPr>
            <a:picLocks noChangeAspect="1"/>
          </p:cNvPicPr>
          <p:nvPr/>
        </p:nvPicPr>
        <p:blipFill>
          <a:blip r:embed="rId4">
            <a:alphaModFix amt="40000"/>
          </a:blip>
          <a:stretch>
            <a:fillRect/>
          </a:stretch>
        </p:blipFill>
        <p:spPr>
          <a:xfrm rot="17852110">
            <a:off x="10664283" y="2089131"/>
            <a:ext cx="2099527" cy="2051221"/>
          </a:xfrm>
          <a:prstGeom prst="rect">
            <a:avLst/>
          </a:prstGeom>
        </p:spPr>
      </p:pic>
      <p:pic>
        <p:nvPicPr>
          <p:cNvPr id="5" name="Рисунок 4">
            <a:extLst>
              <a:ext uri="{FF2B5EF4-FFF2-40B4-BE49-F238E27FC236}">
                <a16:creationId xmlns:a16="http://schemas.microsoft.com/office/drawing/2014/main" id="{3B47FD22-D11D-5964-10D8-876D0DD137DC}"/>
              </a:ext>
            </a:extLst>
          </p:cNvPr>
          <p:cNvPicPr>
            <a:picLocks noChangeAspect="1"/>
          </p:cNvPicPr>
          <p:nvPr/>
        </p:nvPicPr>
        <p:blipFill>
          <a:blip r:embed="rId4">
            <a:alphaModFix amt="40000"/>
          </a:blip>
          <a:stretch>
            <a:fillRect/>
          </a:stretch>
        </p:blipFill>
        <p:spPr>
          <a:xfrm rot="1847315">
            <a:off x="-1124547" y="5326850"/>
            <a:ext cx="2860468" cy="2794654"/>
          </a:xfrm>
          <a:prstGeom prst="rect">
            <a:avLst/>
          </a:prstGeom>
        </p:spPr>
      </p:pic>
      <p:pic>
        <p:nvPicPr>
          <p:cNvPr id="6" name="Рисунок 5"/>
          <p:cNvPicPr>
            <a:picLocks noChangeAspect="1"/>
          </p:cNvPicPr>
          <p:nvPr/>
        </p:nvPicPr>
        <p:blipFill>
          <a:blip r:embed="rId5"/>
          <a:stretch>
            <a:fillRect/>
          </a:stretch>
        </p:blipFill>
        <p:spPr>
          <a:xfrm>
            <a:off x="89395" y="1328341"/>
            <a:ext cx="11915775" cy="3800475"/>
          </a:xfrm>
          <a:prstGeom prst="rect">
            <a:avLst/>
          </a:prstGeom>
          <a:ln w="28575">
            <a:solidFill>
              <a:srgbClr val="FF0000"/>
            </a:solidFill>
          </a:ln>
        </p:spPr>
      </p:pic>
      <p:sp>
        <p:nvSpPr>
          <p:cNvPr id="9" name="Прямоугольник 8"/>
          <p:cNvSpPr/>
          <p:nvPr/>
        </p:nvSpPr>
        <p:spPr>
          <a:xfrm>
            <a:off x="380520" y="5273996"/>
            <a:ext cx="11333526" cy="1477328"/>
          </a:xfrm>
          <a:prstGeom prst="rect">
            <a:avLst/>
          </a:prstGeom>
          <a:ln w="28575">
            <a:solidFill>
              <a:srgbClr val="FF0000"/>
            </a:solidFill>
          </a:ln>
        </p:spPr>
        <p:txBody>
          <a:bodyPr wrap="square">
            <a:spAutoFit/>
          </a:bodyPr>
          <a:lstStyle/>
          <a:p>
            <a:pPr algn="ctr"/>
            <a:r>
              <a:rPr lang="ru-RU" b="1" i="1" dirty="0" smtClean="0"/>
              <a:t>Банк </a:t>
            </a:r>
            <a:r>
              <a:rPr lang="ru-RU" b="1" i="1" dirty="0"/>
              <a:t>России дополнительно ограничил кредитование людей с высокой долговой нагрузкой </a:t>
            </a:r>
            <a:r>
              <a:rPr lang="ru-RU" b="1" i="1" dirty="0">
                <a:solidFill>
                  <a:srgbClr val="FF0000"/>
                </a:solidFill>
                <a:hlinkClick r:id="rId6"/>
              </a:rPr>
              <a:t>https://</a:t>
            </a:r>
            <a:r>
              <a:rPr lang="ru-RU" b="1" i="1" dirty="0" smtClean="0">
                <a:solidFill>
                  <a:srgbClr val="FF0000"/>
                </a:solidFill>
                <a:hlinkClick r:id="rId6"/>
              </a:rPr>
              <a:t>t.me/obyasnayemrf/18673</a:t>
            </a:r>
            <a:endParaRPr lang="ru-RU" b="1" i="1" dirty="0" smtClean="0">
              <a:solidFill>
                <a:srgbClr val="FF0000"/>
              </a:solidFill>
            </a:endParaRPr>
          </a:p>
          <a:p>
            <a:pPr algn="ctr"/>
            <a:endParaRPr lang="ru-RU" b="1" i="1" dirty="0">
              <a:solidFill>
                <a:srgbClr val="FF0000"/>
              </a:solidFill>
            </a:endParaRPr>
          </a:p>
          <a:p>
            <a:pPr algn="ctr"/>
            <a:r>
              <a:rPr lang="ru-RU" b="1" dirty="0"/>
              <a:t> Какая максимальная переплата по </a:t>
            </a:r>
            <a:r>
              <a:rPr lang="ru-RU" b="1" dirty="0" err="1"/>
              <a:t>микрозаймам</a:t>
            </a:r>
            <a:r>
              <a:rPr lang="ru-RU" b="1" dirty="0"/>
              <a:t>:</a:t>
            </a:r>
            <a:r>
              <a:rPr lang="ru-RU" dirty="0"/>
              <a:t> </a:t>
            </a:r>
            <a:r>
              <a:rPr lang="ru-RU" b="1" i="1" dirty="0">
                <a:solidFill>
                  <a:srgbClr val="FF0000"/>
                </a:solidFill>
                <a:hlinkClick r:id="rId7"/>
              </a:rPr>
              <a:t>https://www.banki.ru/news/daytheme/?id=11007981</a:t>
            </a:r>
            <a:endParaRPr lang="ru-RU" b="1" i="1" dirty="0">
              <a:solidFill>
                <a:srgbClr val="FF0000"/>
              </a:solidFill>
            </a:endParaRPr>
          </a:p>
        </p:txBody>
      </p:sp>
    </p:spTree>
    <p:extLst>
      <p:ext uri="{BB962C8B-B14F-4D97-AF65-F5344CB8AC3E}">
        <p14:creationId xmlns:p14="http://schemas.microsoft.com/office/powerpoint/2010/main" val="24434691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10DA7A7F-EA42-06B8-9CCF-F5DE61F1D902}"/>
              </a:ext>
            </a:extLst>
          </p:cNvPr>
          <p:cNvGrpSpPr/>
          <p:nvPr/>
        </p:nvGrpSpPr>
        <p:grpSpPr>
          <a:xfrm>
            <a:off x="305685" y="194805"/>
            <a:ext cx="11580628" cy="1029010"/>
            <a:chOff x="305685" y="194805"/>
            <a:chExt cx="11580628" cy="1029010"/>
          </a:xfrm>
        </p:grpSpPr>
        <p:pic>
          <p:nvPicPr>
            <p:cNvPr id="7" name="Рисунок 6">
              <a:extLst>
                <a:ext uri="{FF2B5EF4-FFF2-40B4-BE49-F238E27FC236}">
                  <a16:creationId xmlns:a16="http://schemas.microsoft.com/office/drawing/2014/main" id="{F809CFD5-43A3-993F-90F0-CD33CA789AAA}"/>
                </a:ext>
              </a:extLst>
            </p:cNvPr>
            <p:cNvPicPr>
              <a:picLocks noChangeAspect="1"/>
            </p:cNvPicPr>
            <p:nvPr/>
          </p:nvPicPr>
          <p:blipFill>
            <a:blip r:embed="rId2"/>
            <a:stretch>
              <a:fillRect/>
            </a:stretch>
          </p:blipFill>
          <p:spPr>
            <a:xfrm>
              <a:off x="305685" y="269747"/>
              <a:ext cx="11580628" cy="879129"/>
            </a:xfrm>
            <a:prstGeom prst="rect">
              <a:avLst/>
            </a:prstGeom>
          </p:spPr>
        </p:pic>
        <p:pic>
          <p:nvPicPr>
            <p:cNvPr id="8" name="Рисунок 7" descr="Изображение выглядит как логотип, символ, Графика, Шрифт&#10;&#10;Автоматически созданное описание">
              <a:extLst>
                <a:ext uri="{FF2B5EF4-FFF2-40B4-BE49-F238E27FC236}">
                  <a16:creationId xmlns:a16="http://schemas.microsoft.com/office/drawing/2014/main" id="{6522A0ED-A014-95EA-DF40-6CD130D3FEE8}"/>
                </a:ext>
              </a:extLst>
            </p:cNvPr>
            <p:cNvPicPr>
              <a:picLocks noChangeAspect="1"/>
            </p:cNvPicPr>
            <p:nvPr/>
          </p:nvPicPr>
          <p:blipFill>
            <a:blip r:embed="rId3"/>
            <a:stretch>
              <a:fillRect/>
            </a:stretch>
          </p:blipFill>
          <p:spPr>
            <a:xfrm>
              <a:off x="10757156" y="194805"/>
              <a:ext cx="1129157" cy="1029010"/>
            </a:xfrm>
            <a:prstGeom prst="rect">
              <a:avLst/>
            </a:prstGeom>
          </p:spPr>
        </p:pic>
      </p:grpSp>
      <p:sp>
        <p:nvSpPr>
          <p:cNvPr id="2" name="Заголовок 1">
            <a:extLst>
              <a:ext uri="{FF2B5EF4-FFF2-40B4-BE49-F238E27FC236}">
                <a16:creationId xmlns:a16="http://schemas.microsoft.com/office/drawing/2014/main" id="{079FA31D-F64C-A518-E57A-FAE3534F21B3}"/>
              </a:ext>
            </a:extLst>
          </p:cNvPr>
          <p:cNvSpPr>
            <a:spLocks noGrp="1"/>
          </p:cNvSpPr>
          <p:nvPr>
            <p:ph type="ctrTitle"/>
          </p:nvPr>
        </p:nvSpPr>
        <p:spPr>
          <a:xfrm>
            <a:off x="486033" y="269747"/>
            <a:ext cx="9235016" cy="805291"/>
          </a:xfrm>
        </p:spPr>
        <p:txBody>
          <a:bodyPr anchor="ctr">
            <a:normAutofit/>
          </a:bodyPr>
          <a:lstStyle/>
          <a:p>
            <a:pPr algn="l"/>
            <a:r>
              <a:rPr lang="ru-RU" sz="2600" dirty="0">
                <a:solidFill>
                  <a:schemeClr val="bg1"/>
                </a:solidFill>
                <a:latin typeface="Arial" panose="020B0604020202020204" pitchFamily="34" charset="0"/>
                <a:cs typeface="Arial" panose="020B0604020202020204" pitchFamily="34" charset="0"/>
              </a:rPr>
              <a:t>К</a:t>
            </a:r>
            <a:r>
              <a:rPr lang="ru-RU" sz="2600" dirty="0" smtClean="0">
                <a:solidFill>
                  <a:schemeClr val="bg1"/>
                </a:solidFill>
                <a:latin typeface="Arial" panose="020B0604020202020204" pitchFamily="34" charset="0"/>
                <a:cs typeface="Arial" panose="020B0604020202020204" pitchFamily="34" charset="0"/>
              </a:rPr>
              <a:t>ак правильно начислять проценты </a:t>
            </a:r>
            <a:endParaRPr lang="ru-RU" sz="2600" dirty="0">
              <a:solidFill>
                <a:schemeClr val="bg1"/>
              </a:solidFill>
              <a:latin typeface="Arial" panose="020B0604020202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A56514E8-75EF-1215-3543-9469215198FF}"/>
              </a:ext>
            </a:extLst>
          </p:cNvPr>
          <p:cNvPicPr>
            <a:picLocks noChangeAspect="1"/>
          </p:cNvPicPr>
          <p:nvPr/>
        </p:nvPicPr>
        <p:blipFill>
          <a:blip r:embed="rId4">
            <a:alphaModFix amt="40000"/>
          </a:blip>
          <a:stretch>
            <a:fillRect/>
          </a:stretch>
        </p:blipFill>
        <p:spPr>
          <a:xfrm rot="17852110">
            <a:off x="10468975" y="2099460"/>
            <a:ext cx="2099527" cy="2051221"/>
          </a:xfrm>
          <a:prstGeom prst="rect">
            <a:avLst/>
          </a:prstGeom>
        </p:spPr>
      </p:pic>
      <p:pic>
        <p:nvPicPr>
          <p:cNvPr id="5" name="Рисунок 4">
            <a:extLst>
              <a:ext uri="{FF2B5EF4-FFF2-40B4-BE49-F238E27FC236}">
                <a16:creationId xmlns:a16="http://schemas.microsoft.com/office/drawing/2014/main" id="{3B47FD22-D11D-5964-10D8-876D0DD137DC}"/>
              </a:ext>
            </a:extLst>
          </p:cNvPr>
          <p:cNvPicPr>
            <a:picLocks noChangeAspect="1"/>
          </p:cNvPicPr>
          <p:nvPr/>
        </p:nvPicPr>
        <p:blipFill>
          <a:blip r:embed="rId4">
            <a:alphaModFix amt="40000"/>
          </a:blip>
          <a:stretch>
            <a:fillRect/>
          </a:stretch>
        </p:blipFill>
        <p:spPr>
          <a:xfrm rot="1847315">
            <a:off x="-1124547" y="5326850"/>
            <a:ext cx="2860468" cy="2794654"/>
          </a:xfrm>
          <a:prstGeom prst="rect">
            <a:avLst/>
          </a:prstGeom>
        </p:spPr>
      </p:pic>
      <p:sp>
        <p:nvSpPr>
          <p:cNvPr id="9" name="Объект 3">
            <a:extLst>
              <a:ext uri="{FF2B5EF4-FFF2-40B4-BE49-F238E27FC236}">
                <a16:creationId xmlns:a16="http://schemas.microsoft.com/office/drawing/2014/main" id="{B5AEDA40-40D0-418A-93D9-FD44C67ACDC3}"/>
              </a:ext>
            </a:extLst>
          </p:cNvPr>
          <p:cNvSpPr txBox="1">
            <a:spLocks/>
          </p:cNvSpPr>
          <p:nvPr/>
        </p:nvSpPr>
        <p:spPr>
          <a:xfrm>
            <a:off x="305685" y="2022473"/>
            <a:ext cx="11308448" cy="3632789"/>
          </a:xfrm>
          <a:prstGeom prst="rect">
            <a:avLst/>
          </a:prstGeom>
          <a:noFill/>
          <a:ln w="12700">
            <a:solidFill>
              <a:srgbClr val="FF0000"/>
            </a:solidFill>
          </a:ln>
        </p:spPr>
        <p:txBody>
          <a:bodyPr vert="horz" wrap="square" lIns="0" tIns="0" rIns="0" bIns="0" numCol="1" spcCol="36000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endParaRPr lang="ru-RU" sz="1600" b="1" i="1" dirty="0" smtClean="0"/>
          </a:p>
          <a:p>
            <a:r>
              <a:rPr lang="ru-RU" sz="2000" b="1" i="1" dirty="0"/>
              <a:t>Информационное письмо Банка России от 08.07.2021 N ИН-06-59/48 </a:t>
            </a:r>
            <a:r>
              <a:rPr lang="ru-RU" sz="2000" b="1" i="1" dirty="0">
                <a:solidFill>
                  <a:srgbClr val="C00000"/>
                </a:solidFill>
              </a:rPr>
              <a:t>«Об особенностях начисления кредиторами неустойки (штрафа, пени) за неисполнение или ненадлежащее исполнение заемщиком обязательств по возврату потребительского кредита (займа) и (или) уплате процентов на сумму потребительского кредита (займа)» </a:t>
            </a:r>
            <a:r>
              <a:rPr lang="en-US" sz="2000" b="1" i="1" dirty="0">
                <a:solidFill>
                  <a:srgbClr val="C00000"/>
                </a:solidFill>
                <a:hlinkClick r:id="rId5"/>
              </a:rPr>
              <a:t>https://www.garant.ru/products/ipo/prime/doc/401357222</a:t>
            </a:r>
            <a:r>
              <a:rPr lang="en-US" sz="2000" b="1" i="1" dirty="0" smtClean="0">
                <a:solidFill>
                  <a:srgbClr val="C00000"/>
                </a:solidFill>
                <a:hlinkClick r:id="rId5"/>
              </a:rPr>
              <a:t>/</a:t>
            </a:r>
            <a:endParaRPr lang="ru-RU" sz="2000" b="1" i="1" dirty="0" smtClean="0">
              <a:solidFill>
                <a:srgbClr val="C00000"/>
              </a:solidFill>
            </a:endParaRPr>
          </a:p>
          <a:p>
            <a:pPr algn="just"/>
            <a:endParaRPr lang="ru-RU" sz="2000" b="1" i="1" dirty="0" smtClean="0"/>
          </a:p>
          <a:p>
            <a:r>
              <a:rPr lang="ru-RU" sz="2000" b="1" i="1" dirty="0" smtClean="0"/>
              <a:t>Что </a:t>
            </a:r>
            <a:r>
              <a:rPr lang="ru-RU" sz="2000" b="1" i="1" dirty="0"/>
              <a:t>такое неустойка, штраф, пени: </a:t>
            </a:r>
            <a:r>
              <a:rPr lang="en-US" sz="2000" b="1" i="1" dirty="0">
                <a:solidFill>
                  <a:srgbClr val="C00000"/>
                </a:solidFill>
                <a:hlinkClick r:id="rId6"/>
              </a:rPr>
              <a:t>https://www.banki.ru/news/daytheme/?</a:t>
            </a:r>
            <a:r>
              <a:rPr lang="en-US" sz="2000" b="1" i="1" dirty="0" smtClean="0">
                <a:solidFill>
                  <a:srgbClr val="C00000"/>
                </a:solidFill>
                <a:hlinkClick r:id="rId6"/>
              </a:rPr>
              <a:t>id=10992329</a:t>
            </a:r>
            <a:endParaRPr lang="ru-RU" sz="2000" b="1" i="1" dirty="0" smtClean="0">
              <a:solidFill>
                <a:srgbClr val="C00000"/>
              </a:solidFill>
            </a:endParaRPr>
          </a:p>
          <a:p>
            <a:pPr marL="285750" indent="-285750" algn="l">
              <a:buFont typeface="Wingdings" panose="05000000000000000000" pitchFamily="2" charset="2"/>
              <a:buChar char="Ø"/>
            </a:pPr>
            <a:r>
              <a:rPr lang="ru-RU" sz="2000" b="1" i="1" dirty="0">
                <a:solidFill>
                  <a:srgbClr val="00B050"/>
                </a:solidFill>
              </a:rPr>
              <a:t>Потребкредиты: изменения в регулировании с </a:t>
            </a:r>
            <a:r>
              <a:rPr lang="ru-RU" sz="2000" b="1" i="1" dirty="0" smtClean="0">
                <a:solidFill>
                  <a:srgbClr val="00B050"/>
                </a:solidFill>
              </a:rPr>
              <a:t>21.01.24: </a:t>
            </a:r>
            <a:r>
              <a:rPr lang="en-US" sz="2000" b="1" i="1" dirty="0">
                <a:solidFill>
                  <a:srgbClr val="C00000"/>
                </a:solidFill>
                <a:hlinkClick r:id="rId7"/>
              </a:rPr>
              <a:t>https://www.consultant.ru/legalnews/24290/</a:t>
            </a:r>
            <a:endParaRPr lang="ru-RU" sz="2000" b="1" i="1" dirty="0">
              <a:solidFill>
                <a:srgbClr val="C00000"/>
              </a:solidFill>
            </a:endParaRPr>
          </a:p>
          <a:p>
            <a:pPr marL="285750" indent="-285750" algn="just">
              <a:buFont typeface="Wingdings" panose="05000000000000000000" pitchFamily="2" charset="2"/>
              <a:buChar char="Ø"/>
            </a:pPr>
            <a:r>
              <a:rPr lang="ru-RU" sz="2000" b="1" i="1" dirty="0" smtClean="0">
                <a:solidFill>
                  <a:srgbClr val="00B050"/>
                </a:solidFill>
              </a:rPr>
              <a:t>С 01.07.24 </a:t>
            </a:r>
            <a:r>
              <a:rPr lang="ru-RU" sz="2000" b="1" i="1" dirty="0">
                <a:solidFill>
                  <a:srgbClr val="00B050"/>
                </a:solidFill>
              </a:rPr>
              <a:t>меняется порядок погашения долгов по </a:t>
            </a:r>
            <a:r>
              <a:rPr lang="ru-RU" sz="2000" b="1" i="1" dirty="0" smtClean="0">
                <a:solidFill>
                  <a:srgbClr val="00B050"/>
                </a:solidFill>
              </a:rPr>
              <a:t>кредитам</a:t>
            </a:r>
            <a:r>
              <a:rPr lang="ru-RU" sz="2000" dirty="0" smtClean="0"/>
              <a:t>: </a:t>
            </a:r>
            <a:r>
              <a:rPr lang="en-US" sz="2000" b="1" i="1" dirty="0" smtClean="0">
                <a:solidFill>
                  <a:srgbClr val="C00000"/>
                </a:solidFill>
                <a:hlinkClick r:id="rId8"/>
              </a:rPr>
              <a:t>https</a:t>
            </a:r>
            <a:r>
              <a:rPr lang="en-US" sz="2000" b="1" i="1" dirty="0">
                <a:solidFill>
                  <a:srgbClr val="C00000"/>
                </a:solidFill>
                <a:hlinkClick r:id="rId8"/>
              </a:rPr>
              <a:t>://</a:t>
            </a:r>
            <a:r>
              <a:rPr lang="en-US" sz="2000" b="1" i="1" dirty="0" smtClean="0">
                <a:solidFill>
                  <a:srgbClr val="C00000"/>
                </a:solidFill>
                <a:hlinkClick r:id="rId8"/>
              </a:rPr>
              <a:t>clck.ru/3Dvh49</a:t>
            </a:r>
            <a:endParaRPr lang="ru-RU" sz="2000" b="1" i="1" dirty="0">
              <a:solidFill>
                <a:srgbClr val="C00000"/>
              </a:solidFill>
            </a:endParaRPr>
          </a:p>
        </p:txBody>
      </p:sp>
    </p:spTree>
    <p:extLst>
      <p:ext uri="{BB962C8B-B14F-4D97-AF65-F5344CB8AC3E}">
        <p14:creationId xmlns:p14="http://schemas.microsoft.com/office/powerpoint/2010/main" val="39693384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10DA7A7F-EA42-06B8-9CCF-F5DE61F1D902}"/>
              </a:ext>
            </a:extLst>
          </p:cNvPr>
          <p:cNvGrpSpPr/>
          <p:nvPr/>
        </p:nvGrpSpPr>
        <p:grpSpPr>
          <a:xfrm>
            <a:off x="305687" y="123238"/>
            <a:ext cx="11580628" cy="1029010"/>
            <a:chOff x="305685" y="194805"/>
            <a:chExt cx="11580628" cy="1029010"/>
          </a:xfrm>
        </p:grpSpPr>
        <p:pic>
          <p:nvPicPr>
            <p:cNvPr id="7" name="Рисунок 6">
              <a:extLst>
                <a:ext uri="{FF2B5EF4-FFF2-40B4-BE49-F238E27FC236}">
                  <a16:creationId xmlns:a16="http://schemas.microsoft.com/office/drawing/2014/main" id="{F809CFD5-43A3-993F-90F0-CD33CA789AAA}"/>
                </a:ext>
              </a:extLst>
            </p:cNvPr>
            <p:cNvPicPr>
              <a:picLocks noChangeAspect="1"/>
            </p:cNvPicPr>
            <p:nvPr/>
          </p:nvPicPr>
          <p:blipFill>
            <a:blip r:embed="rId2"/>
            <a:stretch>
              <a:fillRect/>
            </a:stretch>
          </p:blipFill>
          <p:spPr>
            <a:xfrm>
              <a:off x="305685" y="269747"/>
              <a:ext cx="11580628" cy="879129"/>
            </a:xfrm>
            <a:prstGeom prst="rect">
              <a:avLst/>
            </a:prstGeom>
          </p:spPr>
        </p:pic>
        <p:pic>
          <p:nvPicPr>
            <p:cNvPr id="8" name="Рисунок 7" descr="Изображение выглядит как логотип, символ, Графика, Шрифт&#10;&#10;Автоматически созданное описание">
              <a:extLst>
                <a:ext uri="{FF2B5EF4-FFF2-40B4-BE49-F238E27FC236}">
                  <a16:creationId xmlns:a16="http://schemas.microsoft.com/office/drawing/2014/main" id="{6522A0ED-A014-95EA-DF40-6CD130D3FEE8}"/>
                </a:ext>
              </a:extLst>
            </p:cNvPr>
            <p:cNvPicPr>
              <a:picLocks noChangeAspect="1"/>
            </p:cNvPicPr>
            <p:nvPr/>
          </p:nvPicPr>
          <p:blipFill>
            <a:blip r:embed="rId3"/>
            <a:stretch>
              <a:fillRect/>
            </a:stretch>
          </p:blipFill>
          <p:spPr>
            <a:xfrm>
              <a:off x="10757156" y="194805"/>
              <a:ext cx="1129157" cy="1029010"/>
            </a:xfrm>
            <a:prstGeom prst="rect">
              <a:avLst/>
            </a:prstGeom>
          </p:spPr>
        </p:pic>
      </p:grpSp>
      <p:sp>
        <p:nvSpPr>
          <p:cNvPr id="2" name="Заголовок 1">
            <a:extLst>
              <a:ext uri="{FF2B5EF4-FFF2-40B4-BE49-F238E27FC236}">
                <a16:creationId xmlns:a16="http://schemas.microsoft.com/office/drawing/2014/main" id="{079FA31D-F64C-A518-E57A-FAE3534F21B3}"/>
              </a:ext>
            </a:extLst>
          </p:cNvPr>
          <p:cNvSpPr>
            <a:spLocks noGrp="1"/>
          </p:cNvSpPr>
          <p:nvPr>
            <p:ph type="ctrTitle"/>
          </p:nvPr>
        </p:nvSpPr>
        <p:spPr>
          <a:xfrm>
            <a:off x="486033" y="269747"/>
            <a:ext cx="9235016" cy="805291"/>
          </a:xfrm>
        </p:spPr>
        <p:txBody>
          <a:bodyPr anchor="ctr">
            <a:normAutofit/>
          </a:bodyPr>
          <a:lstStyle/>
          <a:p>
            <a:pPr algn="l"/>
            <a:r>
              <a:rPr lang="ru-RU" sz="2500" dirty="0" smtClean="0">
                <a:solidFill>
                  <a:schemeClr val="bg1"/>
                </a:solidFill>
                <a:latin typeface="Arial" panose="020B0604020202020204" pitchFamily="34" charset="0"/>
                <a:cs typeface="Arial" panose="020B0604020202020204" pitchFamily="34" charset="0"/>
              </a:rPr>
              <a:t>Статистика. Данные Банка России. </a:t>
            </a:r>
            <a:endParaRPr lang="ru-RU" sz="2500" dirty="0">
              <a:solidFill>
                <a:schemeClr val="bg1"/>
              </a:solidFill>
              <a:latin typeface="Arial" panose="020B0604020202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A56514E8-75EF-1215-3543-9469215198FF}"/>
              </a:ext>
            </a:extLst>
          </p:cNvPr>
          <p:cNvPicPr>
            <a:picLocks noChangeAspect="1"/>
          </p:cNvPicPr>
          <p:nvPr/>
        </p:nvPicPr>
        <p:blipFill>
          <a:blip r:embed="rId4">
            <a:alphaModFix amt="40000"/>
          </a:blip>
          <a:stretch>
            <a:fillRect/>
          </a:stretch>
        </p:blipFill>
        <p:spPr>
          <a:xfrm rot="17852110">
            <a:off x="10664283" y="2089131"/>
            <a:ext cx="2099527" cy="2051221"/>
          </a:xfrm>
          <a:prstGeom prst="rect">
            <a:avLst/>
          </a:prstGeom>
        </p:spPr>
      </p:pic>
      <p:pic>
        <p:nvPicPr>
          <p:cNvPr id="5" name="Рисунок 4">
            <a:extLst>
              <a:ext uri="{FF2B5EF4-FFF2-40B4-BE49-F238E27FC236}">
                <a16:creationId xmlns:a16="http://schemas.microsoft.com/office/drawing/2014/main" id="{3B47FD22-D11D-5964-10D8-876D0DD137DC}"/>
              </a:ext>
            </a:extLst>
          </p:cNvPr>
          <p:cNvPicPr>
            <a:picLocks noChangeAspect="1"/>
          </p:cNvPicPr>
          <p:nvPr/>
        </p:nvPicPr>
        <p:blipFill>
          <a:blip r:embed="rId4">
            <a:alphaModFix amt="40000"/>
          </a:blip>
          <a:stretch>
            <a:fillRect/>
          </a:stretch>
        </p:blipFill>
        <p:spPr>
          <a:xfrm rot="1847315">
            <a:off x="-1124547" y="5326850"/>
            <a:ext cx="2860468" cy="2794654"/>
          </a:xfrm>
          <a:prstGeom prst="rect">
            <a:avLst/>
          </a:prstGeom>
        </p:spPr>
      </p:pic>
      <p:sp>
        <p:nvSpPr>
          <p:cNvPr id="6" name="Прямоугольник 5"/>
          <p:cNvSpPr/>
          <p:nvPr/>
        </p:nvSpPr>
        <p:spPr>
          <a:xfrm>
            <a:off x="618732" y="1052806"/>
            <a:ext cx="10695964" cy="646331"/>
          </a:xfrm>
          <a:prstGeom prst="rect">
            <a:avLst/>
          </a:prstGeom>
        </p:spPr>
        <p:txBody>
          <a:bodyPr wrap="square">
            <a:spAutoFit/>
          </a:bodyPr>
          <a:lstStyle/>
          <a:p>
            <a:pPr algn="ctr"/>
            <a:r>
              <a:rPr lang="ru-RU" b="1" i="1" dirty="0">
                <a:solidFill>
                  <a:srgbClr val="FF0000"/>
                </a:solidFill>
              </a:rPr>
              <a:t>Процентные ставки по кредитным и депозитным операциям кредитных организаций в рублях </a:t>
            </a:r>
            <a:r>
              <a:rPr lang="en-US" b="1" i="1" dirty="0">
                <a:hlinkClick r:id="rId5"/>
              </a:rPr>
              <a:t>https://cbr.ru/statistics/bank_sector/int_rat</a:t>
            </a:r>
            <a:r>
              <a:rPr lang="en-US" b="1" i="1" dirty="0" smtClean="0">
                <a:hlinkClick r:id="rId5"/>
              </a:rPr>
              <a:t>/</a:t>
            </a:r>
            <a:r>
              <a:rPr lang="en-US" b="1" i="1" dirty="0"/>
              <a:t> </a:t>
            </a:r>
            <a:endParaRPr lang="ru-RU" b="1" i="1" dirty="0"/>
          </a:p>
        </p:txBody>
      </p:sp>
      <p:pic>
        <p:nvPicPr>
          <p:cNvPr id="12" name="Рисунок 11"/>
          <p:cNvPicPr>
            <a:picLocks noChangeAspect="1"/>
          </p:cNvPicPr>
          <p:nvPr/>
        </p:nvPicPr>
        <p:blipFill>
          <a:blip r:embed="rId6"/>
          <a:stretch>
            <a:fillRect/>
          </a:stretch>
        </p:blipFill>
        <p:spPr>
          <a:xfrm>
            <a:off x="2554373" y="1790985"/>
            <a:ext cx="6824682" cy="4731325"/>
          </a:xfrm>
          <a:prstGeom prst="rect">
            <a:avLst/>
          </a:prstGeom>
          <a:ln>
            <a:solidFill>
              <a:srgbClr val="92D050"/>
            </a:solidFill>
          </a:ln>
        </p:spPr>
      </p:pic>
    </p:spTree>
    <p:extLst>
      <p:ext uri="{BB962C8B-B14F-4D97-AF65-F5344CB8AC3E}">
        <p14:creationId xmlns:p14="http://schemas.microsoft.com/office/powerpoint/2010/main" val="15521687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10DA7A7F-EA42-06B8-9CCF-F5DE61F1D902}"/>
              </a:ext>
            </a:extLst>
          </p:cNvPr>
          <p:cNvGrpSpPr/>
          <p:nvPr/>
        </p:nvGrpSpPr>
        <p:grpSpPr>
          <a:xfrm>
            <a:off x="305685" y="194805"/>
            <a:ext cx="11580628" cy="1029010"/>
            <a:chOff x="305685" y="194805"/>
            <a:chExt cx="11580628" cy="1029010"/>
          </a:xfrm>
        </p:grpSpPr>
        <p:pic>
          <p:nvPicPr>
            <p:cNvPr id="7" name="Рисунок 6">
              <a:extLst>
                <a:ext uri="{FF2B5EF4-FFF2-40B4-BE49-F238E27FC236}">
                  <a16:creationId xmlns:a16="http://schemas.microsoft.com/office/drawing/2014/main" id="{F809CFD5-43A3-993F-90F0-CD33CA789AAA}"/>
                </a:ext>
              </a:extLst>
            </p:cNvPr>
            <p:cNvPicPr>
              <a:picLocks noChangeAspect="1"/>
            </p:cNvPicPr>
            <p:nvPr/>
          </p:nvPicPr>
          <p:blipFill>
            <a:blip r:embed="rId2"/>
            <a:stretch>
              <a:fillRect/>
            </a:stretch>
          </p:blipFill>
          <p:spPr>
            <a:xfrm>
              <a:off x="305685" y="269747"/>
              <a:ext cx="11580628" cy="879129"/>
            </a:xfrm>
            <a:prstGeom prst="rect">
              <a:avLst/>
            </a:prstGeom>
          </p:spPr>
        </p:pic>
        <p:pic>
          <p:nvPicPr>
            <p:cNvPr id="8" name="Рисунок 7" descr="Изображение выглядит как логотип, символ, Графика, Шрифт&#10;&#10;Автоматически созданное описание">
              <a:extLst>
                <a:ext uri="{FF2B5EF4-FFF2-40B4-BE49-F238E27FC236}">
                  <a16:creationId xmlns:a16="http://schemas.microsoft.com/office/drawing/2014/main" id="{6522A0ED-A014-95EA-DF40-6CD130D3FEE8}"/>
                </a:ext>
              </a:extLst>
            </p:cNvPr>
            <p:cNvPicPr>
              <a:picLocks noChangeAspect="1"/>
            </p:cNvPicPr>
            <p:nvPr/>
          </p:nvPicPr>
          <p:blipFill>
            <a:blip r:embed="rId3"/>
            <a:stretch>
              <a:fillRect/>
            </a:stretch>
          </p:blipFill>
          <p:spPr>
            <a:xfrm>
              <a:off x="10757156" y="194805"/>
              <a:ext cx="1129157" cy="1029010"/>
            </a:xfrm>
            <a:prstGeom prst="rect">
              <a:avLst/>
            </a:prstGeom>
          </p:spPr>
        </p:pic>
      </p:grpSp>
      <p:sp>
        <p:nvSpPr>
          <p:cNvPr id="2" name="Заголовок 1">
            <a:extLst>
              <a:ext uri="{FF2B5EF4-FFF2-40B4-BE49-F238E27FC236}">
                <a16:creationId xmlns:a16="http://schemas.microsoft.com/office/drawing/2014/main" id="{079FA31D-F64C-A518-E57A-FAE3534F21B3}"/>
              </a:ext>
            </a:extLst>
          </p:cNvPr>
          <p:cNvSpPr>
            <a:spLocks noGrp="1"/>
          </p:cNvSpPr>
          <p:nvPr>
            <p:ph type="ctrTitle"/>
          </p:nvPr>
        </p:nvSpPr>
        <p:spPr>
          <a:xfrm>
            <a:off x="486033" y="269747"/>
            <a:ext cx="9235016" cy="805291"/>
          </a:xfrm>
        </p:spPr>
        <p:txBody>
          <a:bodyPr anchor="ctr">
            <a:normAutofit/>
          </a:bodyPr>
          <a:lstStyle/>
          <a:p>
            <a:pPr algn="l"/>
            <a:r>
              <a:rPr lang="ru-RU" sz="2500" dirty="0" smtClean="0">
                <a:solidFill>
                  <a:schemeClr val="bg1"/>
                </a:solidFill>
                <a:latin typeface="Arial" panose="020B0604020202020204" pitchFamily="34" charset="0"/>
                <a:cs typeface="Arial" panose="020B0604020202020204" pitchFamily="34" charset="0"/>
              </a:rPr>
              <a:t>Статистика. Данные Банка России. </a:t>
            </a:r>
            <a:endParaRPr lang="ru-RU" sz="2500" dirty="0">
              <a:solidFill>
                <a:schemeClr val="bg1"/>
              </a:solidFill>
              <a:latin typeface="Arial" panose="020B0604020202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A56514E8-75EF-1215-3543-9469215198FF}"/>
              </a:ext>
            </a:extLst>
          </p:cNvPr>
          <p:cNvPicPr>
            <a:picLocks noChangeAspect="1"/>
          </p:cNvPicPr>
          <p:nvPr/>
        </p:nvPicPr>
        <p:blipFill>
          <a:blip r:embed="rId4">
            <a:alphaModFix amt="40000"/>
          </a:blip>
          <a:stretch>
            <a:fillRect/>
          </a:stretch>
        </p:blipFill>
        <p:spPr>
          <a:xfrm rot="17852110">
            <a:off x="10664283" y="2089131"/>
            <a:ext cx="2099527" cy="2051221"/>
          </a:xfrm>
          <a:prstGeom prst="rect">
            <a:avLst/>
          </a:prstGeom>
        </p:spPr>
      </p:pic>
      <p:pic>
        <p:nvPicPr>
          <p:cNvPr id="5" name="Рисунок 4">
            <a:extLst>
              <a:ext uri="{FF2B5EF4-FFF2-40B4-BE49-F238E27FC236}">
                <a16:creationId xmlns:a16="http://schemas.microsoft.com/office/drawing/2014/main" id="{3B47FD22-D11D-5964-10D8-876D0DD137DC}"/>
              </a:ext>
            </a:extLst>
          </p:cNvPr>
          <p:cNvPicPr>
            <a:picLocks noChangeAspect="1"/>
          </p:cNvPicPr>
          <p:nvPr/>
        </p:nvPicPr>
        <p:blipFill>
          <a:blip r:embed="rId4">
            <a:alphaModFix amt="40000"/>
          </a:blip>
          <a:stretch>
            <a:fillRect/>
          </a:stretch>
        </p:blipFill>
        <p:spPr>
          <a:xfrm rot="1847315">
            <a:off x="-1124547" y="5326850"/>
            <a:ext cx="2860468" cy="2794654"/>
          </a:xfrm>
          <a:prstGeom prst="rect">
            <a:avLst/>
          </a:prstGeom>
        </p:spPr>
      </p:pic>
      <p:sp>
        <p:nvSpPr>
          <p:cNvPr id="11" name="Прямоугольник 10"/>
          <p:cNvSpPr/>
          <p:nvPr/>
        </p:nvSpPr>
        <p:spPr>
          <a:xfrm>
            <a:off x="246518" y="5241893"/>
            <a:ext cx="11698961" cy="1446550"/>
          </a:xfrm>
          <a:prstGeom prst="rect">
            <a:avLst/>
          </a:prstGeom>
        </p:spPr>
        <p:txBody>
          <a:bodyPr wrap="square">
            <a:spAutoFit/>
          </a:bodyPr>
          <a:lstStyle/>
          <a:p>
            <a:pPr algn="ctr"/>
            <a:r>
              <a:rPr lang="ru-RU" sz="2200" b="1" i="1" dirty="0">
                <a:solidFill>
                  <a:srgbClr val="FF0000"/>
                </a:solidFill>
              </a:rPr>
              <a:t>Среднерыночные значения </a:t>
            </a:r>
            <a:r>
              <a:rPr lang="ru-RU" sz="2200" b="1" i="1" dirty="0" smtClean="0">
                <a:solidFill>
                  <a:srgbClr val="FF0000"/>
                </a:solidFill>
              </a:rPr>
              <a:t>полной </a:t>
            </a:r>
            <a:r>
              <a:rPr lang="ru-RU" sz="2200" b="1" i="1" dirty="0">
                <a:solidFill>
                  <a:srgbClr val="FF0000"/>
                </a:solidFill>
              </a:rPr>
              <a:t>стоимости </a:t>
            </a:r>
            <a:r>
              <a:rPr lang="ru-RU" sz="2200" b="1" i="1" dirty="0" smtClean="0">
                <a:solidFill>
                  <a:srgbClr val="FF0000"/>
                </a:solidFill>
              </a:rPr>
              <a:t>(ПСК) потребительского </a:t>
            </a:r>
            <a:r>
              <a:rPr lang="ru-RU" sz="2200" b="1" i="1" dirty="0">
                <a:solidFill>
                  <a:srgbClr val="FF0000"/>
                </a:solidFill>
              </a:rPr>
              <a:t>кредита (займа</a:t>
            </a:r>
            <a:r>
              <a:rPr lang="ru-RU" sz="2200" b="1" i="1" dirty="0" smtClean="0">
                <a:solidFill>
                  <a:srgbClr val="FF0000"/>
                </a:solidFill>
              </a:rPr>
              <a:t>) </a:t>
            </a:r>
            <a:r>
              <a:rPr lang="en-US" sz="2200" b="1" i="1" dirty="0">
                <a:solidFill>
                  <a:srgbClr val="FF0000"/>
                </a:solidFill>
                <a:hlinkClick r:id="rId5"/>
              </a:rPr>
              <a:t>https://cbr.ru/statistics/bank_sector/psk</a:t>
            </a:r>
            <a:r>
              <a:rPr lang="en-US" sz="2200" b="1" i="1" dirty="0" smtClean="0">
                <a:solidFill>
                  <a:srgbClr val="FF0000"/>
                </a:solidFill>
                <a:hlinkClick r:id="rId5"/>
              </a:rPr>
              <a:t>/</a:t>
            </a:r>
            <a:r>
              <a:rPr lang="ru-RU" sz="2200" b="1" i="1" dirty="0" smtClean="0">
                <a:solidFill>
                  <a:srgbClr val="FF0000"/>
                </a:solidFill>
              </a:rPr>
              <a:t> </a:t>
            </a:r>
          </a:p>
          <a:p>
            <a:pPr algn="ctr"/>
            <a:endParaRPr lang="ru-RU" sz="2200" b="1" i="1" dirty="0">
              <a:solidFill>
                <a:srgbClr val="FF0000"/>
              </a:solidFill>
            </a:endParaRPr>
          </a:p>
          <a:p>
            <a:pPr algn="ctr"/>
            <a:r>
              <a:rPr lang="ru-RU" sz="2200" b="1" i="1" dirty="0" smtClean="0">
                <a:solidFill>
                  <a:srgbClr val="FF0000"/>
                </a:solidFill>
              </a:rPr>
              <a:t>Аналитика </a:t>
            </a:r>
            <a:r>
              <a:rPr lang="en-US" sz="2200" b="1" i="1" dirty="0">
                <a:solidFill>
                  <a:srgbClr val="FF0000"/>
                </a:solidFill>
                <a:hlinkClick r:id="rId6"/>
              </a:rPr>
              <a:t>https://cbr.ru/banking_sector/analytics</a:t>
            </a:r>
            <a:r>
              <a:rPr lang="en-US" sz="2200" b="1" i="1" dirty="0" smtClean="0">
                <a:solidFill>
                  <a:srgbClr val="FF0000"/>
                </a:solidFill>
                <a:hlinkClick r:id="rId6"/>
              </a:rPr>
              <a:t>/</a:t>
            </a:r>
            <a:endParaRPr lang="ru-RU" sz="2200" b="1" i="1" dirty="0">
              <a:solidFill>
                <a:srgbClr val="FF0000"/>
              </a:solidFill>
            </a:endParaRPr>
          </a:p>
        </p:txBody>
      </p:sp>
      <p:pic>
        <p:nvPicPr>
          <p:cNvPr id="10" name="Рисунок 9"/>
          <p:cNvPicPr>
            <a:picLocks noChangeAspect="1"/>
          </p:cNvPicPr>
          <p:nvPr/>
        </p:nvPicPr>
        <p:blipFill>
          <a:blip r:embed="rId7"/>
          <a:stretch>
            <a:fillRect/>
          </a:stretch>
        </p:blipFill>
        <p:spPr>
          <a:xfrm>
            <a:off x="2774460" y="1303783"/>
            <a:ext cx="6643076" cy="3783203"/>
          </a:xfrm>
          <a:prstGeom prst="rect">
            <a:avLst/>
          </a:prstGeom>
        </p:spPr>
        <p:style>
          <a:lnRef idx="2">
            <a:schemeClr val="accent6"/>
          </a:lnRef>
          <a:fillRef idx="1">
            <a:schemeClr val="lt1"/>
          </a:fillRef>
          <a:effectRef idx="0">
            <a:schemeClr val="accent6"/>
          </a:effectRef>
          <a:fontRef idx="minor">
            <a:schemeClr val="dk1"/>
          </a:fontRef>
        </p:style>
      </p:pic>
    </p:spTree>
    <p:extLst>
      <p:ext uri="{BB962C8B-B14F-4D97-AF65-F5344CB8AC3E}">
        <p14:creationId xmlns:p14="http://schemas.microsoft.com/office/powerpoint/2010/main" val="6221691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10DA7A7F-EA42-06B8-9CCF-F5DE61F1D902}"/>
              </a:ext>
            </a:extLst>
          </p:cNvPr>
          <p:cNvGrpSpPr/>
          <p:nvPr/>
        </p:nvGrpSpPr>
        <p:grpSpPr>
          <a:xfrm>
            <a:off x="305685" y="194805"/>
            <a:ext cx="11580628" cy="1029010"/>
            <a:chOff x="305685" y="194805"/>
            <a:chExt cx="11580628" cy="1029010"/>
          </a:xfrm>
        </p:grpSpPr>
        <p:pic>
          <p:nvPicPr>
            <p:cNvPr id="7" name="Рисунок 6">
              <a:extLst>
                <a:ext uri="{FF2B5EF4-FFF2-40B4-BE49-F238E27FC236}">
                  <a16:creationId xmlns:a16="http://schemas.microsoft.com/office/drawing/2014/main" id="{F809CFD5-43A3-993F-90F0-CD33CA789AAA}"/>
                </a:ext>
              </a:extLst>
            </p:cNvPr>
            <p:cNvPicPr>
              <a:picLocks noChangeAspect="1"/>
            </p:cNvPicPr>
            <p:nvPr/>
          </p:nvPicPr>
          <p:blipFill>
            <a:blip r:embed="rId2"/>
            <a:stretch>
              <a:fillRect/>
            </a:stretch>
          </p:blipFill>
          <p:spPr>
            <a:xfrm>
              <a:off x="305685" y="269747"/>
              <a:ext cx="11580628" cy="879129"/>
            </a:xfrm>
            <a:prstGeom prst="rect">
              <a:avLst/>
            </a:prstGeom>
          </p:spPr>
        </p:pic>
        <p:pic>
          <p:nvPicPr>
            <p:cNvPr id="8" name="Рисунок 7" descr="Изображение выглядит как логотип, символ, Графика, Шрифт&#10;&#10;Автоматически созданное описание">
              <a:extLst>
                <a:ext uri="{FF2B5EF4-FFF2-40B4-BE49-F238E27FC236}">
                  <a16:creationId xmlns:a16="http://schemas.microsoft.com/office/drawing/2014/main" id="{6522A0ED-A014-95EA-DF40-6CD130D3FEE8}"/>
                </a:ext>
              </a:extLst>
            </p:cNvPr>
            <p:cNvPicPr>
              <a:picLocks noChangeAspect="1"/>
            </p:cNvPicPr>
            <p:nvPr/>
          </p:nvPicPr>
          <p:blipFill>
            <a:blip r:embed="rId3"/>
            <a:stretch>
              <a:fillRect/>
            </a:stretch>
          </p:blipFill>
          <p:spPr>
            <a:xfrm>
              <a:off x="10757156" y="194805"/>
              <a:ext cx="1129157" cy="1029010"/>
            </a:xfrm>
            <a:prstGeom prst="rect">
              <a:avLst/>
            </a:prstGeom>
          </p:spPr>
        </p:pic>
      </p:grpSp>
      <p:sp>
        <p:nvSpPr>
          <p:cNvPr id="2" name="Заголовок 1">
            <a:extLst>
              <a:ext uri="{FF2B5EF4-FFF2-40B4-BE49-F238E27FC236}">
                <a16:creationId xmlns:a16="http://schemas.microsoft.com/office/drawing/2014/main" id="{079FA31D-F64C-A518-E57A-FAE3534F21B3}"/>
              </a:ext>
            </a:extLst>
          </p:cNvPr>
          <p:cNvSpPr>
            <a:spLocks noGrp="1"/>
          </p:cNvSpPr>
          <p:nvPr>
            <p:ph type="ctrTitle"/>
          </p:nvPr>
        </p:nvSpPr>
        <p:spPr>
          <a:xfrm>
            <a:off x="486033" y="269747"/>
            <a:ext cx="9235016" cy="805291"/>
          </a:xfrm>
        </p:spPr>
        <p:txBody>
          <a:bodyPr anchor="ctr">
            <a:normAutofit/>
          </a:bodyPr>
          <a:lstStyle/>
          <a:p>
            <a:pPr algn="l"/>
            <a:r>
              <a:rPr lang="ru-RU" sz="2500" dirty="0" smtClean="0">
                <a:solidFill>
                  <a:schemeClr val="bg1"/>
                </a:solidFill>
                <a:latin typeface="Arial" panose="020B0604020202020204" pitchFamily="34" charset="0"/>
                <a:cs typeface="Arial" panose="020B0604020202020204" pitchFamily="34" charset="0"/>
              </a:rPr>
              <a:t>Статистика. Данные Банка России. </a:t>
            </a:r>
            <a:endParaRPr lang="ru-RU" sz="2500" dirty="0">
              <a:solidFill>
                <a:schemeClr val="bg1"/>
              </a:solidFill>
              <a:latin typeface="Arial" panose="020B0604020202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A56514E8-75EF-1215-3543-9469215198FF}"/>
              </a:ext>
            </a:extLst>
          </p:cNvPr>
          <p:cNvPicPr>
            <a:picLocks noChangeAspect="1"/>
          </p:cNvPicPr>
          <p:nvPr/>
        </p:nvPicPr>
        <p:blipFill>
          <a:blip r:embed="rId4">
            <a:alphaModFix amt="40000"/>
          </a:blip>
          <a:stretch>
            <a:fillRect/>
          </a:stretch>
        </p:blipFill>
        <p:spPr>
          <a:xfrm rot="17852110">
            <a:off x="10689450" y="2073809"/>
            <a:ext cx="2099527" cy="2051221"/>
          </a:xfrm>
          <a:prstGeom prst="rect">
            <a:avLst/>
          </a:prstGeom>
        </p:spPr>
      </p:pic>
      <p:pic>
        <p:nvPicPr>
          <p:cNvPr id="5" name="Рисунок 4">
            <a:extLst>
              <a:ext uri="{FF2B5EF4-FFF2-40B4-BE49-F238E27FC236}">
                <a16:creationId xmlns:a16="http://schemas.microsoft.com/office/drawing/2014/main" id="{3B47FD22-D11D-5964-10D8-876D0DD137DC}"/>
              </a:ext>
            </a:extLst>
          </p:cNvPr>
          <p:cNvPicPr>
            <a:picLocks noChangeAspect="1"/>
          </p:cNvPicPr>
          <p:nvPr/>
        </p:nvPicPr>
        <p:blipFill>
          <a:blip r:embed="rId4">
            <a:alphaModFix amt="40000"/>
          </a:blip>
          <a:stretch>
            <a:fillRect/>
          </a:stretch>
        </p:blipFill>
        <p:spPr>
          <a:xfrm rot="1847315">
            <a:off x="-1124547" y="5326850"/>
            <a:ext cx="2860468" cy="2794654"/>
          </a:xfrm>
          <a:prstGeom prst="rect">
            <a:avLst/>
          </a:prstGeom>
        </p:spPr>
      </p:pic>
      <p:pic>
        <p:nvPicPr>
          <p:cNvPr id="10" name="Рисунок 9"/>
          <p:cNvPicPr>
            <a:picLocks noChangeAspect="1"/>
          </p:cNvPicPr>
          <p:nvPr/>
        </p:nvPicPr>
        <p:blipFill>
          <a:blip r:embed="rId5"/>
          <a:stretch>
            <a:fillRect/>
          </a:stretch>
        </p:blipFill>
        <p:spPr>
          <a:xfrm>
            <a:off x="3900352" y="1240487"/>
            <a:ext cx="4689975" cy="384161"/>
          </a:xfrm>
          <a:prstGeom prst="rect">
            <a:avLst/>
          </a:prstGeom>
          <a:ln>
            <a:solidFill>
              <a:srgbClr val="FF0000"/>
            </a:solidFill>
          </a:ln>
        </p:spPr>
      </p:pic>
      <p:sp>
        <p:nvSpPr>
          <p:cNvPr id="13" name="Прямоугольник 12"/>
          <p:cNvSpPr/>
          <p:nvPr/>
        </p:nvSpPr>
        <p:spPr>
          <a:xfrm>
            <a:off x="496553" y="1659179"/>
            <a:ext cx="11497571" cy="400110"/>
          </a:xfrm>
          <a:prstGeom prst="rect">
            <a:avLst/>
          </a:prstGeom>
        </p:spPr>
        <p:txBody>
          <a:bodyPr wrap="none">
            <a:spAutoFit/>
          </a:bodyPr>
          <a:lstStyle/>
          <a:p>
            <a:r>
              <a:rPr lang="en-US" sz="2000" b="1" i="1" dirty="0">
                <a:hlinkClick r:id="rId6"/>
              </a:rPr>
              <a:t>https://cbr.ru/analytics/microfinance</a:t>
            </a:r>
            <a:r>
              <a:rPr lang="en-US" sz="2000" b="1" i="1" dirty="0" smtClean="0">
                <a:hlinkClick r:id="rId6"/>
              </a:rPr>
              <a:t>/</a:t>
            </a:r>
            <a:r>
              <a:rPr lang="ru-RU" sz="2000" dirty="0" smtClean="0">
                <a:solidFill>
                  <a:srgbClr val="FF0000"/>
                </a:solidFill>
              </a:rPr>
              <a:t> </a:t>
            </a:r>
            <a:r>
              <a:rPr lang="ru-RU" sz="2000" dirty="0" smtClean="0"/>
              <a:t>и</a:t>
            </a:r>
            <a:r>
              <a:rPr lang="ru-RU" sz="2000" dirty="0" smtClean="0">
                <a:solidFill>
                  <a:srgbClr val="FF0000"/>
                </a:solidFill>
              </a:rPr>
              <a:t> </a:t>
            </a:r>
            <a:r>
              <a:rPr lang="en-US" sz="2000" b="1" i="1" dirty="0" smtClean="0">
                <a:hlinkClick r:id="rId6"/>
              </a:rPr>
              <a:t>https</a:t>
            </a:r>
            <a:r>
              <a:rPr lang="en-US" sz="2000" b="1" i="1" dirty="0">
                <a:hlinkClick r:id="rId6"/>
              </a:rPr>
              <a:t>://cbr.ru/analytics/microfinance/mfo/mmt_2024_2</a:t>
            </a:r>
            <a:r>
              <a:rPr lang="en-US" sz="2000" b="1" i="1" dirty="0" smtClean="0">
                <a:hlinkClick r:id="rId6"/>
              </a:rPr>
              <a:t>/</a:t>
            </a:r>
            <a:endParaRPr lang="ru-RU" sz="2000" b="1" i="1" dirty="0"/>
          </a:p>
        </p:txBody>
      </p:sp>
      <p:pic>
        <p:nvPicPr>
          <p:cNvPr id="14" name="Рисунок 13"/>
          <p:cNvPicPr>
            <a:picLocks noChangeAspect="1"/>
          </p:cNvPicPr>
          <p:nvPr/>
        </p:nvPicPr>
        <p:blipFill>
          <a:blip r:embed="rId7"/>
          <a:stretch>
            <a:fillRect/>
          </a:stretch>
        </p:blipFill>
        <p:spPr>
          <a:xfrm>
            <a:off x="3619583" y="2134951"/>
            <a:ext cx="5414105" cy="4390147"/>
          </a:xfrm>
          <a:prstGeom prst="rect">
            <a:avLst/>
          </a:prstGeom>
          <a:ln>
            <a:solidFill>
              <a:srgbClr val="FF0000"/>
            </a:solidFill>
          </a:ln>
        </p:spPr>
      </p:pic>
    </p:spTree>
    <p:extLst>
      <p:ext uri="{BB962C8B-B14F-4D97-AF65-F5344CB8AC3E}">
        <p14:creationId xmlns:p14="http://schemas.microsoft.com/office/powerpoint/2010/main" val="13867023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10DA7A7F-EA42-06B8-9CCF-F5DE61F1D902}"/>
              </a:ext>
            </a:extLst>
          </p:cNvPr>
          <p:cNvGrpSpPr/>
          <p:nvPr/>
        </p:nvGrpSpPr>
        <p:grpSpPr>
          <a:xfrm>
            <a:off x="305685" y="194805"/>
            <a:ext cx="11580628" cy="1029010"/>
            <a:chOff x="305685" y="194805"/>
            <a:chExt cx="11580628" cy="1029010"/>
          </a:xfrm>
        </p:grpSpPr>
        <p:pic>
          <p:nvPicPr>
            <p:cNvPr id="7" name="Рисунок 6">
              <a:extLst>
                <a:ext uri="{FF2B5EF4-FFF2-40B4-BE49-F238E27FC236}">
                  <a16:creationId xmlns:a16="http://schemas.microsoft.com/office/drawing/2014/main" id="{F809CFD5-43A3-993F-90F0-CD33CA789AAA}"/>
                </a:ext>
              </a:extLst>
            </p:cNvPr>
            <p:cNvPicPr>
              <a:picLocks noChangeAspect="1"/>
            </p:cNvPicPr>
            <p:nvPr/>
          </p:nvPicPr>
          <p:blipFill>
            <a:blip r:embed="rId2"/>
            <a:stretch>
              <a:fillRect/>
            </a:stretch>
          </p:blipFill>
          <p:spPr>
            <a:xfrm>
              <a:off x="305685" y="269747"/>
              <a:ext cx="11580628" cy="879129"/>
            </a:xfrm>
            <a:prstGeom prst="rect">
              <a:avLst/>
            </a:prstGeom>
          </p:spPr>
        </p:pic>
        <p:pic>
          <p:nvPicPr>
            <p:cNvPr id="8" name="Рисунок 7" descr="Изображение выглядит как логотип, символ, Графика, Шрифт&#10;&#10;Автоматически созданное описание">
              <a:extLst>
                <a:ext uri="{FF2B5EF4-FFF2-40B4-BE49-F238E27FC236}">
                  <a16:creationId xmlns:a16="http://schemas.microsoft.com/office/drawing/2014/main" id="{6522A0ED-A014-95EA-DF40-6CD130D3FEE8}"/>
                </a:ext>
              </a:extLst>
            </p:cNvPr>
            <p:cNvPicPr>
              <a:picLocks noChangeAspect="1"/>
            </p:cNvPicPr>
            <p:nvPr/>
          </p:nvPicPr>
          <p:blipFill>
            <a:blip r:embed="rId3"/>
            <a:stretch>
              <a:fillRect/>
            </a:stretch>
          </p:blipFill>
          <p:spPr>
            <a:xfrm>
              <a:off x="10757156" y="194805"/>
              <a:ext cx="1129157" cy="1029010"/>
            </a:xfrm>
            <a:prstGeom prst="rect">
              <a:avLst/>
            </a:prstGeom>
          </p:spPr>
        </p:pic>
      </p:grpSp>
      <p:sp>
        <p:nvSpPr>
          <p:cNvPr id="2" name="Заголовок 1">
            <a:extLst>
              <a:ext uri="{FF2B5EF4-FFF2-40B4-BE49-F238E27FC236}">
                <a16:creationId xmlns:a16="http://schemas.microsoft.com/office/drawing/2014/main" id="{079FA31D-F64C-A518-E57A-FAE3534F21B3}"/>
              </a:ext>
            </a:extLst>
          </p:cNvPr>
          <p:cNvSpPr>
            <a:spLocks noGrp="1"/>
          </p:cNvSpPr>
          <p:nvPr>
            <p:ph type="ctrTitle"/>
          </p:nvPr>
        </p:nvSpPr>
        <p:spPr>
          <a:xfrm>
            <a:off x="486033" y="269747"/>
            <a:ext cx="9235016" cy="805291"/>
          </a:xfrm>
        </p:spPr>
        <p:txBody>
          <a:bodyPr anchor="ctr">
            <a:normAutofit/>
          </a:bodyPr>
          <a:lstStyle/>
          <a:p>
            <a:pPr algn="l"/>
            <a:r>
              <a:rPr lang="ru-RU" sz="2600" dirty="0" smtClean="0">
                <a:solidFill>
                  <a:schemeClr val="bg1"/>
                </a:solidFill>
                <a:latin typeface="Arial" panose="020B0604020202020204" pitchFamily="34" charset="0"/>
                <a:cs typeface="Arial" panose="020B0604020202020204" pitchFamily="34" charset="0"/>
              </a:rPr>
              <a:t>Как решить брать или не брать кредит</a:t>
            </a:r>
            <a:endParaRPr lang="ru-RU" sz="2600" dirty="0">
              <a:solidFill>
                <a:schemeClr val="bg1"/>
              </a:solidFill>
              <a:latin typeface="Arial" panose="020B0604020202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A56514E8-75EF-1215-3543-9469215198FF}"/>
              </a:ext>
            </a:extLst>
          </p:cNvPr>
          <p:cNvPicPr>
            <a:picLocks noChangeAspect="1"/>
          </p:cNvPicPr>
          <p:nvPr/>
        </p:nvPicPr>
        <p:blipFill>
          <a:blip r:embed="rId4">
            <a:alphaModFix amt="40000"/>
          </a:blip>
          <a:stretch>
            <a:fillRect/>
          </a:stretch>
        </p:blipFill>
        <p:spPr>
          <a:xfrm rot="17852110">
            <a:off x="10664283" y="2089131"/>
            <a:ext cx="2099527" cy="2051221"/>
          </a:xfrm>
          <a:prstGeom prst="rect">
            <a:avLst/>
          </a:prstGeom>
        </p:spPr>
      </p:pic>
      <p:pic>
        <p:nvPicPr>
          <p:cNvPr id="5" name="Рисунок 4">
            <a:extLst>
              <a:ext uri="{FF2B5EF4-FFF2-40B4-BE49-F238E27FC236}">
                <a16:creationId xmlns:a16="http://schemas.microsoft.com/office/drawing/2014/main" id="{3B47FD22-D11D-5964-10D8-876D0DD137DC}"/>
              </a:ext>
            </a:extLst>
          </p:cNvPr>
          <p:cNvPicPr>
            <a:picLocks noChangeAspect="1"/>
          </p:cNvPicPr>
          <p:nvPr/>
        </p:nvPicPr>
        <p:blipFill>
          <a:blip r:embed="rId4">
            <a:alphaModFix amt="40000"/>
          </a:blip>
          <a:stretch>
            <a:fillRect/>
          </a:stretch>
        </p:blipFill>
        <p:spPr>
          <a:xfrm rot="1847315">
            <a:off x="-1124547" y="5326850"/>
            <a:ext cx="2860468" cy="2794654"/>
          </a:xfrm>
          <a:prstGeom prst="rect">
            <a:avLst/>
          </a:prstGeom>
        </p:spPr>
      </p:pic>
      <p:sp>
        <p:nvSpPr>
          <p:cNvPr id="6" name="Прямоугольник 5"/>
          <p:cNvSpPr/>
          <p:nvPr/>
        </p:nvSpPr>
        <p:spPr>
          <a:xfrm>
            <a:off x="394952" y="3167500"/>
            <a:ext cx="11491361" cy="3600986"/>
          </a:xfrm>
          <a:prstGeom prst="rect">
            <a:avLst/>
          </a:prstGeom>
        </p:spPr>
        <p:txBody>
          <a:bodyPr wrap="square">
            <a:spAutoFit/>
          </a:bodyPr>
          <a:lstStyle/>
          <a:p>
            <a:pPr algn="ctr"/>
            <a:r>
              <a:rPr lang="ru-RU" sz="2200" b="1" i="1" dirty="0" smtClean="0">
                <a:solidFill>
                  <a:srgbClr val="FF0000"/>
                </a:solidFill>
              </a:rPr>
              <a:t>Как решить брать или не брать кредит?</a:t>
            </a:r>
            <a:endParaRPr lang="ru-RU" sz="2200" b="1" i="1" dirty="0">
              <a:solidFill>
                <a:srgbClr val="FF0000"/>
              </a:solidFill>
            </a:endParaRPr>
          </a:p>
          <a:p>
            <a:pPr marL="285750" indent="-285750">
              <a:buFont typeface="Wingdings" panose="05000000000000000000" pitchFamily="2" charset="2"/>
              <a:buChar char="Ø"/>
            </a:pPr>
            <a:r>
              <a:rPr lang="en-US" b="1" i="1" dirty="0">
                <a:hlinkClick r:id="rId5"/>
              </a:rPr>
              <a:t>https://journal.tinkoff.ru/list/bez-yam</a:t>
            </a:r>
            <a:r>
              <a:rPr lang="en-US" b="1" i="1" dirty="0" smtClean="0">
                <a:hlinkClick r:id="rId5"/>
              </a:rPr>
              <a:t>/</a:t>
            </a:r>
            <a:endParaRPr lang="ru-RU" b="1" i="1" dirty="0"/>
          </a:p>
          <a:p>
            <a:pPr marL="285750" indent="-285750">
              <a:buFont typeface="Wingdings" panose="05000000000000000000" pitchFamily="2" charset="2"/>
              <a:buChar char="Ø"/>
            </a:pPr>
            <a:r>
              <a:rPr lang="en-US" b="1" i="1" dirty="0" smtClean="0">
                <a:hlinkClick r:id="rId6"/>
              </a:rPr>
              <a:t>https://</a:t>
            </a:r>
            <a:r>
              <a:rPr lang="ru-RU" b="1" i="1" dirty="0" smtClean="0">
                <a:hlinkClick r:id="rId6"/>
              </a:rPr>
              <a:t>моифинансы.рф/</a:t>
            </a:r>
            <a:r>
              <a:rPr lang="en-US" b="1" i="1" dirty="0" smtClean="0">
                <a:hlinkClick r:id="rId6"/>
              </a:rPr>
              <a:t>events/onlajn-translyaciya-hochu-vzyat-kredit-glavnye-pravila-razumnogo-zaemshika/</a:t>
            </a:r>
            <a:endParaRPr lang="ru-RU" b="1" i="1" dirty="0" smtClean="0"/>
          </a:p>
          <a:p>
            <a:pPr marL="285750" indent="-285750">
              <a:buFont typeface="Wingdings" panose="05000000000000000000" pitchFamily="2" charset="2"/>
              <a:buChar char="Ø"/>
            </a:pPr>
            <a:r>
              <a:rPr lang="en-US" b="1" i="1" dirty="0" smtClean="0">
                <a:hlinkClick r:id="rId7"/>
              </a:rPr>
              <a:t>https://www.rbc.ru/quote/news/article/62d1733b9a794710124c918b</a:t>
            </a:r>
            <a:endParaRPr lang="ru-RU" b="1" i="1" dirty="0" smtClean="0"/>
          </a:p>
          <a:p>
            <a:pPr marL="285750" indent="-285750">
              <a:buFont typeface="Wingdings" panose="05000000000000000000" pitchFamily="2" charset="2"/>
              <a:buChar char="Ø"/>
            </a:pPr>
            <a:r>
              <a:rPr lang="en-US" b="1" i="1" dirty="0" smtClean="0">
                <a:hlinkClick r:id="rId8"/>
              </a:rPr>
              <a:t>https://www.banki.ru/news/daytheme/?id=10972412</a:t>
            </a:r>
            <a:endParaRPr lang="ru-RU" b="1" i="1" dirty="0" smtClean="0"/>
          </a:p>
          <a:p>
            <a:pPr marL="285750" indent="-285750">
              <a:buFont typeface="Wingdings" panose="05000000000000000000" pitchFamily="2" charset="2"/>
              <a:buChar char="Ø"/>
            </a:pPr>
            <a:r>
              <a:rPr lang="en-US" b="1" i="1" dirty="0" smtClean="0">
                <a:hlinkClick r:id="rId9"/>
              </a:rPr>
              <a:t>https://www.sravni.ru/kredity/info/kak-pravilno-vzjat-kredit/</a:t>
            </a:r>
            <a:endParaRPr lang="ru-RU" b="1" i="1" dirty="0" smtClean="0"/>
          </a:p>
          <a:p>
            <a:pPr algn="ctr"/>
            <a:endParaRPr lang="ru-RU" b="1" dirty="0"/>
          </a:p>
          <a:p>
            <a:pPr algn="ctr"/>
            <a:r>
              <a:rPr lang="ru-RU" sz="2200" b="1" i="1" dirty="0" smtClean="0">
                <a:solidFill>
                  <a:srgbClr val="FF0000"/>
                </a:solidFill>
              </a:rPr>
              <a:t>Как взять </a:t>
            </a:r>
            <a:r>
              <a:rPr lang="ru-RU" sz="2200" b="1" i="1" dirty="0">
                <a:solidFill>
                  <a:srgbClr val="FF0000"/>
                </a:solidFill>
              </a:rPr>
              <a:t>ипотеку </a:t>
            </a:r>
            <a:r>
              <a:rPr lang="en-US" b="1" dirty="0" smtClean="0">
                <a:hlinkClick r:id="rId10"/>
              </a:rPr>
              <a:t>https</a:t>
            </a:r>
            <a:r>
              <a:rPr lang="en-US" b="1" dirty="0">
                <a:hlinkClick r:id="rId10"/>
              </a:rPr>
              <a:t>://</a:t>
            </a:r>
            <a:r>
              <a:rPr lang="en-US" b="1" i="1" dirty="0">
                <a:hlinkClick r:id="rId10"/>
              </a:rPr>
              <a:t>journal.tinkoff.ru/pro/zato-svoya</a:t>
            </a:r>
            <a:r>
              <a:rPr lang="en-US" b="1" i="1" dirty="0" smtClean="0">
                <a:hlinkClick r:id="rId10"/>
              </a:rPr>
              <a:t>/</a:t>
            </a:r>
            <a:endParaRPr lang="ru-RU" b="1" i="1" dirty="0" smtClean="0"/>
          </a:p>
          <a:p>
            <a:pPr algn="ctr"/>
            <a:endParaRPr lang="ru-RU" b="1" i="1" dirty="0"/>
          </a:p>
          <a:p>
            <a:pPr algn="ctr"/>
            <a:r>
              <a:rPr lang="ru-RU" sz="2200" b="1" i="1" dirty="0">
                <a:solidFill>
                  <a:srgbClr val="00B050"/>
                </a:solidFill>
              </a:rPr>
              <a:t>Учебник по личным финансам</a:t>
            </a:r>
          </a:p>
          <a:p>
            <a:pPr algn="ctr"/>
            <a:r>
              <a:rPr lang="en-US" b="1" dirty="0">
                <a:hlinkClick r:id="rId11"/>
              </a:rPr>
              <a:t>https://</a:t>
            </a:r>
            <a:r>
              <a:rPr lang="en-US" b="1" dirty="0" smtClean="0">
                <a:hlinkClick r:id="rId11"/>
              </a:rPr>
              <a:t>journal.tinkoff.ru/pro/fingram/?internal_source=tj_blog_uchebnik.fingram_blog-tj-fingram</a:t>
            </a:r>
            <a:r>
              <a:rPr lang="ru-RU" b="1" dirty="0" smtClean="0"/>
              <a:t> </a:t>
            </a:r>
            <a:endParaRPr lang="ru-RU" b="1" i="0" dirty="0">
              <a:effectLst/>
            </a:endParaRPr>
          </a:p>
        </p:txBody>
      </p:sp>
      <p:pic>
        <p:nvPicPr>
          <p:cNvPr id="11" name="Рисунок 10"/>
          <p:cNvPicPr>
            <a:picLocks noChangeAspect="1"/>
          </p:cNvPicPr>
          <p:nvPr/>
        </p:nvPicPr>
        <p:blipFill>
          <a:blip r:embed="rId12"/>
          <a:stretch>
            <a:fillRect/>
          </a:stretch>
        </p:blipFill>
        <p:spPr>
          <a:xfrm>
            <a:off x="2659378" y="1833728"/>
            <a:ext cx="6589140" cy="1364893"/>
          </a:xfrm>
          <a:prstGeom prst="rect">
            <a:avLst/>
          </a:prstGeom>
          <a:ln>
            <a:solidFill>
              <a:srgbClr val="FF0000"/>
            </a:solidFill>
          </a:ln>
        </p:spPr>
      </p:pic>
      <p:sp>
        <p:nvSpPr>
          <p:cNvPr id="12" name="Прямоугольник 11"/>
          <p:cNvSpPr/>
          <p:nvPr/>
        </p:nvSpPr>
        <p:spPr>
          <a:xfrm>
            <a:off x="305685" y="1169629"/>
            <a:ext cx="11671709" cy="707886"/>
          </a:xfrm>
          <a:prstGeom prst="rect">
            <a:avLst/>
          </a:prstGeom>
        </p:spPr>
        <p:txBody>
          <a:bodyPr wrap="square">
            <a:spAutoFit/>
          </a:bodyPr>
          <a:lstStyle/>
          <a:p>
            <a:pPr algn="ctr"/>
            <a:r>
              <a:rPr lang="ru-RU" sz="2200" b="1" i="1" dirty="0">
                <a:solidFill>
                  <a:srgbClr val="FF0000"/>
                </a:solidFill>
              </a:rPr>
              <a:t>Как кредиты влияют на наше эмоциональное </a:t>
            </a:r>
            <a:r>
              <a:rPr lang="ru-RU" sz="2200" b="1" i="1" dirty="0" smtClean="0">
                <a:solidFill>
                  <a:srgbClr val="FF0000"/>
                </a:solidFill>
              </a:rPr>
              <a:t>состояние</a:t>
            </a:r>
            <a:r>
              <a:rPr lang="ru-RU" dirty="0" smtClean="0"/>
              <a:t> </a:t>
            </a:r>
            <a:r>
              <a:rPr lang="ru-RU" b="1" dirty="0">
                <a:hlinkClick r:id="rId13"/>
              </a:rPr>
              <a:t>https://journal.sovcombank.ru/umnii-potrebitel/kak-krediti-vliyayut-na-nashe-emotsionalnoe-sostoyanie</a:t>
            </a:r>
            <a:r>
              <a:rPr lang="ru-RU" b="1" dirty="0"/>
              <a:t> </a:t>
            </a:r>
          </a:p>
        </p:txBody>
      </p:sp>
    </p:spTree>
    <p:extLst>
      <p:ext uri="{BB962C8B-B14F-4D97-AF65-F5344CB8AC3E}">
        <p14:creationId xmlns:p14="http://schemas.microsoft.com/office/powerpoint/2010/main" val="14581832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10DA7A7F-EA42-06B8-9CCF-F5DE61F1D902}"/>
              </a:ext>
            </a:extLst>
          </p:cNvPr>
          <p:cNvGrpSpPr/>
          <p:nvPr/>
        </p:nvGrpSpPr>
        <p:grpSpPr>
          <a:xfrm>
            <a:off x="305685" y="194805"/>
            <a:ext cx="11580628" cy="1029010"/>
            <a:chOff x="305685" y="194805"/>
            <a:chExt cx="11580628" cy="1029010"/>
          </a:xfrm>
        </p:grpSpPr>
        <p:pic>
          <p:nvPicPr>
            <p:cNvPr id="7" name="Рисунок 6">
              <a:extLst>
                <a:ext uri="{FF2B5EF4-FFF2-40B4-BE49-F238E27FC236}">
                  <a16:creationId xmlns:a16="http://schemas.microsoft.com/office/drawing/2014/main" id="{F809CFD5-43A3-993F-90F0-CD33CA789AAA}"/>
                </a:ext>
              </a:extLst>
            </p:cNvPr>
            <p:cNvPicPr>
              <a:picLocks noChangeAspect="1"/>
            </p:cNvPicPr>
            <p:nvPr/>
          </p:nvPicPr>
          <p:blipFill>
            <a:blip r:embed="rId2"/>
            <a:stretch>
              <a:fillRect/>
            </a:stretch>
          </p:blipFill>
          <p:spPr>
            <a:xfrm>
              <a:off x="305685" y="269747"/>
              <a:ext cx="11580628" cy="879129"/>
            </a:xfrm>
            <a:prstGeom prst="rect">
              <a:avLst/>
            </a:prstGeom>
          </p:spPr>
        </p:pic>
        <p:pic>
          <p:nvPicPr>
            <p:cNvPr id="8" name="Рисунок 7" descr="Изображение выглядит как логотип, символ, Графика, Шрифт&#10;&#10;Автоматически созданное описание">
              <a:extLst>
                <a:ext uri="{FF2B5EF4-FFF2-40B4-BE49-F238E27FC236}">
                  <a16:creationId xmlns:a16="http://schemas.microsoft.com/office/drawing/2014/main" id="{6522A0ED-A014-95EA-DF40-6CD130D3FEE8}"/>
                </a:ext>
              </a:extLst>
            </p:cNvPr>
            <p:cNvPicPr>
              <a:picLocks noChangeAspect="1"/>
            </p:cNvPicPr>
            <p:nvPr/>
          </p:nvPicPr>
          <p:blipFill>
            <a:blip r:embed="rId3"/>
            <a:stretch>
              <a:fillRect/>
            </a:stretch>
          </p:blipFill>
          <p:spPr>
            <a:xfrm>
              <a:off x="10757156" y="194805"/>
              <a:ext cx="1129157" cy="1029010"/>
            </a:xfrm>
            <a:prstGeom prst="rect">
              <a:avLst/>
            </a:prstGeom>
          </p:spPr>
        </p:pic>
      </p:grpSp>
      <p:sp>
        <p:nvSpPr>
          <p:cNvPr id="2" name="Заголовок 1">
            <a:extLst>
              <a:ext uri="{FF2B5EF4-FFF2-40B4-BE49-F238E27FC236}">
                <a16:creationId xmlns:a16="http://schemas.microsoft.com/office/drawing/2014/main" id="{079FA31D-F64C-A518-E57A-FAE3534F21B3}"/>
              </a:ext>
            </a:extLst>
          </p:cNvPr>
          <p:cNvSpPr>
            <a:spLocks noGrp="1"/>
          </p:cNvSpPr>
          <p:nvPr>
            <p:ph type="ctrTitle"/>
          </p:nvPr>
        </p:nvSpPr>
        <p:spPr>
          <a:xfrm>
            <a:off x="486033" y="269747"/>
            <a:ext cx="10149416" cy="805291"/>
          </a:xfrm>
        </p:spPr>
        <p:txBody>
          <a:bodyPr anchor="ctr">
            <a:normAutofit/>
          </a:bodyPr>
          <a:lstStyle/>
          <a:p>
            <a:pPr algn="l"/>
            <a:r>
              <a:rPr lang="ru-RU" sz="2500" dirty="0" smtClean="0">
                <a:solidFill>
                  <a:schemeClr val="bg1"/>
                </a:solidFill>
                <a:latin typeface="Arial" panose="020B0604020202020204" pitchFamily="34" charset="0"/>
                <a:cs typeface="Arial" panose="020B0604020202020204" pitchFamily="34" charset="0"/>
              </a:rPr>
              <a:t>Существенные </a:t>
            </a:r>
            <a:r>
              <a:rPr lang="ru-RU" sz="2500" dirty="0">
                <a:solidFill>
                  <a:schemeClr val="bg1"/>
                </a:solidFill>
                <a:latin typeface="Arial" panose="020B0604020202020204" pitchFamily="34" charset="0"/>
                <a:cs typeface="Arial" panose="020B0604020202020204" pitchFamily="34" charset="0"/>
              </a:rPr>
              <a:t>условия </a:t>
            </a:r>
            <a:r>
              <a:rPr lang="ru-RU" sz="2500" dirty="0" smtClean="0">
                <a:solidFill>
                  <a:schemeClr val="bg1"/>
                </a:solidFill>
                <a:latin typeface="Arial" panose="020B0604020202020204" pitchFamily="34" charset="0"/>
                <a:cs typeface="Arial" panose="020B0604020202020204" pitchFamily="34" charset="0"/>
              </a:rPr>
              <a:t>кредитования. Кто может выдать кредит?</a:t>
            </a:r>
            <a:endParaRPr lang="ru-RU" sz="2500" dirty="0">
              <a:solidFill>
                <a:schemeClr val="bg1"/>
              </a:solidFill>
              <a:latin typeface="Arial" panose="020B0604020202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A56514E8-75EF-1215-3543-9469215198FF}"/>
              </a:ext>
            </a:extLst>
          </p:cNvPr>
          <p:cNvPicPr>
            <a:picLocks noChangeAspect="1"/>
          </p:cNvPicPr>
          <p:nvPr/>
        </p:nvPicPr>
        <p:blipFill>
          <a:blip r:embed="rId4">
            <a:alphaModFix amt="40000"/>
          </a:blip>
          <a:stretch>
            <a:fillRect/>
          </a:stretch>
        </p:blipFill>
        <p:spPr>
          <a:xfrm rot="17852110">
            <a:off x="10664283" y="2089131"/>
            <a:ext cx="2099527" cy="2051221"/>
          </a:xfrm>
          <a:prstGeom prst="rect">
            <a:avLst/>
          </a:prstGeom>
        </p:spPr>
      </p:pic>
      <p:pic>
        <p:nvPicPr>
          <p:cNvPr id="5" name="Рисунок 4">
            <a:extLst>
              <a:ext uri="{FF2B5EF4-FFF2-40B4-BE49-F238E27FC236}">
                <a16:creationId xmlns:a16="http://schemas.microsoft.com/office/drawing/2014/main" id="{3B47FD22-D11D-5964-10D8-876D0DD137DC}"/>
              </a:ext>
            </a:extLst>
          </p:cNvPr>
          <p:cNvPicPr>
            <a:picLocks noChangeAspect="1"/>
          </p:cNvPicPr>
          <p:nvPr/>
        </p:nvPicPr>
        <p:blipFill>
          <a:blip r:embed="rId4">
            <a:alphaModFix amt="40000"/>
          </a:blip>
          <a:stretch>
            <a:fillRect/>
          </a:stretch>
        </p:blipFill>
        <p:spPr>
          <a:xfrm rot="1847315">
            <a:off x="-1124547" y="5326850"/>
            <a:ext cx="2860468" cy="2794654"/>
          </a:xfrm>
          <a:prstGeom prst="rect">
            <a:avLst/>
          </a:prstGeom>
        </p:spPr>
      </p:pic>
      <p:sp>
        <p:nvSpPr>
          <p:cNvPr id="15" name="TextBox 14"/>
          <p:cNvSpPr txBox="1"/>
          <p:nvPr/>
        </p:nvSpPr>
        <p:spPr>
          <a:xfrm>
            <a:off x="305685" y="1091490"/>
            <a:ext cx="11580628" cy="5570756"/>
          </a:xfrm>
          <a:prstGeom prst="rect">
            <a:avLst/>
          </a:prstGeom>
          <a:noFill/>
        </p:spPr>
        <p:txBody>
          <a:bodyPr wrap="square" rtlCol="0">
            <a:spAutoFit/>
          </a:bodyPr>
          <a:lstStyle/>
          <a:p>
            <a:pPr algn="ctr"/>
            <a:r>
              <a:rPr lang="ru-RU" sz="2200" b="1" i="1" dirty="0" smtClean="0">
                <a:solidFill>
                  <a:srgbClr val="FF0000"/>
                </a:solidFill>
              </a:rPr>
              <a:t>БАНКИ</a:t>
            </a:r>
            <a:r>
              <a:rPr lang="ru-RU" sz="2200" b="1" i="1" dirty="0">
                <a:solidFill>
                  <a:srgbClr val="FF0000"/>
                </a:solidFill>
              </a:rPr>
              <a:t>, МФО, ЛОМБАРДЫ, СПК, </a:t>
            </a:r>
            <a:r>
              <a:rPr lang="ru-RU" sz="2200" b="1" i="1" dirty="0" smtClean="0">
                <a:solidFill>
                  <a:srgbClr val="FF0000"/>
                </a:solidFill>
              </a:rPr>
              <a:t>СКПК, </a:t>
            </a:r>
          </a:p>
          <a:p>
            <a:pPr algn="ctr"/>
            <a:r>
              <a:rPr lang="ru-RU" sz="2200" b="1" i="1" dirty="0" smtClean="0">
                <a:solidFill>
                  <a:srgbClr val="FF0000"/>
                </a:solidFill>
              </a:rPr>
              <a:t>КРЕДИТНЫЙ </a:t>
            </a:r>
            <a:r>
              <a:rPr lang="ru-RU" sz="2200" b="1" i="1" dirty="0">
                <a:solidFill>
                  <a:srgbClr val="FF0000"/>
                </a:solidFill>
              </a:rPr>
              <a:t>БРОКЕР </a:t>
            </a:r>
            <a:r>
              <a:rPr lang="en-US" sz="2400" b="1" i="1" dirty="0">
                <a:hlinkClick r:id="rId5"/>
              </a:rPr>
              <a:t>https://clck.ru/3DgEvc</a:t>
            </a:r>
            <a:r>
              <a:rPr lang="ru-RU" sz="2400" b="1" i="1" dirty="0"/>
              <a:t> </a:t>
            </a:r>
          </a:p>
          <a:p>
            <a:pPr algn="ctr"/>
            <a:r>
              <a:rPr lang="ru-RU" sz="2200" b="1" i="1" dirty="0" smtClean="0">
                <a:solidFill>
                  <a:srgbClr val="00B050"/>
                </a:solidFill>
              </a:rPr>
              <a:t>Предлагают </a:t>
            </a:r>
            <a:r>
              <a:rPr lang="ru-RU" sz="2200" b="1" i="1" dirty="0">
                <a:solidFill>
                  <a:srgbClr val="00B050"/>
                </a:solidFill>
              </a:rPr>
              <a:t>помощь в получении кредита. Это законно? </a:t>
            </a:r>
            <a:r>
              <a:rPr lang="en-US" b="1" i="1" dirty="0">
                <a:hlinkClick r:id="rId6"/>
              </a:rPr>
              <a:t>https://</a:t>
            </a:r>
            <a:r>
              <a:rPr lang="en-US" b="1" i="1" dirty="0" smtClean="0">
                <a:hlinkClick r:id="rId6"/>
              </a:rPr>
              <a:t>clck.ru/3DgExK</a:t>
            </a:r>
            <a:endParaRPr lang="ru-RU" b="1" i="1" dirty="0" smtClean="0"/>
          </a:p>
          <a:p>
            <a:pPr algn="ctr"/>
            <a:r>
              <a:rPr lang="ru-RU" b="1" i="1" dirty="0">
                <a:solidFill>
                  <a:srgbClr val="FF0000"/>
                </a:solidFill>
              </a:rPr>
              <a:t>ОСТАЛЬНЫЕ ЭТО «ЧЕРНЫЕ КРЕДИТОРЫ» </a:t>
            </a:r>
            <a:r>
              <a:rPr lang="ru-RU" b="1" i="1" dirty="0">
                <a:solidFill>
                  <a:srgbClr val="7030A0"/>
                </a:solidFill>
              </a:rPr>
              <a:t>(см. слайд </a:t>
            </a:r>
            <a:r>
              <a:rPr lang="ru-RU" b="1" i="1" dirty="0" smtClean="0">
                <a:solidFill>
                  <a:srgbClr val="7030A0"/>
                </a:solidFill>
              </a:rPr>
              <a:t>15, 16 и 17)</a:t>
            </a:r>
            <a:endParaRPr lang="ru-RU" b="1" i="1" dirty="0">
              <a:solidFill>
                <a:srgbClr val="7030A0"/>
              </a:solidFill>
            </a:endParaRPr>
          </a:p>
          <a:p>
            <a:pPr algn="ctr"/>
            <a:endParaRPr lang="ru-RU" b="1" i="1" dirty="0"/>
          </a:p>
          <a:p>
            <a:r>
              <a:rPr lang="ru-RU" sz="2000" b="1" i="1" dirty="0" smtClean="0">
                <a:solidFill>
                  <a:srgbClr val="FF0000"/>
                </a:solidFill>
              </a:rPr>
              <a:t>1. Изучите </a:t>
            </a:r>
            <a:r>
              <a:rPr lang="ru-RU" sz="2000" b="1" i="1" dirty="0">
                <a:solidFill>
                  <a:srgbClr val="FF0000"/>
                </a:solidFill>
              </a:rPr>
              <a:t>вопрос </a:t>
            </a:r>
            <a:r>
              <a:rPr lang="ru-RU" sz="2000" b="1" i="1" dirty="0" smtClean="0">
                <a:solidFill>
                  <a:srgbClr val="FF0000"/>
                </a:solidFill>
              </a:rPr>
              <a:t>кредитования: законодательство, статистику кредитования, компании в регионе проживания</a:t>
            </a:r>
            <a:endParaRPr lang="ru-RU" sz="2000" b="1" i="1" dirty="0">
              <a:solidFill>
                <a:srgbClr val="FF0000"/>
              </a:solidFill>
            </a:endParaRPr>
          </a:p>
          <a:p>
            <a:pPr algn="just"/>
            <a:r>
              <a:rPr lang="ru-RU" sz="2000" b="1" i="1" dirty="0" smtClean="0">
                <a:solidFill>
                  <a:srgbClr val="FF0000"/>
                </a:solidFill>
              </a:rPr>
              <a:t>2. </a:t>
            </a:r>
            <a:r>
              <a:rPr lang="ru-RU" sz="2000" b="1" i="1" dirty="0">
                <a:solidFill>
                  <a:srgbClr val="FF0000"/>
                </a:solidFill>
              </a:rPr>
              <a:t>Проверить участника финансового рынка </a:t>
            </a:r>
            <a:r>
              <a:rPr lang="en-US" b="1" i="1" dirty="0">
                <a:hlinkClick r:id="rId7"/>
              </a:rPr>
              <a:t>https://cbr.ru/finorg</a:t>
            </a:r>
            <a:r>
              <a:rPr lang="en-US" b="1" i="1" dirty="0" smtClean="0">
                <a:hlinkClick r:id="rId7"/>
              </a:rPr>
              <a:t>/</a:t>
            </a:r>
            <a:endParaRPr lang="ru-RU" b="1" i="1" dirty="0" smtClean="0"/>
          </a:p>
          <a:p>
            <a:pPr algn="just"/>
            <a:r>
              <a:rPr lang="ru-RU" sz="2000" b="1" i="1" dirty="0">
                <a:solidFill>
                  <a:srgbClr val="FF0000"/>
                </a:solidFill>
              </a:rPr>
              <a:t>3. Список компаний с выявленными признаками нелегальной деятельности на финансовом рынке </a:t>
            </a:r>
            <a:r>
              <a:rPr lang="en-US" b="1" i="1" dirty="0">
                <a:hlinkClick r:id="rId8"/>
              </a:rPr>
              <a:t>https://cbr.ru/inside/warning-list</a:t>
            </a:r>
            <a:r>
              <a:rPr lang="en-US" b="1" i="1" dirty="0" smtClean="0">
                <a:hlinkClick r:id="rId8"/>
              </a:rPr>
              <a:t>/</a:t>
            </a:r>
            <a:endParaRPr lang="ru-RU" b="1" i="1" dirty="0" smtClean="0"/>
          </a:p>
          <a:p>
            <a:pPr algn="just"/>
            <a:r>
              <a:rPr lang="ru-RU" sz="2000" b="1" i="1" dirty="0">
                <a:solidFill>
                  <a:srgbClr val="FF0000"/>
                </a:solidFill>
              </a:rPr>
              <a:t>4. Субъект микрофинансирования должен быть в </a:t>
            </a:r>
            <a:r>
              <a:rPr lang="ru-RU" sz="2000" b="1" i="1" dirty="0" smtClean="0">
                <a:solidFill>
                  <a:srgbClr val="FF0000"/>
                </a:solidFill>
              </a:rPr>
              <a:t>СРО </a:t>
            </a:r>
            <a:r>
              <a:rPr lang="en-US" b="1" dirty="0">
                <a:hlinkClick r:id="rId9"/>
              </a:rPr>
              <a:t>https://cbr.ru/faq/microfin/</a:t>
            </a:r>
            <a:r>
              <a:rPr lang="ru-RU" b="1" dirty="0"/>
              <a:t> </a:t>
            </a:r>
            <a:r>
              <a:rPr lang="en-US" b="1" dirty="0">
                <a:hlinkClick r:id="rId10"/>
              </a:rPr>
              <a:t>https://cbr.ru/registries/sro/</a:t>
            </a:r>
            <a:r>
              <a:rPr lang="ru-RU" b="1" dirty="0"/>
              <a:t>  </a:t>
            </a:r>
            <a:r>
              <a:rPr lang="ru-RU" sz="2200" b="1" i="1" dirty="0">
                <a:solidFill>
                  <a:srgbClr val="00B050"/>
                </a:solidFill>
              </a:rPr>
              <a:t>«МИР» и «Микрофинансовый альянс»</a:t>
            </a:r>
          </a:p>
          <a:p>
            <a:pPr algn="just"/>
            <a:endParaRPr lang="ru-RU" b="1" i="1" dirty="0"/>
          </a:p>
          <a:p>
            <a:pPr algn="ctr"/>
            <a:r>
              <a:rPr lang="ru-RU" sz="2200" b="1" i="1" dirty="0" smtClean="0">
                <a:solidFill>
                  <a:srgbClr val="FF0000"/>
                </a:solidFill>
              </a:rPr>
              <a:t>При</a:t>
            </a:r>
            <a:r>
              <a:rPr lang="ru-RU" sz="2200" b="1" i="1" dirty="0">
                <a:solidFill>
                  <a:srgbClr val="FF0000"/>
                </a:solidFill>
              </a:rPr>
              <a:t> наличии </a:t>
            </a:r>
            <a:r>
              <a:rPr lang="ru-RU" sz="2200" b="1" i="1" dirty="0" smtClean="0">
                <a:solidFill>
                  <a:srgbClr val="FF0000"/>
                </a:solidFill>
              </a:rPr>
              <a:t>сомнений направите </a:t>
            </a:r>
            <a:r>
              <a:rPr lang="ru-RU" sz="2200" b="1" i="1" dirty="0">
                <a:solidFill>
                  <a:srgbClr val="FF0000"/>
                </a:solidFill>
              </a:rPr>
              <a:t>запрос в Интернет-приемную Банка </a:t>
            </a:r>
            <a:r>
              <a:rPr lang="ru-RU" sz="2200" b="1" i="1" dirty="0" smtClean="0">
                <a:solidFill>
                  <a:srgbClr val="FF0000"/>
                </a:solidFill>
              </a:rPr>
              <a:t>России</a:t>
            </a:r>
          </a:p>
          <a:p>
            <a:pPr algn="ctr"/>
            <a:endParaRPr lang="ru-RU" sz="2400" b="1" dirty="0">
              <a:solidFill>
                <a:srgbClr val="C00000"/>
              </a:solidFill>
              <a:latin typeface="Graphik"/>
            </a:endParaRPr>
          </a:p>
          <a:p>
            <a:pPr algn="ctr"/>
            <a:r>
              <a:rPr lang="ru-RU" sz="2200" b="1" i="1" dirty="0">
                <a:solidFill>
                  <a:srgbClr val="FF0000"/>
                </a:solidFill>
              </a:rPr>
              <a:t>НИЗКАЯ ПРОЦЕНТНАЯ СТАВКА ИЛИ ПРОСТОТА В ПОЛУЧЕНИИ КРЕДИТА – ЭТО ПОВОД ЗАДУМАТЬСЯ</a:t>
            </a:r>
            <a:r>
              <a:rPr lang="ru-RU" sz="2400" b="1" dirty="0" smtClean="0">
                <a:solidFill>
                  <a:srgbClr val="FF0000"/>
                </a:solidFill>
                <a:latin typeface="Graphik"/>
              </a:rPr>
              <a:t>!</a:t>
            </a:r>
            <a:endParaRPr lang="ru-RU" sz="2400" b="1" dirty="0">
              <a:solidFill>
                <a:srgbClr val="C00000"/>
              </a:solidFill>
              <a:latin typeface="Graphik"/>
            </a:endParaRPr>
          </a:p>
        </p:txBody>
      </p:sp>
    </p:spTree>
    <p:extLst>
      <p:ext uri="{BB962C8B-B14F-4D97-AF65-F5344CB8AC3E}">
        <p14:creationId xmlns:p14="http://schemas.microsoft.com/office/powerpoint/2010/main" val="3615867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10DA7A7F-EA42-06B8-9CCF-F5DE61F1D902}"/>
              </a:ext>
            </a:extLst>
          </p:cNvPr>
          <p:cNvGrpSpPr/>
          <p:nvPr/>
        </p:nvGrpSpPr>
        <p:grpSpPr>
          <a:xfrm>
            <a:off x="305685" y="194805"/>
            <a:ext cx="11580628" cy="1029010"/>
            <a:chOff x="305685" y="194805"/>
            <a:chExt cx="11580628" cy="1029010"/>
          </a:xfrm>
        </p:grpSpPr>
        <p:pic>
          <p:nvPicPr>
            <p:cNvPr id="7" name="Рисунок 6">
              <a:extLst>
                <a:ext uri="{FF2B5EF4-FFF2-40B4-BE49-F238E27FC236}">
                  <a16:creationId xmlns:a16="http://schemas.microsoft.com/office/drawing/2014/main" id="{F809CFD5-43A3-993F-90F0-CD33CA789AAA}"/>
                </a:ext>
              </a:extLst>
            </p:cNvPr>
            <p:cNvPicPr>
              <a:picLocks noChangeAspect="1"/>
            </p:cNvPicPr>
            <p:nvPr/>
          </p:nvPicPr>
          <p:blipFill>
            <a:blip r:embed="rId2"/>
            <a:stretch>
              <a:fillRect/>
            </a:stretch>
          </p:blipFill>
          <p:spPr>
            <a:xfrm>
              <a:off x="305685" y="269747"/>
              <a:ext cx="11580628" cy="879129"/>
            </a:xfrm>
            <a:prstGeom prst="rect">
              <a:avLst/>
            </a:prstGeom>
          </p:spPr>
        </p:pic>
        <p:pic>
          <p:nvPicPr>
            <p:cNvPr id="8" name="Рисунок 7" descr="Изображение выглядит как логотип, символ, Графика, Шрифт&#10;&#10;Автоматически созданное описание">
              <a:extLst>
                <a:ext uri="{FF2B5EF4-FFF2-40B4-BE49-F238E27FC236}">
                  <a16:creationId xmlns:a16="http://schemas.microsoft.com/office/drawing/2014/main" id="{6522A0ED-A014-95EA-DF40-6CD130D3FEE8}"/>
                </a:ext>
              </a:extLst>
            </p:cNvPr>
            <p:cNvPicPr>
              <a:picLocks noChangeAspect="1"/>
            </p:cNvPicPr>
            <p:nvPr/>
          </p:nvPicPr>
          <p:blipFill>
            <a:blip r:embed="rId3"/>
            <a:stretch>
              <a:fillRect/>
            </a:stretch>
          </p:blipFill>
          <p:spPr>
            <a:xfrm>
              <a:off x="10757156" y="194805"/>
              <a:ext cx="1129157" cy="1029010"/>
            </a:xfrm>
            <a:prstGeom prst="rect">
              <a:avLst/>
            </a:prstGeom>
          </p:spPr>
        </p:pic>
      </p:grpSp>
      <p:sp>
        <p:nvSpPr>
          <p:cNvPr id="2" name="Заголовок 1">
            <a:extLst>
              <a:ext uri="{FF2B5EF4-FFF2-40B4-BE49-F238E27FC236}">
                <a16:creationId xmlns:a16="http://schemas.microsoft.com/office/drawing/2014/main" id="{079FA31D-F64C-A518-E57A-FAE3534F21B3}"/>
              </a:ext>
            </a:extLst>
          </p:cNvPr>
          <p:cNvSpPr>
            <a:spLocks noGrp="1"/>
          </p:cNvSpPr>
          <p:nvPr>
            <p:ph type="ctrTitle"/>
          </p:nvPr>
        </p:nvSpPr>
        <p:spPr>
          <a:xfrm>
            <a:off x="486033" y="269747"/>
            <a:ext cx="9235016" cy="805291"/>
          </a:xfrm>
        </p:spPr>
        <p:txBody>
          <a:bodyPr anchor="ctr">
            <a:normAutofit/>
          </a:bodyPr>
          <a:lstStyle/>
          <a:p>
            <a:pPr algn="l"/>
            <a:r>
              <a:rPr lang="ru-RU" sz="2500" dirty="0" smtClean="0">
                <a:solidFill>
                  <a:schemeClr val="bg1"/>
                </a:solidFill>
                <a:latin typeface="Arial" panose="020B0604020202020204" pitchFamily="34" charset="0"/>
                <a:cs typeface="Arial" panose="020B0604020202020204" pitchFamily="34" charset="0"/>
              </a:rPr>
              <a:t>Существенные </a:t>
            </a:r>
            <a:r>
              <a:rPr lang="ru-RU" sz="2500" dirty="0">
                <a:solidFill>
                  <a:schemeClr val="bg1"/>
                </a:solidFill>
                <a:latin typeface="Arial" panose="020B0604020202020204" pitchFamily="34" charset="0"/>
                <a:cs typeface="Arial" panose="020B0604020202020204" pitchFamily="34" charset="0"/>
              </a:rPr>
              <a:t>условия кредитования</a:t>
            </a:r>
          </a:p>
        </p:txBody>
      </p:sp>
      <p:pic>
        <p:nvPicPr>
          <p:cNvPr id="4" name="Рисунок 3">
            <a:extLst>
              <a:ext uri="{FF2B5EF4-FFF2-40B4-BE49-F238E27FC236}">
                <a16:creationId xmlns:a16="http://schemas.microsoft.com/office/drawing/2014/main" id="{A56514E8-75EF-1215-3543-9469215198FF}"/>
              </a:ext>
            </a:extLst>
          </p:cNvPr>
          <p:cNvPicPr>
            <a:picLocks noChangeAspect="1"/>
          </p:cNvPicPr>
          <p:nvPr/>
        </p:nvPicPr>
        <p:blipFill>
          <a:blip r:embed="rId4">
            <a:alphaModFix amt="40000"/>
          </a:blip>
          <a:stretch>
            <a:fillRect/>
          </a:stretch>
        </p:blipFill>
        <p:spPr>
          <a:xfrm rot="17852110">
            <a:off x="10664283" y="2089131"/>
            <a:ext cx="2099527" cy="2051221"/>
          </a:xfrm>
          <a:prstGeom prst="rect">
            <a:avLst/>
          </a:prstGeom>
        </p:spPr>
      </p:pic>
      <p:pic>
        <p:nvPicPr>
          <p:cNvPr id="5" name="Рисунок 4">
            <a:extLst>
              <a:ext uri="{FF2B5EF4-FFF2-40B4-BE49-F238E27FC236}">
                <a16:creationId xmlns:a16="http://schemas.microsoft.com/office/drawing/2014/main" id="{3B47FD22-D11D-5964-10D8-876D0DD137DC}"/>
              </a:ext>
            </a:extLst>
          </p:cNvPr>
          <p:cNvPicPr>
            <a:picLocks noChangeAspect="1"/>
          </p:cNvPicPr>
          <p:nvPr/>
        </p:nvPicPr>
        <p:blipFill>
          <a:blip r:embed="rId4">
            <a:alphaModFix amt="40000"/>
          </a:blip>
          <a:stretch>
            <a:fillRect/>
          </a:stretch>
        </p:blipFill>
        <p:spPr>
          <a:xfrm rot="1847315">
            <a:off x="-1124547" y="5326850"/>
            <a:ext cx="2860468" cy="2794654"/>
          </a:xfrm>
          <a:prstGeom prst="rect">
            <a:avLst/>
          </a:prstGeom>
        </p:spPr>
      </p:pic>
      <p:sp>
        <p:nvSpPr>
          <p:cNvPr id="6" name="Прямоугольник 5"/>
          <p:cNvSpPr/>
          <p:nvPr/>
        </p:nvSpPr>
        <p:spPr>
          <a:xfrm>
            <a:off x="239698" y="1223815"/>
            <a:ext cx="11745156" cy="369332"/>
          </a:xfrm>
          <a:prstGeom prst="rect">
            <a:avLst/>
          </a:prstGeom>
        </p:spPr>
        <p:txBody>
          <a:bodyPr wrap="square">
            <a:spAutoFit/>
          </a:bodyPr>
          <a:lstStyle/>
          <a:p>
            <a:pPr algn="ctr"/>
            <a:r>
              <a:rPr lang="ru-RU" b="1" i="1" dirty="0">
                <a:solidFill>
                  <a:srgbClr val="C00000"/>
                </a:solidFill>
              </a:rPr>
              <a:t>Табличная форма договора потребкредита </a:t>
            </a:r>
            <a:r>
              <a:rPr lang="en-US" b="1" i="1" dirty="0">
                <a:hlinkClick r:id="rId5"/>
              </a:rPr>
              <a:t>https://</a:t>
            </a:r>
            <a:r>
              <a:rPr lang="en-US" b="1" i="1" dirty="0" smtClean="0">
                <a:hlinkClick r:id="rId5"/>
              </a:rPr>
              <a:t>ivo. u/garant.r#/</a:t>
            </a:r>
            <a:r>
              <a:rPr lang="en-US" b="1" i="1" dirty="0">
                <a:hlinkClick r:id="rId5"/>
              </a:rPr>
              <a:t>document/70686178/paragraph/1:3</a:t>
            </a:r>
            <a:endParaRPr lang="ru-RU" b="1" i="1" dirty="0"/>
          </a:p>
        </p:txBody>
      </p:sp>
      <p:pic>
        <p:nvPicPr>
          <p:cNvPr id="10" name="Рисунок 9"/>
          <p:cNvPicPr>
            <a:picLocks noChangeAspect="1"/>
          </p:cNvPicPr>
          <p:nvPr/>
        </p:nvPicPr>
        <p:blipFill>
          <a:blip r:embed="rId6"/>
          <a:stretch>
            <a:fillRect/>
          </a:stretch>
        </p:blipFill>
        <p:spPr>
          <a:xfrm>
            <a:off x="483185" y="2078922"/>
            <a:ext cx="3659351" cy="4515472"/>
          </a:xfrm>
          <a:prstGeom prst="rect">
            <a:avLst/>
          </a:prstGeom>
          <a:ln>
            <a:solidFill>
              <a:schemeClr val="accent1"/>
            </a:solidFill>
          </a:ln>
        </p:spPr>
      </p:pic>
      <p:pic>
        <p:nvPicPr>
          <p:cNvPr id="11" name="Рисунок 10"/>
          <p:cNvPicPr>
            <a:picLocks noChangeAspect="1"/>
          </p:cNvPicPr>
          <p:nvPr/>
        </p:nvPicPr>
        <p:blipFill>
          <a:blip r:embed="rId7"/>
          <a:stretch>
            <a:fillRect/>
          </a:stretch>
        </p:blipFill>
        <p:spPr>
          <a:xfrm>
            <a:off x="3030522" y="1593147"/>
            <a:ext cx="6610350" cy="485775"/>
          </a:xfrm>
          <a:prstGeom prst="rect">
            <a:avLst/>
          </a:prstGeom>
        </p:spPr>
      </p:pic>
      <p:pic>
        <p:nvPicPr>
          <p:cNvPr id="12" name="Рисунок 11"/>
          <p:cNvPicPr>
            <a:picLocks noChangeAspect="1"/>
          </p:cNvPicPr>
          <p:nvPr/>
        </p:nvPicPr>
        <p:blipFill>
          <a:blip r:embed="rId8"/>
          <a:stretch>
            <a:fillRect/>
          </a:stretch>
        </p:blipFill>
        <p:spPr>
          <a:xfrm>
            <a:off x="4343222" y="2078922"/>
            <a:ext cx="3936024" cy="2731465"/>
          </a:xfrm>
          <a:prstGeom prst="rect">
            <a:avLst/>
          </a:prstGeom>
          <a:ln>
            <a:solidFill>
              <a:schemeClr val="accent1"/>
            </a:solidFill>
          </a:ln>
        </p:spPr>
      </p:pic>
      <p:pic>
        <p:nvPicPr>
          <p:cNvPr id="13" name="Рисунок 12"/>
          <p:cNvPicPr>
            <a:picLocks noChangeAspect="1"/>
          </p:cNvPicPr>
          <p:nvPr/>
        </p:nvPicPr>
        <p:blipFill>
          <a:blip r:embed="rId9"/>
          <a:stretch>
            <a:fillRect/>
          </a:stretch>
        </p:blipFill>
        <p:spPr>
          <a:xfrm>
            <a:off x="8426374" y="2177886"/>
            <a:ext cx="3315909" cy="4183486"/>
          </a:xfrm>
          <a:prstGeom prst="rect">
            <a:avLst/>
          </a:prstGeom>
          <a:ln>
            <a:solidFill>
              <a:schemeClr val="accent1"/>
            </a:solidFill>
          </a:ln>
        </p:spPr>
      </p:pic>
      <p:sp>
        <p:nvSpPr>
          <p:cNvPr id="9" name="Прямоугольник 8"/>
          <p:cNvSpPr/>
          <p:nvPr/>
        </p:nvSpPr>
        <p:spPr>
          <a:xfrm>
            <a:off x="4313595" y="5007758"/>
            <a:ext cx="3912093" cy="1107996"/>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1600" b="1" i="1" dirty="0">
                <a:solidFill>
                  <a:srgbClr val="FF0000"/>
                </a:solidFill>
              </a:rPr>
              <a:t>Максим. размер ежедневной процентной ставки по потребкредитам снижен до 0,8%</a:t>
            </a:r>
          </a:p>
          <a:p>
            <a:pPr algn="ctr"/>
            <a:r>
              <a:rPr lang="en-US" b="1" dirty="0">
                <a:solidFill>
                  <a:srgbClr val="000000"/>
                </a:solidFill>
                <a:latin typeface="PT Sans"/>
                <a:hlinkClick r:id="rId10"/>
              </a:rPr>
              <a:t>https://</a:t>
            </a:r>
            <a:r>
              <a:rPr lang="en-US" b="1" dirty="0" smtClean="0">
                <a:solidFill>
                  <a:srgbClr val="000000"/>
                </a:solidFill>
                <a:latin typeface="PT Sans"/>
                <a:hlinkClick r:id="rId10"/>
              </a:rPr>
              <a:t>clck.ru/3DvhWh</a:t>
            </a:r>
            <a:endParaRPr lang="ru-RU" b="1" i="0" dirty="0">
              <a:solidFill>
                <a:srgbClr val="000000"/>
              </a:solidFill>
              <a:effectLst/>
              <a:latin typeface="PT Sans"/>
            </a:endParaRPr>
          </a:p>
        </p:txBody>
      </p:sp>
    </p:spTree>
    <p:extLst>
      <p:ext uri="{BB962C8B-B14F-4D97-AF65-F5344CB8AC3E}">
        <p14:creationId xmlns:p14="http://schemas.microsoft.com/office/powerpoint/2010/main" val="6317761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10DA7A7F-EA42-06B8-9CCF-F5DE61F1D902}"/>
              </a:ext>
            </a:extLst>
          </p:cNvPr>
          <p:cNvGrpSpPr/>
          <p:nvPr/>
        </p:nvGrpSpPr>
        <p:grpSpPr>
          <a:xfrm>
            <a:off x="305685" y="194805"/>
            <a:ext cx="11580628" cy="1029010"/>
            <a:chOff x="305685" y="194805"/>
            <a:chExt cx="11580628" cy="1029010"/>
          </a:xfrm>
        </p:grpSpPr>
        <p:pic>
          <p:nvPicPr>
            <p:cNvPr id="7" name="Рисунок 6">
              <a:extLst>
                <a:ext uri="{FF2B5EF4-FFF2-40B4-BE49-F238E27FC236}">
                  <a16:creationId xmlns:a16="http://schemas.microsoft.com/office/drawing/2014/main" id="{F809CFD5-43A3-993F-90F0-CD33CA789AAA}"/>
                </a:ext>
              </a:extLst>
            </p:cNvPr>
            <p:cNvPicPr>
              <a:picLocks noChangeAspect="1"/>
            </p:cNvPicPr>
            <p:nvPr/>
          </p:nvPicPr>
          <p:blipFill>
            <a:blip r:embed="rId2"/>
            <a:stretch>
              <a:fillRect/>
            </a:stretch>
          </p:blipFill>
          <p:spPr>
            <a:xfrm>
              <a:off x="305685" y="269747"/>
              <a:ext cx="11580628" cy="879129"/>
            </a:xfrm>
            <a:prstGeom prst="rect">
              <a:avLst/>
            </a:prstGeom>
          </p:spPr>
        </p:pic>
        <p:pic>
          <p:nvPicPr>
            <p:cNvPr id="8" name="Рисунок 7" descr="Изображение выглядит как логотип, символ, Графика, Шрифт&#10;&#10;Автоматически созданное описание">
              <a:extLst>
                <a:ext uri="{FF2B5EF4-FFF2-40B4-BE49-F238E27FC236}">
                  <a16:creationId xmlns:a16="http://schemas.microsoft.com/office/drawing/2014/main" id="{6522A0ED-A014-95EA-DF40-6CD130D3FEE8}"/>
                </a:ext>
              </a:extLst>
            </p:cNvPr>
            <p:cNvPicPr>
              <a:picLocks noChangeAspect="1"/>
            </p:cNvPicPr>
            <p:nvPr/>
          </p:nvPicPr>
          <p:blipFill>
            <a:blip r:embed="rId3"/>
            <a:stretch>
              <a:fillRect/>
            </a:stretch>
          </p:blipFill>
          <p:spPr>
            <a:xfrm>
              <a:off x="10757156" y="194805"/>
              <a:ext cx="1129157" cy="1029010"/>
            </a:xfrm>
            <a:prstGeom prst="rect">
              <a:avLst/>
            </a:prstGeom>
          </p:spPr>
        </p:pic>
      </p:grpSp>
      <p:sp>
        <p:nvSpPr>
          <p:cNvPr id="2" name="Заголовок 1">
            <a:extLst>
              <a:ext uri="{FF2B5EF4-FFF2-40B4-BE49-F238E27FC236}">
                <a16:creationId xmlns:a16="http://schemas.microsoft.com/office/drawing/2014/main" id="{079FA31D-F64C-A518-E57A-FAE3534F21B3}"/>
              </a:ext>
            </a:extLst>
          </p:cNvPr>
          <p:cNvSpPr>
            <a:spLocks noGrp="1"/>
          </p:cNvSpPr>
          <p:nvPr>
            <p:ph type="ctrTitle"/>
          </p:nvPr>
        </p:nvSpPr>
        <p:spPr>
          <a:xfrm>
            <a:off x="486033" y="269747"/>
            <a:ext cx="9235016" cy="805291"/>
          </a:xfrm>
        </p:spPr>
        <p:txBody>
          <a:bodyPr anchor="ctr">
            <a:normAutofit/>
          </a:bodyPr>
          <a:lstStyle/>
          <a:p>
            <a:pPr algn="l"/>
            <a:r>
              <a:rPr lang="ru-RU" sz="2500" dirty="0" smtClean="0">
                <a:solidFill>
                  <a:schemeClr val="bg1"/>
                </a:solidFill>
                <a:latin typeface="Arial" panose="020B0604020202020204" pitchFamily="34" charset="0"/>
                <a:cs typeface="Arial" panose="020B0604020202020204" pitchFamily="34" charset="0"/>
              </a:rPr>
              <a:t>Кредитная карта с льготным периодом</a:t>
            </a:r>
            <a:endParaRPr lang="ru-RU" sz="2500" dirty="0">
              <a:solidFill>
                <a:schemeClr val="bg1"/>
              </a:solidFill>
              <a:latin typeface="Arial" panose="020B0604020202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A56514E8-75EF-1215-3543-9469215198FF}"/>
              </a:ext>
            </a:extLst>
          </p:cNvPr>
          <p:cNvPicPr>
            <a:picLocks noChangeAspect="1"/>
          </p:cNvPicPr>
          <p:nvPr/>
        </p:nvPicPr>
        <p:blipFill>
          <a:blip r:embed="rId4">
            <a:alphaModFix amt="40000"/>
          </a:blip>
          <a:stretch>
            <a:fillRect/>
          </a:stretch>
        </p:blipFill>
        <p:spPr>
          <a:xfrm rot="17852110">
            <a:off x="10664283" y="2089131"/>
            <a:ext cx="2099527" cy="2051221"/>
          </a:xfrm>
          <a:prstGeom prst="rect">
            <a:avLst/>
          </a:prstGeom>
        </p:spPr>
      </p:pic>
      <p:pic>
        <p:nvPicPr>
          <p:cNvPr id="5" name="Рисунок 4">
            <a:extLst>
              <a:ext uri="{FF2B5EF4-FFF2-40B4-BE49-F238E27FC236}">
                <a16:creationId xmlns:a16="http://schemas.microsoft.com/office/drawing/2014/main" id="{3B47FD22-D11D-5964-10D8-876D0DD137DC}"/>
              </a:ext>
            </a:extLst>
          </p:cNvPr>
          <p:cNvPicPr>
            <a:picLocks noChangeAspect="1"/>
          </p:cNvPicPr>
          <p:nvPr/>
        </p:nvPicPr>
        <p:blipFill>
          <a:blip r:embed="rId4">
            <a:alphaModFix amt="40000"/>
          </a:blip>
          <a:stretch>
            <a:fillRect/>
          </a:stretch>
        </p:blipFill>
        <p:spPr>
          <a:xfrm rot="1847315">
            <a:off x="-1124547" y="5326850"/>
            <a:ext cx="2860468" cy="2794654"/>
          </a:xfrm>
          <a:prstGeom prst="rect">
            <a:avLst/>
          </a:prstGeom>
        </p:spPr>
      </p:pic>
      <p:sp>
        <p:nvSpPr>
          <p:cNvPr id="6" name="Прямоугольник 5"/>
          <p:cNvSpPr/>
          <p:nvPr/>
        </p:nvSpPr>
        <p:spPr>
          <a:xfrm>
            <a:off x="434003" y="2937755"/>
            <a:ext cx="11367082" cy="1200329"/>
          </a:xfrm>
          <a:prstGeom prst="rect">
            <a:avLst/>
          </a:prstGeom>
          <a:ln>
            <a:solidFill>
              <a:srgbClr val="192D8C"/>
            </a:solidFill>
          </a:ln>
        </p:spPr>
        <p:txBody>
          <a:bodyPr wrap="square">
            <a:spAutoFit/>
          </a:bodyPr>
          <a:lstStyle/>
          <a:p>
            <a:pPr algn="ctr"/>
            <a:r>
              <a:rPr lang="ru-RU" sz="1600" b="1" i="1" dirty="0">
                <a:solidFill>
                  <a:srgbClr val="00B050"/>
                </a:solidFill>
              </a:rPr>
              <a:t>Как использовать кредитку и богатеть</a:t>
            </a:r>
          </a:p>
          <a:p>
            <a:pPr algn="ctr"/>
            <a:r>
              <a:rPr lang="en-US" sz="2000" b="1" i="1" dirty="0">
                <a:solidFill>
                  <a:srgbClr val="C00000"/>
                </a:solidFill>
                <a:hlinkClick r:id="rId5"/>
              </a:rPr>
              <a:t>https://journal.tinkoff.ru/pro/kreditki</a:t>
            </a:r>
            <a:r>
              <a:rPr lang="en-US" sz="2000" b="1" i="1" dirty="0" smtClean="0">
                <a:solidFill>
                  <a:srgbClr val="C00000"/>
                </a:solidFill>
                <a:hlinkClick r:id="rId5"/>
              </a:rPr>
              <a:t>/</a:t>
            </a:r>
            <a:endParaRPr lang="ru-RU" sz="2000" b="1" i="1" dirty="0" smtClean="0">
              <a:solidFill>
                <a:srgbClr val="C00000"/>
              </a:solidFill>
            </a:endParaRPr>
          </a:p>
          <a:p>
            <a:pPr algn="ctr"/>
            <a:r>
              <a:rPr lang="ru-RU" sz="1600" b="1" i="1" dirty="0">
                <a:solidFill>
                  <a:srgbClr val="00B050"/>
                </a:solidFill>
              </a:rPr>
              <a:t>Сколько можно сэкономить на кредите, если вносить каждый месяц </a:t>
            </a:r>
            <a:r>
              <a:rPr lang="ru-RU" sz="1600" b="1" i="1" dirty="0" smtClean="0">
                <a:solidFill>
                  <a:srgbClr val="00B050"/>
                </a:solidFill>
              </a:rPr>
              <a:t>1, 3 или 5 тыс. руб. </a:t>
            </a:r>
            <a:r>
              <a:rPr lang="ru-RU" sz="1600" b="1" i="1" dirty="0">
                <a:solidFill>
                  <a:srgbClr val="00B050"/>
                </a:solidFill>
              </a:rPr>
              <a:t>дополнительно</a:t>
            </a:r>
            <a:r>
              <a:rPr lang="ru-RU" sz="2000" dirty="0"/>
              <a:t/>
            </a:r>
            <a:br>
              <a:rPr lang="ru-RU" sz="2000" dirty="0"/>
            </a:br>
            <a:r>
              <a:rPr lang="ru-RU" sz="2000" b="1" i="1" dirty="0" smtClean="0">
                <a:solidFill>
                  <a:srgbClr val="C00000"/>
                </a:solidFill>
                <a:hlinkClick r:id="rId6"/>
              </a:rPr>
              <a:t>https</a:t>
            </a:r>
            <a:r>
              <a:rPr lang="ru-RU" sz="2000" b="1" i="1" dirty="0">
                <a:solidFill>
                  <a:srgbClr val="C00000"/>
                </a:solidFill>
                <a:hlinkClick r:id="rId6"/>
              </a:rPr>
              <a:t>://www.banki.ru/news/daytheme/?</a:t>
            </a:r>
            <a:r>
              <a:rPr lang="ru-RU" sz="2000" b="1" i="1" dirty="0" smtClean="0">
                <a:solidFill>
                  <a:srgbClr val="C00000"/>
                </a:solidFill>
                <a:hlinkClick r:id="rId6"/>
              </a:rPr>
              <a:t>id=11007301</a:t>
            </a:r>
            <a:endParaRPr lang="ru-RU" sz="2000" b="1" i="1" dirty="0" smtClean="0">
              <a:solidFill>
                <a:srgbClr val="C00000"/>
              </a:solidFill>
            </a:endParaRPr>
          </a:p>
        </p:txBody>
      </p:sp>
      <p:sp>
        <p:nvSpPr>
          <p:cNvPr id="9" name="Прямоугольник 8"/>
          <p:cNvSpPr/>
          <p:nvPr/>
        </p:nvSpPr>
        <p:spPr>
          <a:xfrm>
            <a:off x="486033" y="1257256"/>
            <a:ext cx="7140607" cy="1569660"/>
          </a:xfrm>
          <a:prstGeom prst="rect">
            <a:avLst/>
          </a:prstGeom>
          <a:ln>
            <a:solidFill>
              <a:srgbClr val="192D8C"/>
            </a:solidFill>
          </a:ln>
        </p:spPr>
        <p:txBody>
          <a:bodyPr wrap="square">
            <a:spAutoFit/>
          </a:bodyPr>
          <a:lstStyle/>
          <a:p>
            <a:pPr algn="just" fontAlgn="base"/>
            <a:r>
              <a:rPr lang="ru-RU" sz="1600" b="1" i="1" dirty="0" smtClean="0"/>
              <a:t>Кредитные карты</a:t>
            </a:r>
            <a:endParaRPr lang="ru-RU" sz="1600" i="1" dirty="0"/>
          </a:p>
          <a:p>
            <a:pPr algn="just" fontAlgn="base"/>
            <a:r>
              <a:rPr lang="ru-RU" sz="1600" b="1" i="1" dirty="0">
                <a:solidFill>
                  <a:srgbClr val="00B050"/>
                </a:solidFill>
              </a:rPr>
              <a:t>За платежи и возврат долга в рамках льготного периода по кредитной карте клиенту не начисляются проценты. </a:t>
            </a:r>
          </a:p>
          <a:p>
            <a:pPr algn="just" fontAlgn="base"/>
            <a:r>
              <a:rPr lang="ru-RU" sz="1600" b="1" i="1" dirty="0">
                <a:solidFill>
                  <a:srgbClr val="FF0000"/>
                </a:solidFill>
              </a:rPr>
              <a:t>После окончания грейс-периода к задолженности добавляются проценты, которые нужно платить за использование заемных средств, как при оформлении стандартного кредита в банке.</a:t>
            </a:r>
          </a:p>
        </p:txBody>
      </p:sp>
      <p:pic>
        <p:nvPicPr>
          <p:cNvPr id="10" name="Рисунок 9"/>
          <p:cNvPicPr>
            <a:picLocks noChangeAspect="1"/>
          </p:cNvPicPr>
          <p:nvPr/>
        </p:nvPicPr>
        <p:blipFill>
          <a:blip r:embed="rId7"/>
          <a:stretch>
            <a:fillRect/>
          </a:stretch>
        </p:blipFill>
        <p:spPr>
          <a:xfrm>
            <a:off x="5166286" y="5047777"/>
            <a:ext cx="5153025" cy="1676400"/>
          </a:xfrm>
          <a:prstGeom prst="rect">
            <a:avLst/>
          </a:prstGeom>
          <a:ln>
            <a:solidFill>
              <a:srgbClr val="192D8C"/>
            </a:solidFill>
          </a:ln>
        </p:spPr>
      </p:pic>
      <p:sp>
        <p:nvSpPr>
          <p:cNvPr id="11" name="TextBox 10"/>
          <p:cNvSpPr txBox="1"/>
          <p:nvPr/>
        </p:nvSpPr>
        <p:spPr>
          <a:xfrm>
            <a:off x="1952835" y="4328560"/>
            <a:ext cx="9551486" cy="677108"/>
          </a:xfrm>
          <a:prstGeom prst="rect">
            <a:avLst/>
          </a:prstGeom>
          <a:noFill/>
          <a:ln>
            <a:solidFill>
              <a:srgbClr val="192D8C"/>
            </a:solidFill>
          </a:ln>
        </p:spPr>
        <p:txBody>
          <a:bodyPr wrap="square" rtlCol="0">
            <a:spAutoFit/>
          </a:bodyPr>
          <a:lstStyle/>
          <a:p>
            <a:r>
              <a:rPr lang="ru-RU" sz="1600" b="1" i="1" dirty="0"/>
              <a:t>2 кв</a:t>
            </a:r>
            <a:r>
              <a:rPr lang="ru-RU" sz="1600" b="1" i="1" dirty="0" smtClean="0"/>
              <a:t>. 24 г. </a:t>
            </a:r>
            <a:r>
              <a:rPr lang="ru-RU" sz="1600" b="1" i="1" dirty="0"/>
              <a:t>Банковский сектор</a:t>
            </a:r>
            <a:r>
              <a:rPr lang="ru-RU" dirty="0" smtClean="0"/>
              <a:t>. </a:t>
            </a:r>
            <a:r>
              <a:rPr lang="en-US" sz="2000" b="1" i="1" dirty="0">
                <a:solidFill>
                  <a:srgbClr val="C00000"/>
                </a:solidFill>
                <a:hlinkClick r:id="rId8"/>
              </a:rPr>
              <a:t>https://</a:t>
            </a:r>
            <a:r>
              <a:rPr lang="en-US" sz="2000" b="1" i="1" dirty="0" smtClean="0">
                <a:solidFill>
                  <a:srgbClr val="C00000"/>
                </a:solidFill>
                <a:hlinkClick r:id="rId8"/>
              </a:rPr>
              <a:t>cbr.ru/Collection/Collection/File/50640/analytical_review_bs-2024-2.pdf</a:t>
            </a:r>
            <a:endParaRPr lang="ru-RU" sz="2000" b="1" i="1" dirty="0">
              <a:solidFill>
                <a:srgbClr val="C00000"/>
              </a:solidFill>
            </a:endParaRPr>
          </a:p>
        </p:txBody>
      </p:sp>
    </p:spTree>
    <p:extLst>
      <p:ext uri="{BB962C8B-B14F-4D97-AF65-F5344CB8AC3E}">
        <p14:creationId xmlns:p14="http://schemas.microsoft.com/office/powerpoint/2010/main" val="1476935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10DA7A7F-EA42-06B8-9CCF-F5DE61F1D902}"/>
              </a:ext>
            </a:extLst>
          </p:cNvPr>
          <p:cNvGrpSpPr/>
          <p:nvPr/>
        </p:nvGrpSpPr>
        <p:grpSpPr>
          <a:xfrm>
            <a:off x="305685" y="194805"/>
            <a:ext cx="11580628" cy="1029010"/>
            <a:chOff x="305685" y="194805"/>
            <a:chExt cx="11580628" cy="1029010"/>
          </a:xfrm>
        </p:grpSpPr>
        <p:pic>
          <p:nvPicPr>
            <p:cNvPr id="7" name="Рисунок 6">
              <a:extLst>
                <a:ext uri="{FF2B5EF4-FFF2-40B4-BE49-F238E27FC236}">
                  <a16:creationId xmlns:a16="http://schemas.microsoft.com/office/drawing/2014/main" id="{F809CFD5-43A3-993F-90F0-CD33CA789AAA}"/>
                </a:ext>
              </a:extLst>
            </p:cNvPr>
            <p:cNvPicPr>
              <a:picLocks noChangeAspect="1"/>
            </p:cNvPicPr>
            <p:nvPr/>
          </p:nvPicPr>
          <p:blipFill>
            <a:blip r:embed="rId2"/>
            <a:stretch>
              <a:fillRect/>
            </a:stretch>
          </p:blipFill>
          <p:spPr>
            <a:xfrm>
              <a:off x="305685" y="269747"/>
              <a:ext cx="11580628" cy="879129"/>
            </a:xfrm>
            <a:prstGeom prst="rect">
              <a:avLst/>
            </a:prstGeom>
          </p:spPr>
        </p:pic>
        <p:pic>
          <p:nvPicPr>
            <p:cNvPr id="8" name="Рисунок 7" descr="Изображение выглядит как логотип, символ, Графика, Шрифт&#10;&#10;Автоматически созданное описание">
              <a:extLst>
                <a:ext uri="{FF2B5EF4-FFF2-40B4-BE49-F238E27FC236}">
                  <a16:creationId xmlns:a16="http://schemas.microsoft.com/office/drawing/2014/main" id="{6522A0ED-A014-95EA-DF40-6CD130D3FEE8}"/>
                </a:ext>
              </a:extLst>
            </p:cNvPr>
            <p:cNvPicPr>
              <a:picLocks noChangeAspect="1"/>
            </p:cNvPicPr>
            <p:nvPr/>
          </p:nvPicPr>
          <p:blipFill>
            <a:blip r:embed="rId3"/>
            <a:stretch>
              <a:fillRect/>
            </a:stretch>
          </p:blipFill>
          <p:spPr>
            <a:xfrm>
              <a:off x="10757156" y="194805"/>
              <a:ext cx="1129157" cy="1029010"/>
            </a:xfrm>
            <a:prstGeom prst="rect">
              <a:avLst/>
            </a:prstGeom>
          </p:spPr>
        </p:pic>
      </p:grpSp>
      <p:sp>
        <p:nvSpPr>
          <p:cNvPr id="2" name="Заголовок 1">
            <a:extLst>
              <a:ext uri="{FF2B5EF4-FFF2-40B4-BE49-F238E27FC236}">
                <a16:creationId xmlns:a16="http://schemas.microsoft.com/office/drawing/2014/main" id="{079FA31D-F64C-A518-E57A-FAE3534F21B3}"/>
              </a:ext>
            </a:extLst>
          </p:cNvPr>
          <p:cNvSpPr>
            <a:spLocks noGrp="1"/>
          </p:cNvSpPr>
          <p:nvPr>
            <p:ph type="ctrTitle"/>
          </p:nvPr>
        </p:nvSpPr>
        <p:spPr>
          <a:xfrm>
            <a:off x="486033" y="269747"/>
            <a:ext cx="9235016" cy="805291"/>
          </a:xfrm>
        </p:spPr>
        <p:txBody>
          <a:bodyPr anchor="ctr">
            <a:normAutofit/>
          </a:bodyPr>
          <a:lstStyle/>
          <a:p>
            <a:pPr algn="l"/>
            <a:r>
              <a:rPr lang="ru-RU" sz="2600" dirty="0" smtClean="0">
                <a:solidFill>
                  <a:schemeClr val="bg1"/>
                </a:solidFill>
                <a:latin typeface="Arial" panose="020B0604020202020204" pitchFamily="34" charset="0"/>
                <a:cs typeface="Arial" panose="020B0604020202020204" pitchFamily="34" charset="0"/>
              </a:rPr>
              <a:t>Что </a:t>
            </a:r>
            <a:r>
              <a:rPr lang="ru-RU" sz="2600" dirty="0">
                <a:solidFill>
                  <a:schemeClr val="bg1"/>
                </a:solidFill>
                <a:latin typeface="Arial" panose="020B0604020202020204" pitchFamily="34" charset="0"/>
                <a:cs typeface="Arial" panose="020B0604020202020204" pitchFamily="34" charset="0"/>
              </a:rPr>
              <a:t>делать, если Вы не можете оплачивать кредит</a:t>
            </a:r>
          </a:p>
        </p:txBody>
      </p:sp>
      <p:pic>
        <p:nvPicPr>
          <p:cNvPr id="4" name="Рисунок 3">
            <a:extLst>
              <a:ext uri="{FF2B5EF4-FFF2-40B4-BE49-F238E27FC236}">
                <a16:creationId xmlns:a16="http://schemas.microsoft.com/office/drawing/2014/main" id="{A56514E8-75EF-1215-3543-9469215198FF}"/>
              </a:ext>
            </a:extLst>
          </p:cNvPr>
          <p:cNvPicPr>
            <a:picLocks noChangeAspect="1"/>
          </p:cNvPicPr>
          <p:nvPr/>
        </p:nvPicPr>
        <p:blipFill>
          <a:blip r:embed="rId4">
            <a:alphaModFix amt="40000"/>
          </a:blip>
          <a:stretch>
            <a:fillRect/>
          </a:stretch>
        </p:blipFill>
        <p:spPr>
          <a:xfrm rot="17852110">
            <a:off x="10664283" y="2089131"/>
            <a:ext cx="2099527" cy="2051221"/>
          </a:xfrm>
          <a:prstGeom prst="rect">
            <a:avLst/>
          </a:prstGeom>
        </p:spPr>
      </p:pic>
      <p:pic>
        <p:nvPicPr>
          <p:cNvPr id="5" name="Рисунок 4">
            <a:extLst>
              <a:ext uri="{FF2B5EF4-FFF2-40B4-BE49-F238E27FC236}">
                <a16:creationId xmlns:a16="http://schemas.microsoft.com/office/drawing/2014/main" id="{3B47FD22-D11D-5964-10D8-876D0DD137DC}"/>
              </a:ext>
            </a:extLst>
          </p:cNvPr>
          <p:cNvPicPr>
            <a:picLocks noChangeAspect="1"/>
          </p:cNvPicPr>
          <p:nvPr/>
        </p:nvPicPr>
        <p:blipFill>
          <a:blip r:embed="rId4">
            <a:alphaModFix amt="40000"/>
          </a:blip>
          <a:stretch>
            <a:fillRect/>
          </a:stretch>
        </p:blipFill>
        <p:spPr>
          <a:xfrm rot="1847315">
            <a:off x="-1124547" y="5326850"/>
            <a:ext cx="2860468" cy="2794654"/>
          </a:xfrm>
          <a:prstGeom prst="rect">
            <a:avLst/>
          </a:prstGeom>
        </p:spPr>
      </p:pic>
      <p:sp>
        <p:nvSpPr>
          <p:cNvPr id="6" name="Прямоугольник 5"/>
          <p:cNvSpPr/>
          <p:nvPr/>
        </p:nvSpPr>
        <p:spPr>
          <a:xfrm>
            <a:off x="2948041" y="1205030"/>
            <a:ext cx="6773008" cy="769441"/>
          </a:xfrm>
          <a:prstGeom prst="rect">
            <a:avLst/>
          </a:prstGeom>
        </p:spPr>
        <p:txBody>
          <a:bodyPr wrap="none">
            <a:spAutoFit/>
          </a:bodyPr>
          <a:lstStyle/>
          <a:p>
            <a:pPr algn="ctr" fontAlgn="base"/>
            <a:r>
              <a:rPr lang="ru-RU" sz="2200" b="1" i="1" dirty="0">
                <a:solidFill>
                  <a:srgbClr val="FF0000"/>
                </a:solidFill>
              </a:rPr>
              <a:t>Кредит есть, а денег нет. Что делать</a:t>
            </a:r>
            <a:r>
              <a:rPr lang="ru-RU" sz="2200" b="1" i="1" dirty="0" smtClean="0">
                <a:solidFill>
                  <a:srgbClr val="FF0000"/>
                </a:solidFill>
              </a:rPr>
              <a:t>?</a:t>
            </a:r>
          </a:p>
          <a:p>
            <a:pPr algn="ctr" fontAlgn="base"/>
            <a:r>
              <a:rPr lang="en-US" sz="2200" b="1" i="1" dirty="0">
                <a:solidFill>
                  <a:srgbClr val="FF0000"/>
                </a:solidFill>
                <a:hlinkClick r:id="rId5"/>
              </a:rPr>
              <a:t>https://fincult.info/article/kredit-est-a-deneg-net</a:t>
            </a:r>
            <a:r>
              <a:rPr lang="en-US" sz="2200" b="1" i="1" dirty="0" smtClean="0">
                <a:solidFill>
                  <a:srgbClr val="FF0000"/>
                </a:solidFill>
                <a:hlinkClick r:id="rId5"/>
              </a:rPr>
              <a:t>/</a:t>
            </a:r>
            <a:endParaRPr lang="ru-RU" sz="2200" b="1" i="1" dirty="0" smtClean="0">
              <a:solidFill>
                <a:srgbClr val="FF0000"/>
              </a:solidFill>
            </a:endParaRPr>
          </a:p>
        </p:txBody>
      </p:sp>
      <p:sp>
        <p:nvSpPr>
          <p:cNvPr id="9" name="TextBox 8"/>
          <p:cNvSpPr txBox="1"/>
          <p:nvPr/>
        </p:nvSpPr>
        <p:spPr>
          <a:xfrm>
            <a:off x="-22677" y="1904389"/>
            <a:ext cx="11736723" cy="4124206"/>
          </a:xfrm>
          <a:prstGeom prst="rect">
            <a:avLst/>
          </a:prstGeom>
          <a:noFill/>
        </p:spPr>
        <p:txBody>
          <a:bodyPr wrap="square" rtlCol="0">
            <a:spAutoFit/>
          </a:bodyPr>
          <a:lstStyle/>
          <a:p>
            <a:r>
              <a:rPr lang="ru-RU" sz="2200" b="1" i="1" dirty="0">
                <a:solidFill>
                  <a:srgbClr val="C00000"/>
                </a:solidFill>
              </a:rPr>
              <a:t>Кредитные каникулы</a:t>
            </a:r>
          </a:p>
          <a:p>
            <a:pPr algn="just"/>
            <a:r>
              <a:rPr lang="ru-RU" sz="1600" b="1" i="1" dirty="0"/>
              <a:t>Ипотека: </a:t>
            </a:r>
            <a:r>
              <a:rPr lang="ru-RU" sz="1600" i="1" dirty="0"/>
              <a:t>взносы по кредитам под залог жилья разрешается приостановить на срок до полугода. При условии, что это ваша единственная квартира или дом, а размер кредита не превышает ₽15 млн </a:t>
            </a:r>
          </a:p>
          <a:p>
            <a:pPr algn="just"/>
            <a:r>
              <a:rPr lang="ru-RU" sz="1600" b="1" i="1" dirty="0"/>
              <a:t>Автокредиты — </a:t>
            </a:r>
            <a:r>
              <a:rPr lang="ru-RU" sz="1600" i="1" dirty="0"/>
              <a:t>₽1,6 млн </a:t>
            </a:r>
            <a:r>
              <a:rPr lang="ru-RU" sz="1600" b="1" i="1" dirty="0"/>
              <a:t>Потребкредиты — </a:t>
            </a:r>
            <a:r>
              <a:rPr lang="ru-RU" sz="1600" i="1" dirty="0"/>
              <a:t>₽450 тыс</a:t>
            </a:r>
            <a:r>
              <a:rPr lang="ru-RU" sz="1600" b="1" i="1" dirty="0"/>
              <a:t>. Потреб с лимитом кредитования — </a:t>
            </a:r>
            <a:r>
              <a:rPr lang="ru-RU" sz="1600" i="1" dirty="0"/>
              <a:t>₽150 </a:t>
            </a:r>
            <a:r>
              <a:rPr lang="ru-RU" sz="1600" i="1" dirty="0" smtClean="0"/>
              <a:t>тыс.</a:t>
            </a:r>
            <a:endParaRPr lang="ru-RU" sz="1600" i="1" dirty="0"/>
          </a:p>
          <a:p>
            <a:r>
              <a:rPr lang="ru-RU" b="1" i="1" dirty="0">
                <a:solidFill>
                  <a:srgbClr val="FF0000"/>
                </a:solidFill>
                <a:hlinkClick r:id="rId6"/>
              </a:rPr>
              <a:t>https://</a:t>
            </a:r>
            <a:r>
              <a:rPr lang="ru-RU" b="1" i="1" dirty="0" smtClean="0">
                <a:solidFill>
                  <a:srgbClr val="FF0000"/>
                </a:solidFill>
                <a:hlinkClick r:id="rId6"/>
              </a:rPr>
              <a:t>www.rbc.ru/quote/news/article/634033209a79475d30cca42a</a:t>
            </a:r>
            <a:endParaRPr lang="ru-RU" b="1" i="1" dirty="0">
              <a:solidFill>
                <a:srgbClr val="FF0000"/>
              </a:solidFill>
            </a:endParaRPr>
          </a:p>
          <a:p>
            <a:endParaRPr lang="ru-RU" dirty="0"/>
          </a:p>
          <a:p>
            <a:r>
              <a:rPr lang="ru-RU" sz="2200" b="1" i="1" dirty="0">
                <a:solidFill>
                  <a:srgbClr val="C00000"/>
                </a:solidFill>
              </a:rPr>
              <a:t>Реструктуризация</a:t>
            </a:r>
            <a:r>
              <a:rPr lang="ru-RU" b="1" dirty="0">
                <a:solidFill>
                  <a:srgbClr val="C00000"/>
                </a:solidFill>
              </a:rPr>
              <a:t> </a:t>
            </a:r>
            <a:r>
              <a:rPr lang="ru-RU" dirty="0"/>
              <a:t>—  </a:t>
            </a:r>
            <a:r>
              <a:rPr lang="ru-RU" sz="1600" b="1" i="1" dirty="0"/>
              <a:t>изменение графика платежей, например, можно уменьшить сумму платежа увеличив общий период выплаты кредита </a:t>
            </a:r>
            <a:r>
              <a:rPr lang="en-US" b="1" i="1" dirty="0" smtClean="0">
                <a:solidFill>
                  <a:srgbClr val="FF0000"/>
                </a:solidFill>
                <a:hlinkClick r:id="rId7"/>
              </a:rPr>
              <a:t>https</a:t>
            </a:r>
            <a:r>
              <a:rPr lang="en-US" b="1" i="1" dirty="0">
                <a:solidFill>
                  <a:srgbClr val="FF0000"/>
                </a:solidFill>
                <a:hlinkClick r:id="rId7"/>
              </a:rPr>
              <a:t>://rskrf.ru/tips/eksperty-obyasnyayut/restrukturizatsiya/</a:t>
            </a:r>
            <a:r>
              <a:rPr lang="ru-RU" b="1" i="1" dirty="0">
                <a:solidFill>
                  <a:srgbClr val="FF0000"/>
                </a:solidFill>
              </a:rPr>
              <a:t>   </a:t>
            </a:r>
          </a:p>
          <a:p>
            <a:endParaRPr lang="ru-RU" b="1" dirty="0" smtClean="0">
              <a:solidFill>
                <a:srgbClr val="C00000"/>
              </a:solidFill>
            </a:endParaRPr>
          </a:p>
          <a:p>
            <a:pPr algn="just" fontAlgn="base"/>
            <a:r>
              <a:rPr lang="ru-RU" sz="2200" b="1" i="1" dirty="0">
                <a:solidFill>
                  <a:srgbClr val="C00000"/>
                </a:solidFill>
              </a:rPr>
              <a:t>Рефинансирование</a:t>
            </a:r>
            <a:r>
              <a:rPr lang="ru-RU" b="1" dirty="0" smtClean="0">
                <a:solidFill>
                  <a:srgbClr val="C00000"/>
                </a:solidFill>
              </a:rPr>
              <a:t> </a:t>
            </a:r>
            <a:r>
              <a:rPr lang="ru-RU" sz="1600" b="1" i="1" dirty="0"/>
              <a:t>— </a:t>
            </a:r>
            <a:r>
              <a:rPr lang="ru-RU" sz="1600" b="1" i="1" dirty="0" smtClean="0"/>
              <a:t>это ,просто говоря, </a:t>
            </a:r>
            <a:r>
              <a:rPr lang="ru-RU" sz="1600" b="1" i="1" dirty="0"/>
              <a:t>возможность верным способом </a:t>
            </a:r>
            <a:r>
              <a:rPr lang="ru-RU" sz="1600" b="1" i="1" dirty="0" smtClean="0"/>
              <a:t>перезанять</a:t>
            </a:r>
            <a:endParaRPr lang="ru-RU" sz="1600" b="1" i="1" dirty="0"/>
          </a:p>
          <a:p>
            <a:pPr algn="just"/>
            <a:r>
              <a:rPr lang="ru-RU" sz="1600" b="1" i="1" dirty="0" smtClean="0"/>
              <a:t>Изучите </a:t>
            </a:r>
            <a:r>
              <a:rPr lang="en-US" b="1" i="1" dirty="0" smtClean="0">
                <a:solidFill>
                  <a:srgbClr val="FF0000"/>
                </a:solidFill>
                <a:hlinkClick r:id="rId8"/>
              </a:rPr>
              <a:t>https</a:t>
            </a:r>
            <a:r>
              <a:rPr lang="en-US" b="1" i="1" dirty="0">
                <a:solidFill>
                  <a:srgbClr val="FF0000"/>
                </a:solidFill>
                <a:hlinkClick r:id="rId8"/>
              </a:rPr>
              <a:t>://</a:t>
            </a:r>
            <a:r>
              <a:rPr lang="en-US" b="1" i="1" dirty="0" smtClean="0">
                <a:solidFill>
                  <a:srgbClr val="FF0000"/>
                </a:solidFill>
                <a:hlinkClick r:id="rId8"/>
              </a:rPr>
              <a:t>clck.ru/3Dvfgk</a:t>
            </a:r>
            <a:r>
              <a:rPr lang="ru-RU" b="1" i="1" dirty="0" smtClean="0">
                <a:solidFill>
                  <a:srgbClr val="FF0000"/>
                </a:solidFill>
              </a:rPr>
              <a:t> </a:t>
            </a:r>
            <a:r>
              <a:rPr lang="ru-RU" sz="1600" b="1" i="1" dirty="0"/>
              <a:t>и</a:t>
            </a:r>
            <a:r>
              <a:rPr lang="ru-RU" b="1" i="1" dirty="0" smtClean="0">
                <a:solidFill>
                  <a:srgbClr val="FF0000"/>
                </a:solidFill>
              </a:rPr>
              <a:t> </a:t>
            </a:r>
            <a:r>
              <a:rPr lang="en-US" b="1" i="1" dirty="0">
                <a:solidFill>
                  <a:srgbClr val="FF0000"/>
                </a:solidFill>
                <a:hlinkClick r:id="rId9"/>
              </a:rPr>
              <a:t>https://</a:t>
            </a:r>
            <a:r>
              <a:rPr lang="en-US" b="1" i="1" dirty="0" smtClean="0">
                <a:solidFill>
                  <a:srgbClr val="FF0000"/>
                </a:solidFill>
                <a:hlinkClick r:id="rId9"/>
              </a:rPr>
              <a:t>clck.ru/3Dvfov</a:t>
            </a:r>
            <a:r>
              <a:rPr lang="ru-RU" b="1" i="1" dirty="0" smtClean="0">
                <a:solidFill>
                  <a:srgbClr val="FF0000"/>
                </a:solidFill>
              </a:rPr>
              <a:t> </a:t>
            </a:r>
            <a:r>
              <a:rPr lang="ru-RU" sz="1600" b="1" i="1" dirty="0"/>
              <a:t>и</a:t>
            </a:r>
            <a:r>
              <a:rPr lang="ru-RU" b="1" i="1" dirty="0" smtClean="0">
                <a:solidFill>
                  <a:srgbClr val="FF0000"/>
                </a:solidFill>
              </a:rPr>
              <a:t> </a:t>
            </a:r>
            <a:r>
              <a:rPr lang="en-US" b="1" i="1" dirty="0">
                <a:solidFill>
                  <a:srgbClr val="FF0000"/>
                </a:solidFill>
                <a:hlinkClick r:id="rId10"/>
              </a:rPr>
              <a:t>https://</a:t>
            </a:r>
            <a:r>
              <a:rPr lang="en-US" b="1" i="1" dirty="0" smtClean="0">
                <a:solidFill>
                  <a:srgbClr val="FF0000"/>
                </a:solidFill>
                <a:hlinkClick r:id="rId10"/>
              </a:rPr>
              <a:t>clck.ru/3Dwubn</a:t>
            </a:r>
            <a:r>
              <a:rPr lang="ru-RU" b="1" i="1" dirty="0" smtClean="0">
                <a:solidFill>
                  <a:srgbClr val="FF0000"/>
                </a:solidFill>
              </a:rPr>
              <a:t>   </a:t>
            </a:r>
            <a:endParaRPr lang="ru-RU" dirty="0"/>
          </a:p>
          <a:p>
            <a:endParaRPr lang="ru-RU" dirty="0"/>
          </a:p>
          <a:p>
            <a:r>
              <a:rPr lang="ru-RU" sz="2200" b="1" i="1" dirty="0">
                <a:solidFill>
                  <a:srgbClr val="C00000"/>
                </a:solidFill>
              </a:rPr>
              <a:t>Банкротство</a:t>
            </a:r>
            <a:r>
              <a:rPr lang="ru-RU" b="1" dirty="0">
                <a:solidFill>
                  <a:srgbClr val="C00000"/>
                </a:solidFill>
              </a:rPr>
              <a:t> </a:t>
            </a:r>
            <a:r>
              <a:rPr lang="ru-RU" sz="1600" b="1" i="1" dirty="0"/>
              <a:t>— «Банкротство физического лица в </a:t>
            </a:r>
            <a:r>
              <a:rPr lang="ru-RU" sz="1600" b="1" i="1" dirty="0" smtClean="0"/>
              <a:t>24 г.: </a:t>
            </a:r>
            <a:r>
              <a:rPr lang="ru-RU" sz="1600" b="1" i="1" dirty="0"/>
              <a:t>пошаговая </a:t>
            </a:r>
            <a:r>
              <a:rPr lang="ru-RU" sz="1600" b="1" i="1" dirty="0" smtClean="0"/>
              <a:t>инструкция» </a:t>
            </a:r>
            <a:r>
              <a:rPr lang="en-US" b="1" i="1" dirty="0">
                <a:solidFill>
                  <a:srgbClr val="FF0000"/>
                </a:solidFill>
                <a:hlinkClick r:id="rId11"/>
              </a:rPr>
              <a:t>https://clck.ru/3Dvfv9</a:t>
            </a:r>
            <a:r>
              <a:rPr lang="ru-RU" b="1" i="1" dirty="0">
                <a:solidFill>
                  <a:srgbClr val="FF0000"/>
                </a:solidFill>
              </a:rPr>
              <a:t>   </a:t>
            </a:r>
          </a:p>
          <a:p>
            <a:endParaRPr lang="ru-RU" b="1" dirty="0">
              <a:solidFill>
                <a:srgbClr val="C00000"/>
              </a:solidFill>
            </a:endParaRPr>
          </a:p>
        </p:txBody>
      </p:sp>
      <p:sp>
        <p:nvSpPr>
          <p:cNvPr id="10" name="Прямоугольник 9"/>
          <p:cNvSpPr/>
          <p:nvPr/>
        </p:nvSpPr>
        <p:spPr>
          <a:xfrm>
            <a:off x="192947" y="6028595"/>
            <a:ext cx="11543776" cy="584775"/>
          </a:xfrm>
          <a:prstGeom prst="rect">
            <a:avLst/>
          </a:prstGeom>
          <a:ln>
            <a:solidFill>
              <a:srgbClr val="FF0000"/>
            </a:solidFill>
          </a:ln>
        </p:spPr>
        <p:txBody>
          <a:bodyPr wrap="square">
            <a:spAutoFit/>
          </a:bodyPr>
          <a:lstStyle/>
          <a:p>
            <a:pPr algn="ctr"/>
            <a:r>
              <a:rPr lang="ru-RU" sz="1600" b="1" i="1" dirty="0">
                <a:solidFill>
                  <a:srgbClr val="00B050"/>
                </a:solidFill>
              </a:rPr>
              <a:t>Можно ли запретить банку продавать долги </a:t>
            </a:r>
            <a:r>
              <a:rPr lang="ru-RU" sz="1600" b="1" i="1" dirty="0" smtClean="0">
                <a:solidFill>
                  <a:srgbClr val="00B050"/>
                </a:solidFill>
              </a:rPr>
              <a:t>коллекторам</a:t>
            </a:r>
            <a:r>
              <a:rPr lang="ru-RU" sz="1600" dirty="0">
                <a:solidFill>
                  <a:srgbClr val="00B050"/>
                </a:solidFill>
              </a:rPr>
              <a:t> </a:t>
            </a:r>
            <a:r>
              <a:rPr lang="ru-RU" sz="1600" b="1" i="1" dirty="0" smtClean="0">
                <a:solidFill>
                  <a:srgbClr val="FF0000"/>
                </a:solidFill>
                <a:hlinkClick r:id="rId12"/>
              </a:rPr>
              <a:t>https</a:t>
            </a:r>
            <a:r>
              <a:rPr lang="ru-RU" sz="1600" b="1" i="1" dirty="0">
                <a:solidFill>
                  <a:srgbClr val="FF0000"/>
                </a:solidFill>
                <a:hlinkClick r:id="rId12"/>
              </a:rPr>
              <a:t>://www.banki.ru/news/daytheme/?</a:t>
            </a:r>
            <a:r>
              <a:rPr lang="ru-RU" sz="1600" b="1" i="1" dirty="0" smtClean="0">
                <a:solidFill>
                  <a:srgbClr val="FF0000"/>
                </a:solidFill>
                <a:hlinkClick r:id="rId12"/>
              </a:rPr>
              <a:t>id=11007303</a:t>
            </a:r>
            <a:endParaRPr lang="ru-RU" sz="1600" b="1" i="1" dirty="0" smtClean="0">
              <a:solidFill>
                <a:srgbClr val="FF0000"/>
              </a:solidFill>
            </a:endParaRPr>
          </a:p>
          <a:p>
            <a:pPr algn="ctr"/>
            <a:r>
              <a:rPr lang="ru-RU" sz="1600" b="1" i="1" dirty="0">
                <a:solidFill>
                  <a:srgbClr val="00B050"/>
                </a:solidFill>
              </a:rPr>
              <a:t>Как взыскивают долги с 1 февраля 2024 </a:t>
            </a:r>
            <a:r>
              <a:rPr lang="ru-RU" sz="1600" b="1" i="1" dirty="0" smtClean="0">
                <a:solidFill>
                  <a:srgbClr val="00B050"/>
                </a:solidFill>
              </a:rPr>
              <a:t>года </a:t>
            </a:r>
            <a:r>
              <a:rPr lang="en-US" sz="1600" b="1" i="1" dirty="0" smtClean="0">
                <a:solidFill>
                  <a:srgbClr val="FF0000"/>
                </a:solidFill>
                <a:hlinkClick r:id="rId13"/>
              </a:rPr>
              <a:t>https</a:t>
            </a:r>
            <a:r>
              <a:rPr lang="en-US" sz="1600" b="1" i="1" dirty="0">
                <a:solidFill>
                  <a:srgbClr val="FF0000"/>
                </a:solidFill>
                <a:hlinkClick r:id="rId13"/>
              </a:rPr>
              <a:t>://www.garant.ru/news/1679625</a:t>
            </a:r>
            <a:r>
              <a:rPr lang="en-US" sz="1600" b="1" i="1" dirty="0" smtClean="0">
                <a:solidFill>
                  <a:srgbClr val="FF0000"/>
                </a:solidFill>
                <a:hlinkClick r:id="rId13"/>
              </a:rPr>
              <a:t>/</a:t>
            </a:r>
            <a:r>
              <a:rPr lang="ru-RU" sz="1600" b="1" i="1" dirty="0">
                <a:solidFill>
                  <a:srgbClr val="FF0000"/>
                </a:solidFill>
              </a:rPr>
              <a:t> </a:t>
            </a:r>
          </a:p>
        </p:txBody>
      </p:sp>
    </p:spTree>
    <p:extLst>
      <p:ext uri="{BB962C8B-B14F-4D97-AF65-F5344CB8AC3E}">
        <p14:creationId xmlns:p14="http://schemas.microsoft.com/office/powerpoint/2010/main" val="39999145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10DA7A7F-EA42-06B8-9CCF-F5DE61F1D902}"/>
              </a:ext>
            </a:extLst>
          </p:cNvPr>
          <p:cNvGrpSpPr/>
          <p:nvPr/>
        </p:nvGrpSpPr>
        <p:grpSpPr>
          <a:xfrm>
            <a:off x="305685" y="194805"/>
            <a:ext cx="11580628" cy="1029010"/>
            <a:chOff x="305685" y="194805"/>
            <a:chExt cx="11580628" cy="1029010"/>
          </a:xfrm>
        </p:grpSpPr>
        <p:pic>
          <p:nvPicPr>
            <p:cNvPr id="7" name="Рисунок 6">
              <a:extLst>
                <a:ext uri="{FF2B5EF4-FFF2-40B4-BE49-F238E27FC236}">
                  <a16:creationId xmlns:a16="http://schemas.microsoft.com/office/drawing/2014/main" id="{F809CFD5-43A3-993F-90F0-CD33CA789AAA}"/>
                </a:ext>
              </a:extLst>
            </p:cNvPr>
            <p:cNvPicPr>
              <a:picLocks noChangeAspect="1"/>
            </p:cNvPicPr>
            <p:nvPr/>
          </p:nvPicPr>
          <p:blipFill>
            <a:blip r:embed="rId2"/>
            <a:stretch>
              <a:fillRect/>
            </a:stretch>
          </p:blipFill>
          <p:spPr>
            <a:xfrm>
              <a:off x="305685" y="269747"/>
              <a:ext cx="11580628" cy="879129"/>
            </a:xfrm>
            <a:prstGeom prst="rect">
              <a:avLst/>
            </a:prstGeom>
          </p:spPr>
        </p:pic>
        <p:pic>
          <p:nvPicPr>
            <p:cNvPr id="8" name="Рисунок 7" descr="Изображение выглядит как логотип, символ, Графика, Шрифт&#10;&#10;Автоматически созданное описание">
              <a:extLst>
                <a:ext uri="{FF2B5EF4-FFF2-40B4-BE49-F238E27FC236}">
                  <a16:creationId xmlns:a16="http://schemas.microsoft.com/office/drawing/2014/main" id="{6522A0ED-A014-95EA-DF40-6CD130D3FEE8}"/>
                </a:ext>
              </a:extLst>
            </p:cNvPr>
            <p:cNvPicPr>
              <a:picLocks noChangeAspect="1"/>
            </p:cNvPicPr>
            <p:nvPr/>
          </p:nvPicPr>
          <p:blipFill>
            <a:blip r:embed="rId3"/>
            <a:stretch>
              <a:fillRect/>
            </a:stretch>
          </p:blipFill>
          <p:spPr>
            <a:xfrm>
              <a:off x="10757156" y="194805"/>
              <a:ext cx="1129157" cy="1029010"/>
            </a:xfrm>
            <a:prstGeom prst="rect">
              <a:avLst/>
            </a:prstGeom>
          </p:spPr>
        </p:pic>
      </p:grpSp>
      <p:sp>
        <p:nvSpPr>
          <p:cNvPr id="2" name="Заголовок 1">
            <a:extLst>
              <a:ext uri="{FF2B5EF4-FFF2-40B4-BE49-F238E27FC236}">
                <a16:creationId xmlns:a16="http://schemas.microsoft.com/office/drawing/2014/main" id="{079FA31D-F64C-A518-E57A-FAE3534F21B3}"/>
              </a:ext>
            </a:extLst>
          </p:cNvPr>
          <p:cNvSpPr>
            <a:spLocks noGrp="1"/>
          </p:cNvSpPr>
          <p:nvPr>
            <p:ph type="ctrTitle"/>
          </p:nvPr>
        </p:nvSpPr>
        <p:spPr>
          <a:xfrm>
            <a:off x="486033" y="269747"/>
            <a:ext cx="9235016" cy="805291"/>
          </a:xfrm>
        </p:spPr>
        <p:txBody>
          <a:bodyPr anchor="ctr">
            <a:normAutofit/>
          </a:bodyPr>
          <a:lstStyle/>
          <a:p>
            <a:pPr algn="l"/>
            <a:r>
              <a:rPr lang="ru-RU" sz="2600" dirty="0" smtClean="0">
                <a:solidFill>
                  <a:schemeClr val="bg1"/>
                </a:solidFill>
                <a:latin typeface="Arial" panose="020B0604020202020204" pitchFamily="34" charset="0"/>
                <a:cs typeface="Arial" panose="020B0604020202020204" pitchFamily="34" charset="0"/>
              </a:rPr>
              <a:t>Мошенничество </a:t>
            </a:r>
            <a:r>
              <a:rPr lang="ru-RU" sz="2600" dirty="0">
                <a:solidFill>
                  <a:schemeClr val="bg1"/>
                </a:solidFill>
                <a:latin typeface="Arial" panose="020B0604020202020204" pitchFamily="34" charset="0"/>
                <a:cs typeface="Arial" panose="020B0604020202020204" pitchFamily="34" charset="0"/>
              </a:rPr>
              <a:t>и «черные кредиторы» </a:t>
            </a:r>
          </a:p>
        </p:txBody>
      </p:sp>
      <p:pic>
        <p:nvPicPr>
          <p:cNvPr id="4" name="Рисунок 3">
            <a:extLst>
              <a:ext uri="{FF2B5EF4-FFF2-40B4-BE49-F238E27FC236}">
                <a16:creationId xmlns:a16="http://schemas.microsoft.com/office/drawing/2014/main" id="{A56514E8-75EF-1215-3543-9469215198FF}"/>
              </a:ext>
            </a:extLst>
          </p:cNvPr>
          <p:cNvPicPr>
            <a:picLocks noChangeAspect="1"/>
          </p:cNvPicPr>
          <p:nvPr/>
        </p:nvPicPr>
        <p:blipFill>
          <a:blip r:embed="rId4">
            <a:alphaModFix amt="40000"/>
          </a:blip>
          <a:stretch>
            <a:fillRect/>
          </a:stretch>
        </p:blipFill>
        <p:spPr>
          <a:xfrm rot="17852110">
            <a:off x="10664283" y="2089131"/>
            <a:ext cx="2099527" cy="2051221"/>
          </a:xfrm>
          <a:prstGeom prst="rect">
            <a:avLst/>
          </a:prstGeom>
        </p:spPr>
      </p:pic>
      <p:pic>
        <p:nvPicPr>
          <p:cNvPr id="5" name="Рисунок 4">
            <a:extLst>
              <a:ext uri="{FF2B5EF4-FFF2-40B4-BE49-F238E27FC236}">
                <a16:creationId xmlns:a16="http://schemas.microsoft.com/office/drawing/2014/main" id="{3B47FD22-D11D-5964-10D8-876D0DD137DC}"/>
              </a:ext>
            </a:extLst>
          </p:cNvPr>
          <p:cNvPicPr>
            <a:picLocks noChangeAspect="1"/>
          </p:cNvPicPr>
          <p:nvPr/>
        </p:nvPicPr>
        <p:blipFill>
          <a:blip r:embed="rId4">
            <a:alphaModFix amt="40000"/>
          </a:blip>
          <a:stretch>
            <a:fillRect/>
          </a:stretch>
        </p:blipFill>
        <p:spPr>
          <a:xfrm rot="1847315">
            <a:off x="-1124547" y="5326850"/>
            <a:ext cx="2860468" cy="2794654"/>
          </a:xfrm>
          <a:prstGeom prst="rect">
            <a:avLst/>
          </a:prstGeom>
        </p:spPr>
      </p:pic>
      <p:pic>
        <p:nvPicPr>
          <p:cNvPr id="10" name="Рисунок 9"/>
          <p:cNvPicPr>
            <a:picLocks noChangeAspect="1"/>
          </p:cNvPicPr>
          <p:nvPr/>
        </p:nvPicPr>
        <p:blipFill>
          <a:blip r:embed="rId5"/>
          <a:stretch>
            <a:fillRect/>
          </a:stretch>
        </p:blipFill>
        <p:spPr>
          <a:xfrm>
            <a:off x="1617595" y="3957224"/>
            <a:ext cx="3638816" cy="2766953"/>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pic>
      <p:sp>
        <p:nvSpPr>
          <p:cNvPr id="11" name="Прямоугольник 10"/>
          <p:cNvSpPr/>
          <p:nvPr/>
        </p:nvSpPr>
        <p:spPr>
          <a:xfrm>
            <a:off x="305685" y="1234143"/>
            <a:ext cx="11408361" cy="2646878"/>
          </a:xfrm>
          <a:prstGeom prst="rect">
            <a:avLst/>
          </a:prstGeom>
        </p:spPr>
        <p:txBody>
          <a:bodyPr wrap="square">
            <a:spAutoFit/>
          </a:bodyPr>
          <a:lstStyle/>
          <a:p>
            <a:pPr algn="ctr"/>
            <a:r>
              <a:rPr lang="ru-RU" sz="1600" b="1" i="1" dirty="0">
                <a:solidFill>
                  <a:srgbClr val="00B050"/>
                </a:solidFill>
              </a:rPr>
              <a:t>Более 40% россиян, планирующих ремонт, хотят взять деньги в долг: </a:t>
            </a:r>
          </a:p>
          <a:p>
            <a:pPr algn="ctr"/>
            <a:r>
              <a:rPr lang="ru-RU" sz="1600" b="1" i="1" dirty="0">
                <a:solidFill>
                  <a:srgbClr val="00B050"/>
                </a:solidFill>
              </a:rPr>
              <a:t>32,5% — в банке или МФО, 8,4% — у родственников. 50% из них готова попросить сумму от 200 до 500 тыс. рублей, еще 35% — до 200 тыс. При этом 39% опрошенных планируют обойтись собственными средствами или рассчитывают на безвозмездную финансовую поддержку родственников</a:t>
            </a:r>
          </a:p>
          <a:p>
            <a:pPr algn="ctr">
              <a:lnSpc>
                <a:spcPct val="100000"/>
              </a:lnSpc>
            </a:pPr>
            <a:endParaRPr lang="ru-RU" b="1" dirty="0">
              <a:solidFill>
                <a:srgbClr val="C00000"/>
              </a:solidFill>
            </a:endParaRPr>
          </a:p>
          <a:p>
            <a:pPr algn="ctr">
              <a:lnSpc>
                <a:spcPct val="100000"/>
              </a:lnSpc>
            </a:pPr>
            <a:endParaRPr lang="ru-RU" b="1" dirty="0" smtClean="0">
              <a:solidFill>
                <a:srgbClr val="C00000"/>
              </a:solidFill>
            </a:endParaRPr>
          </a:p>
          <a:p>
            <a:pPr algn="ctr">
              <a:lnSpc>
                <a:spcPct val="100000"/>
              </a:lnSpc>
            </a:pPr>
            <a:endParaRPr lang="ru-RU" sz="1600" b="1" i="1" dirty="0" smtClean="0">
              <a:solidFill>
                <a:srgbClr val="FF0000"/>
              </a:solidFill>
            </a:endParaRPr>
          </a:p>
          <a:p>
            <a:pPr algn="ctr">
              <a:lnSpc>
                <a:spcPct val="100000"/>
              </a:lnSpc>
            </a:pPr>
            <a:r>
              <a:rPr lang="ru-RU" sz="1600" b="1" i="1" dirty="0" smtClean="0">
                <a:solidFill>
                  <a:srgbClr val="FF0000"/>
                </a:solidFill>
              </a:rPr>
              <a:t>Только </a:t>
            </a:r>
            <a:r>
              <a:rPr lang="ru-RU" sz="1600" b="1" i="1" dirty="0">
                <a:solidFill>
                  <a:srgbClr val="FF0000"/>
                </a:solidFill>
              </a:rPr>
              <a:t>7% заемщиков, обращавшихся в этом году в МФО за микрозаймом, сразу получили положительное решение, остальные 93% — столкнулись с отказом хотя бы раз в 24 г. </a:t>
            </a:r>
            <a:r>
              <a:rPr lang="ru-RU" b="1" i="1" dirty="0">
                <a:solidFill>
                  <a:srgbClr val="FF0000"/>
                </a:solidFill>
                <a:hlinkClick r:id="rId6"/>
              </a:rPr>
              <a:t>https://t.me/World_Sanctions/30309</a:t>
            </a:r>
            <a:endParaRPr lang="ru-RU" b="1" i="1" dirty="0">
              <a:solidFill>
                <a:srgbClr val="FF0000"/>
              </a:solidFill>
            </a:endParaRPr>
          </a:p>
        </p:txBody>
      </p:sp>
      <p:sp>
        <p:nvSpPr>
          <p:cNvPr id="13" name="Стрелка вниз 12"/>
          <p:cNvSpPr/>
          <p:nvPr/>
        </p:nvSpPr>
        <p:spPr>
          <a:xfrm>
            <a:off x="6009865" y="2385665"/>
            <a:ext cx="299164" cy="547242"/>
          </a:xfrm>
          <a:prstGeom prst="down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4" name="Стрелка вниз 13"/>
          <p:cNvSpPr/>
          <p:nvPr/>
        </p:nvSpPr>
        <p:spPr>
          <a:xfrm>
            <a:off x="1528817" y="3292385"/>
            <a:ext cx="832643" cy="605326"/>
          </a:xfrm>
          <a:prstGeom prst="downArrow">
            <a:avLst>
              <a:gd name="adj1" fmla="val 50000"/>
              <a:gd name="adj2" fmla="val 44134"/>
            </a:avLst>
          </a:prstGeom>
          <a:solidFill>
            <a:srgbClr val="00B05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5" name="Стрелка вправо 14"/>
          <p:cNvSpPr/>
          <p:nvPr/>
        </p:nvSpPr>
        <p:spPr>
          <a:xfrm>
            <a:off x="5879080" y="4791690"/>
            <a:ext cx="978408" cy="1200737"/>
          </a:xfrm>
          <a:prstGeom prst="rightArrow">
            <a:avLst/>
          </a:prstGeom>
          <a:solidFill>
            <a:srgbClr val="00B05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6" name="Picture 2" descr="C:\Users\Евгений\Desktop\МФЦ лекции\Сельские учителя\Вид мошенничества.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80157" y="3957224"/>
            <a:ext cx="2075215" cy="2766953"/>
          </a:xfrm>
          <a:prstGeom prst="rect">
            <a:avLst/>
          </a:prstGeom>
          <a:ln>
            <a:solidFill>
              <a:srgbClr val="FF0000"/>
            </a:solidFill>
          </a:ln>
          <a:extLst/>
        </p:spPr>
        <p:style>
          <a:lnRef idx="2">
            <a:schemeClr val="accent2"/>
          </a:lnRef>
          <a:fillRef idx="1">
            <a:schemeClr val="lt1"/>
          </a:fillRef>
          <a:effectRef idx="0">
            <a:schemeClr val="accent2"/>
          </a:effectRef>
          <a:fontRef idx="minor">
            <a:schemeClr val="dk1"/>
          </a:fontRef>
        </p:style>
      </p:pic>
    </p:spTree>
    <p:extLst>
      <p:ext uri="{BB962C8B-B14F-4D97-AF65-F5344CB8AC3E}">
        <p14:creationId xmlns:p14="http://schemas.microsoft.com/office/powerpoint/2010/main" val="1554005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10DA7A7F-EA42-06B8-9CCF-F5DE61F1D902}"/>
              </a:ext>
            </a:extLst>
          </p:cNvPr>
          <p:cNvGrpSpPr/>
          <p:nvPr/>
        </p:nvGrpSpPr>
        <p:grpSpPr>
          <a:xfrm>
            <a:off x="305685" y="194805"/>
            <a:ext cx="11580628" cy="1029010"/>
            <a:chOff x="305685" y="194805"/>
            <a:chExt cx="11580628" cy="1029010"/>
          </a:xfrm>
        </p:grpSpPr>
        <p:pic>
          <p:nvPicPr>
            <p:cNvPr id="7" name="Рисунок 6">
              <a:extLst>
                <a:ext uri="{FF2B5EF4-FFF2-40B4-BE49-F238E27FC236}">
                  <a16:creationId xmlns:a16="http://schemas.microsoft.com/office/drawing/2014/main" id="{F809CFD5-43A3-993F-90F0-CD33CA789AAA}"/>
                </a:ext>
              </a:extLst>
            </p:cNvPr>
            <p:cNvPicPr>
              <a:picLocks noChangeAspect="1"/>
            </p:cNvPicPr>
            <p:nvPr/>
          </p:nvPicPr>
          <p:blipFill>
            <a:blip r:embed="rId2"/>
            <a:stretch>
              <a:fillRect/>
            </a:stretch>
          </p:blipFill>
          <p:spPr>
            <a:xfrm>
              <a:off x="305685" y="269747"/>
              <a:ext cx="11580628" cy="879129"/>
            </a:xfrm>
            <a:prstGeom prst="rect">
              <a:avLst/>
            </a:prstGeom>
          </p:spPr>
        </p:pic>
        <p:pic>
          <p:nvPicPr>
            <p:cNvPr id="8" name="Рисунок 7" descr="Изображение выглядит как логотип, символ, Графика, Шрифт&#10;&#10;Автоматически созданное описание">
              <a:extLst>
                <a:ext uri="{FF2B5EF4-FFF2-40B4-BE49-F238E27FC236}">
                  <a16:creationId xmlns:a16="http://schemas.microsoft.com/office/drawing/2014/main" id="{6522A0ED-A014-95EA-DF40-6CD130D3FEE8}"/>
                </a:ext>
              </a:extLst>
            </p:cNvPr>
            <p:cNvPicPr>
              <a:picLocks noChangeAspect="1"/>
            </p:cNvPicPr>
            <p:nvPr/>
          </p:nvPicPr>
          <p:blipFill>
            <a:blip r:embed="rId3"/>
            <a:stretch>
              <a:fillRect/>
            </a:stretch>
          </p:blipFill>
          <p:spPr>
            <a:xfrm>
              <a:off x="10757156" y="194805"/>
              <a:ext cx="1129157" cy="1029010"/>
            </a:xfrm>
            <a:prstGeom prst="rect">
              <a:avLst/>
            </a:prstGeom>
          </p:spPr>
        </p:pic>
      </p:grpSp>
      <p:sp>
        <p:nvSpPr>
          <p:cNvPr id="2" name="Заголовок 1">
            <a:extLst>
              <a:ext uri="{FF2B5EF4-FFF2-40B4-BE49-F238E27FC236}">
                <a16:creationId xmlns:a16="http://schemas.microsoft.com/office/drawing/2014/main" id="{079FA31D-F64C-A518-E57A-FAE3534F21B3}"/>
              </a:ext>
            </a:extLst>
          </p:cNvPr>
          <p:cNvSpPr>
            <a:spLocks noGrp="1"/>
          </p:cNvSpPr>
          <p:nvPr>
            <p:ph type="ctrTitle"/>
          </p:nvPr>
        </p:nvSpPr>
        <p:spPr>
          <a:xfrm>
            <a:off x="486033" y="269747"/>
            <a:ext cx="9235016" cy="805291"/>
          </a:xfrm>
        </p:spPr>
        <p:txBody>
          <a:bodyPr anchor="ctr">
            <a:normAutofit/>
          </a:bodyPr>
          <a:lstStyle/>
          <a:p>
            <a:pPr algn="l"/>
            <a:r>
              <a:rPr lang="ru-RU" sz="2600" dirty="0" smtClean="0">
                <a:solidFill>
                  <a:schemeClr val="bg1"/>
                </a:solidFill>
                <a:latin typeface="Arial" panose="020B0604020202020204" pitchFamily="34" charset="0"/>
                <a:cs typeface="Arial" panose="020B0604020202020204" pitchFamily="34" charset="0"/>
              </a:rPr>
              <a:t>Мошенничество </a:t>
            </a:r>
            <a:r>
              <a:rPr lang="ru-RU" sz="2600" dirty="0">
                <a:solidFill>
                  <a:schemeClr val="bg1"/>
                </a:solidFill>
                <a:latin typeface="Arial" panose="020B0604020202020204" pitchFamily="34" charset="0"/>
                <a:cs typeface="Arial" panose="020B0604020202020204" pitchFamily="34" charset="0"/>
              </a:rPr>
              <a:t>и «черные кредиторы» </a:t>
            </a:r>
          </a:p>
        </p:txBody>
      </p:sp>
      <p:pic>
        <p:nvPicPr>
          <p:cNvPr id="4" name="Рисунок 3">
            <a:extLst>
              <a:ext uri="{FF2B5EF4-FFF2-40B4-BE49-F238E27FC236}">
                <a16:creationId xmlns:a16="http://schemas.microsoft.com/office/drawing/2014/main" id="{A56514E8-75EF-1215-3543-9469215198FF}"/>
              </a:ext>
            </a:extLst>
          </p:cNvPr>
          <p:cNvPicPr>
            <a:picLocks noChangeAspect="1"/>
          </p:cNvPicPr>
          <p:nvPr/>
        </p:nvPicPr>
        <p:blipFill>
          <a:blip r:embed="rId4">
            <a:alphaModFix amt="40000"/>
          </a:blip>
          <a:stretch>
            <a:fillRect/>
          </a:stretch>
        </p:blipFill>
        <p:spPr>
          <a:xfrm rot="17852110">
            <a:off x="10664283" y="2089131"/>
            <a:ext cx="2099527" cy="2051221"/>
          </a:xfrm>
          <a:prstGeom prst="rect">
            <a:avLst/>
          </a:prstGeom>
        </p:spPr>
      </p:pic>
      <p:pic>
        <p:nvPicPr>
          <p:cNvPr id="5" name="Рисунок 4">
            <a:extLst>
              <a:ext uri="{FF2B5EF4-FFF2-40B4-BE49-F238E27FC236}">
                <a16:creationId xmlns:a16="http://schemas.microsoft.com/office/drawing/2014/main" id="{3B47FD22-D11D-5964-10D8-876D0DD137DC}"/>
              </a:ext>
            </a:extLst>
          </p:cNvPr>
          <p:cNvPicPr>
            <a:picLocks noChangeAspect="1"/>
          </p:cNvPicPr>
          <p:nvPr/>
        </p:nvPicPr>
        <p:blipFill>
          <a:blip r:embed="rId4">
            <a:alphaModFix amt="40000"/>
          </a:blip>
          <a:stretch>
            <a:fillRect/>
          </a:stretch>
        </p:blipFill>
        <p:spPr>
          <a:xfrm rot="1847315">
            <a:off x="-1124547" y="5326850"/>
            <a:ext cx="2860468" cy="2794654"/>
          </a:xfrm>
          <a:prstGeom prst="rect">
            <a:avLst/>
          </a:prstGeom>
        </p:spPr>
      </p:pic>
      <p:pic>
        <p:nvPicPr>
          <p:cNvPr id="10" name="Рисунок 9"/>
          <p:cNvPicPr>
            <a:picLocks noChangeAspect="1"/>
          </p:cNvPicPr>
          <p:nvPr/>
        </p:nvPicPr>
        <p:blipFill>
          <a:blip r:embed="rId5"/>
          <a:stretch>
            <a:fillRect/>
          </a:stretch>
        </p:blipFill>
        <p:spPr>
          <a:xfrm>
            <a:off x="544997" y="2301437"/>
            <a:ext cx="3409204" cy="3134629"/>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pic>
      <p:sp>
        <p:nvSpPr>
          <p:cNvPr id="6" name="Прямоугольник 5"/>
          <p:cNvSpPr/>
          <p:nvPr/>
        </p:nvSpPr>
        <p:spPr>
          <a:xfrm>
            <a:off x="4240342" y="1328554"/>
            <a:ext cx="7473704" cy="3046988"/>
          </a:xfrm>
          <a:prstGeom prst="rect">
            <a:avLst/>
          </a:prstGeom>
        </p:spPr>
        <p:txBody>
          <a:bodyPr wrap="square">
            <a:spAutoFit/>
          </a:bodyPr>
          <a:lstStyle/>
          <a:p>
            <a:pPr algn="ctr"/>
            <a:r>
              <a:rPr lang="ru-RU" sz="2000" b="1" i="1" dirty="0">
                <a:solidFill>
                  <a:srgbClr val="FF0000"/>
                </a:solidFill>
              </a:rPr>
              <a:t>Черные кредиторы (без лицензий) нашли новый способ отнимать у заемщиков квартиры </a:t>
            </a:r>
            <a:r>
              <a:rPr lang="en-US" b="1" i="1" dirty="0">
                <a:solidFill>
                  <a:srgbClr val="FF0000"/>
                </a:solidFill>
                <a:hlinkClick r:id="rId6"/>
              </a:rPr>
              <a:t>https://clck.ru/3DgF2T</a:t>
            </a:r>
            <a:r>
              <a:rPr lang="ru-RU" b="1" i="1" dirty="0">
                <a:solidFill>
                  <a:srgbClr val="FF0000"/>
                </a:solidFill>
              </a:rPr>
              <a:t>  </a:t>
            </a:r>
            <a:endParaRPr lang="ru-RU" b="1" i="1" dirty="0" smtClean="0">
              <a:solidFill>
                <a:srgbClr val="FF0000"/>
              </a:solidFill>
            </a:endParaRPr>
          </a:p>
          <a:p>
            <a:pPr algn="ctr"/>
            <a:endParaRPr lang="ru-RU" b="1" i="1" dirty="0">
              <a:solidFill>
                <a:srgbClr val="FF0000"/>
              </a:solidFill>
            </a:endParaRPr>
          </a:p>
          <a:p>
            <a:pPr algn="ctr"/>
            <a:r>
              <a:rPr lang="ru-RU" sz="2000" b="1" i="1" dirty="0">
                <a:solidFill>
                  <a:srgbClr val="FF0000"/>
                </a:solidFill>
              </a:rPr>
              <a:t>Они еще и работают с черными коллекторами</a:t>
            </a:r>
          </a:p>
          <a:p>
            <a:pPr marL="285750" indent="-285750">
              <a:buFont typeface="Wingdings" panose="05000000000000000000" pitchFamily="2" charset="2"/>
              <a:buChar char="Ø"/>
            </a:pPr>
            <a:endParaRPr lang="ru-RU" b="1" i="1" dirty="0">
              <a:solidFill>
                <a:srgbClr val="FF0000"/>
              </a:solidFill>
            </a:endParaRPr>
          </a:p>
          <a:p>
            <a:endParaRPr lang="ru-RU" sz="2000" b="1" i="1" dirty="0" smtClean="0">
              <a:solidFill>
                <a:srgbClr val="FF0000"/>
              </a:solidFill>
            </a:endParaRPr>
          </a:p>
          <a:p>
            <a:endParaRPr lang="ru-RU" sz="2000" b="1" i="1" dirty="0">
              <a:solidFill>
                <a:srgbClr val="FF0000"/>
              </a:solidFill>
            </a:endParaRPr>
          </a:p>
          <a:p>
            <a:pPr algn="ctr"/>
            <a:r>
              <a:rPr lang="ru-RU" sz="2000" b="1" i="1" dirty="0" smtClean="0">
                <a:solidFill>
                  <a:srgbClr val="00B050"/>
                </a:solidFill>
              </a:rPr>
              <a:t>Как </a:t>
            </a:r>
            <a:r>
              <a:rPr lang="ru-RU" sz="2000" b="1" i="1" dirty="0">
                <a:solidFill>
                  <a:srgbClr val="00B050"/>
                </a:solidFill>
              </a:rPr>
              <a:t>не попасть к мошенникам при получении </a:t>
            </a:r>
            <a:r>
              <a:rPr lang="ru-RU" sz="2000" b="1" i="1" dirty="0" smtClean="0">
                <a:solidFill>
                  <a:srgbClr val="00B050"/>
                </a:solidFill>
              </a:rPr>
              <a:t>кредита </a:t>
            </a:r>
            <a:r>
              <a:rPr lang="en-US" b="1" i="1" dirty="0">
                <a:solidFill>
                  <a:srgbClr val="FF0000"/>
                </a:solidFill>
                <a:hlinkClick r:id="rId7"/>
              </a:rPr>
              <a:t>https://clck.ru/3DgF77</a:t>
            </a:r>
            <a:r>
              <a:rPr lang="ru-RU" b="1" i="1" dirty="0">
                <a:solidFill>
                  <a:srgbClr val="FF0000"/>
                </a:solidFill>
              </a:rPr>
              <a:t> </a:t>
            </a:r>
          </a:p>
          <a:p>
            <a:pPr marL="285750" indent="-285750">
              <a:buFont typeface="Wingdings" panose="05000000000000000000" pitchFamily="2" charset="2"/>
              <a:buChar char="Ø"/>
            </a:pPr>
            <a:endParaRPr lang="ru-RU" b="1" dirty="0"/>
          </a:p>
        </p:txBody>
      </p:sp>
      <p:sp>
        <p:nvSpPr>
          <p:cNvPr id="9" name="Прямоугольник 8"/>
          <p:cNvSpPr/>
          <p:nvPr/>
        </p:nvSpPr>
        <p:spPr>
          <a:xfrm>
            <a:off x="4082404" y="4043869"/>
            <a:ext cx="8109596" cy="1785104"/>
          </a:xfrm>
          <a:prstGeom prst="rect">
            <a:avLst/>
          </a:prstGeom>
        </p:spPr>
        <p:txBody>
          <a:bodyPr wrap="square">
            <a:spAutoFit/>
          </a:bodyPr>
          <a:lstStyle/>
          <a:p>
            <a:pPr algn="ctr"/>
            <a:r>
              <a:rPr lang="ru-RU" sz="2000" b="1" i="1" dirty="0">
                <a:solidFill>
                  <a:srgbClr val="00B050"/>
                </a:solidFill>
              </a:rPr>
              <a:t>Почему банк отказывает в кредите и как его переубедить</a:t>
            </a:r>
            <a:r>
              <a:rPr lang="ru-RU" dirty="0"/>
              <a:t/>
            </a:r>
            <a:br>
              <a:rPr lang="ru-RU" dirty="0"/>
            </a:br>
            <a:r>
              <a:rPr lang="ru-RU" b="1" i="1" dirty="0" smtClean="0">
                <a:solidFill>
                  <a:srgbClr val="FF0000"/>
                </a:solidFill>
                <a:hlinkClick r:id="rId8"/>
              </a:rPr>
              <a:t>https</a:t>
            </a:r>
            <a:r>
              <a:rPr lang="ru-RU" b="1" i="1" dirty="0">
                <a:solidFill>
                  <a:srgbClr val="FF0000"/>
                </a:solidFill>
                <a:hlinkClick r:id="rId8"/>
              </a:rPr>
              <a:t>://www.banki.ru/news/daytheme/?</a:t>
            </a:r>
            <a:r>
              <a:rPr lang="ru-RU" b="1" i="1" dirty="0" smtClean="0">
                <a:solidFill>
                  <a:srgbClr val="FF0000"/>
                </a:solidFill>
                <a:hlinkClick r:id="rId8"/>
              </a:rPr>
              <a:t>id=10907632</a:t>
            </a:r>
            <a:endParaRPr lang="ru-RU" b="1" i="1" dirty="0" smtClean="0">
              <a:solidFill>
                <a:srgbClr val="FF0000"/>
              </a:solidFill>
            </a:endParaRPr>
          </a:p>
          <a:p>
            <a:pPr algn="ctr"/>
            <a:r>
              <a:rPr lang="ru-RU" b="1" i="1" dirty="0">
                <a:solidFill>
                  <a:srgbClr val="00B050"/>
                </a:solidFill>
              </a:rPr>
              <a:t>Изучите гос. программы по кредитованию </a:t>
            </a:r>
            <a:r>
              <a:rPr lang="en-US" b="1" i="1" dirty="0">
                <a:solidFill>
                  <a:srgbClr val="FF0000"/>
                </a:solidFill>
                <a:hlinkClick r:id="rId9"/>
              </a:rPr>
              <a:t>https://</a:t>
            </a:r>
            <a:r>
              <a:rPr lang="ru-RU" b="1" i="1" dirty="0" err="1">
                <a:solidFill>
                  <a:srgbClr val="FF0000"/>
                </a:solidFill>
                <a:hlinkClick r:id="rId9"/>
              </a:rPr>
              <a:t>спроси.дом.рф</a:t>
            </a:r>
            <a:r>
              <a:rPr lang="ru-RU" b="1" i="1" dirty="0">
                <a:solidFill>
                  <a:srgbClr val="FF0000"/>
                </a:solidFill>
                <a:hlinkClick r:id="rId9"/>
              </a:rPr>
              <a:t>/</a:t>
            </a:r>
            <a:r>
              <a:rPr lang="en-US" b="1" i="1" dirty="0">
                <a:solidFill>
                  <a:srgbClr val="FF0000"/>
                </a:solidFill>
                <a:hlinkClick r:id="rId9"/>
              </a:rPr>
              <a:t>catalog/</a:t>
            </a:r>
            <a:r>
              <a:rPr lang="ru-RU" b="1" i="1" dirty="0">
                <a:solidFill>
                  <a:srgbClr val="FF0000"/>
                </a:solidFill>
              </a:rPr>
              <a:t>    </a:t>
            </a:r>
          </a:p>
          <a:p>
            <a:pPr algn="ctr"/>
            <a:r>
              <a:rPr lang="ru-RU" b="1" i="1" dirty="0">
                <a:solidFill>
                  <a:srgbClr val="00B050"/>
                </a:solidFill>
              </a:rPr>
              <a:t>Сельская ипотека: как купить дом или квартиру в 24 г.</a:t>
            </a:r>
            <a:r>
              <a:rPr lang="ru-RU" dirty="0"/>
              <a:t/>
            </a:r>
            <a:br>
              <a:rPr lang="ru-RU" dirty="0"/>
            </a:br>
            <a:r>
              <a:rPr lang="ru-RU" b="1" i="1" dirty="0">
                <a:solidFill>
                  <a:srgbClr val="FF0000"/>
                </a:solidFill>
                <a:hlinkClick r:id="rId10"/>
              </a:rPr>
              <a:t>https://www.banki.ru/news/daytheme/?</a:t>
            </a:r>
            <a:r>
              <a:rPr lang="ru-RU" b="1" i="1" dirty="0" smtClean="0">
                <a:solidFill>
                  <a:srgbClr val="FF0000"/>
                </a:solidFill>
                <a:hlinkClick r:id="rId10"/>
              </a:rPr>
              <a:t>id=10986436</a:t>
            </a:r>
            <a:endParaRPr lang="ru-RU" b="1" i="1" dirty="0">
              <a:solidFill>
                <a:srgbClr val="FF0000"/>
              </a:solidFill>
            </a:endParaRPr>
          </a:p>
        </p:txBody>
      </p:sp>
    </p:spTree>
    <p:extLst>
      <p:ext uri="{BB962C8B-B14F-4D97-AF65-F5344CB8AC3E}">
        <p14:creationId xmlns:p14="http://schemas.microsoft.com/office/powerpoint/2010/main" val="31566269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10DA7A7F-EA42-06B8-9CCF-F5DE61F1D902}"/>
              </a:ext>
            </a:extLst>
          </p:cNvPr>
          <p:cNvGrpSpPr/>
          <p:nvPr/>
        </p:nvGrpSpPr>
        <p:grpSpPr>
          <a:xfrm>
            <a:off x="305685" y="194805"/>
            <a:ext cx="11580628" cy="1029010"/>
            <a:chOff x="305685" y="194805"/>
            <a:chExt cx="11580628" cy="1029010"/>
          </a:xfrm>
        </p:grpSpPr>
        <p:pic>
          <p:nvPicPr>
            <p:cNvPr id="7" name="Рисунок 6">
              <a:extLst>
                <a:ext uri="{FF2B5EF4-FFF2-40B4-BE49-F238E27FC236}">
                  <a16:creationId xmlns:a16="http://schemas.microsoft.com/office/drawing/2014/main" id="{F809CFD5-43A3-993F-90F0-CD33CA789AAA}"/>
                </a:ext>
              </a:extLst>
            </p:cNvPr>
            <p:cNvPicPr>
              <a:picLocks noChangeAspect="1"/>
            </p:cNvPicPr>
            <p:nvPr/>
          </p:nvPicPr>
          <p:blipFill>
            <a:blip r:embed="rId2"/>
            <a:stretch>
              <a:fillRect/>
            </a:stretch>
          </p:blipFill>
          <p:spPr>
            <a:xfrm>
              <a:off x="305685" y="269747"/>
              <a:ext cx="11580628" cy="879129"/>
            </a:xfrm>
            <a:prstGeom prst="rect">
              <a:avLst/>
            </a:prstGeom>
          </p:spPr>
        </p:pic>
        <p:pic>
          <p:nvPicPr>
            <p:cNvPr id="8" name="Рисунок 7" descr="Изображение выглядит как логотип, символ, Графика, Шрифт&#10;&#10;Автоматически созданное описание">
              <a:extLst>
                <a:ext uri="{FF2B5EF4-FFF2-40B4-BE49-F238E27FC236}">
                  <a16:creationId xmlns:a16="http://schemas.microsoft.com/office/drawing/2014/main" id="{6522A0ED-A014-95EA-DF40-6CD130D3FEE8}"/>
                </a:ext>
              </a:extLst>
            </p:cNvPr>
            <p:cNvPicPr>
              <a:picLocks noChangeAspect="1"/>
            </p:cNvPicPr>
            <p:nvPr/>
          </p:nvPicPr>
          <p:blipFill>
            <a:blip r:embed="rId3"/>
            <a:stretch>
              <a:fillRect/>
            </a:stretch>
          </p:blipFill>
          <p:spPr>
            <a:xfrm>
              <a:off x="10757156" y="194805"/>
              <a:ext cx="1129157" cy="1029010"/>
            </a:xfrm>
            <a:prstGeom prst="rect">
              <a:avLst/>
            </a:prstGeom>
          </p:spPr>
        </p:pic>
      </p:grpSp>
      <p:sp>
        <p:nvSpPr>
          <p:cNvPr id="2" name="Заголовок 1">
            <a:extLst>
              <a:ext uri="{FF2B5EF4-FFF2-40B4-BE49-F238E27FC236}">
                <a16:creationId xmlns:a16="http://schemas.microsoft.com/office/drawing/2014/main" id="{079FA31D-F64C-A518-E57A-FAE3534F21B3}"/>
              </a:ext>
            </a:extLst>
          </p:cNvPr>
          <p:cNvSpPr>
            <a:spLocks noGrp="1"/>
          </p:cNvSpPr>
          <p:nvPr>
            <p:ph type="ctrTitle"/>
          </p:nvPr>
        </p:nvSpPr>
        <p:spPr>
          <a:xfrm>
            <a:off x="486033" y="269747"/>
            <a:ext cx="9235016" cy="805291"/>
          </a:xfrm>
        </p:spPr>
        <p:txBody>
          <a:bodyPr anchor="ctr">
            <a:normAutofit/>
          </a:bodyPr>
          <a:lstStyle/>
          <a:p>
            <a:pPr algn="l"/>
            <a:r>
              <a:rPr lang="ru-RU" sz="2600" dirty="0" smtClean="0">
                <a:solidFill>
                  <a:schemeClr val="bg1"/>
                </a:solidFill>
                <a:latin typeface="Arial" panose="020B0604020202020204" pitchFamily="34" charset="0"/>
                <a:cs typeface="Arial" panose="020B0604020202020204" pitchFamily="34" charset="0"/>
              </a:rPr>
              <a:t>Мошенничество </a:t>
            </a:r>
            <a:r>
              <a:rPr lang="ru-RU" sz="2600" dirty="0">
                <a:solidFill>
                  <a:schemeClr val="bg1"/>
                </a:solidFill>
                <a:latin typeface="Arial" panose="020B0604020202020204" pitchFamily="34" charset="0"/>
                <a:cs typeface="Arial" panose="020B0604020202020204" pitchFamily="34" charset="0"/>
              </a:rPr>
              <a:t>и </a:t>
            </a:r>
            <a:r>
              <a:rPr lang="ru-RU" sz="2600" dirty="0" smtClean="0">
                <a:solidFill>
                  <a:schemeClr val="bg1"/>
                </a:solidFill>
                <a:latin typeface="Arial" panose="020B0604020202020204" pitchFamily="34" charset="0"/>
                <a:cs typeface="Arial" panose="020B0604020202020204" pitchFamily="34" charset="0"/>
              </a:rPr>
              <a:t>«раздолжнители» </a:t>
            </a:r>
            <a:endParaRPr lang="ru-RU" sz="2600" dirty="0">
              <a:solidFill>
                <a:schemeClr val="bg1"/>
              </a:solidFill>
              <a:latin typeface="Arial" panose="020B0604020202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A56514E8-75EF-1215-3543-9469215198FF}"/>
              </a:ext>
            </a:extLst>
          </p:cNvPr>
          <p:cNvPicPr>
            <a:picLocks noChangeAspect="1"/>
          </p:cNvPicPr>
          <p:nvPr/>
        </p:nvPicPr>
        <p:blipFill>
          <a:blip r:embed="rId4">
            <a:alphaModFix amt="40000"/>
          </a:blip>
          <a:stretch>
            <a:fillRect/>
          </a:stretch>
        </p:blipFill>
        <p:spPr>
          <a:xfrm rot="17852110">
            <a:off x="10664283" y="2089131"/>
            <a:ext cx="2099527" cy="2051221"/>
          </a:xfrm>
          <a:prstGeom prst="rect">
            <a:avLst/>
          </a:prstGeom>
        </p:spPr>
      </p:pic>
      <p:pic>
        <p:nvPicPr>
          <p:cNvPr id="5" name="Рисунок 4">
            <a:extLst>
              <a:ext uri="{FF2B5EF4-FFF2-40B4-BE49-F238E27FC236}">
                <a16:creationId xmlns:a16="http://schemas.microsoft.com/office/drawing/2014/main" id="{3B47FD22-D11D-5964-10D8-876D0DD137DC}"/>
              </a:ext>
            </a:extLst>
          </p:cNvPr>
          <p:cNvPicPr>
            <a:picLocks noChangeAspect="1"/>
          </p:cNvPicPr>
          <p:nvPr/>
        </p:nvPicPr>
        <p:blipFill>
          <a:blip r:embed="rId4">
            <a:alphaModFix amt="40000"/>
          </a:blip>
          <a:stretch>
            <a:fillRect/>
          </a:stretch>
        </p:blipFill>
        <p:spPr>
          <a:xfrm rot="1847315">
            <a:off x="-1124547" y="5326850"/>
            <a:ext cx="2860468" cy="2794654"/>
          </a:xfrm>
          <a:prstGeom prst="rect">
            <a:avLst/>
          </a:prstGeom>
        </p:spPr>
      </p:pic>
      <p:pic>
        <p:nvPicPr>
          <p:cNvPr id="16" name="Picture 2" descr="C:\Users\Евгений\Desktop\МФЦ лекции\Сельские учителя\Вид мошенничества.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2148" y="1971558"/>
            <a:ext cx="2492091" cy="3505699"/>
          </a:xfrm>
          <a:prstGeom prst="rect">
            <a:avLst/>
          </a:prstGeom>
          <a:ln>
            <a:solidFill>
              <a:srgbClr val="FF0000"/>
            </a:solidFill>
          </a:ln>
          <a:extLst/>
        </p:spPr>
        <p:style>
          <a:lnRef idx="2">
            <a:schemeClr val="accent2"/>
          </a:lnRef>
          <a:fillRef idx="1">
            <a:schemeClr val="lt1"/>
          </a:fillRef>
          <a:effectRef idx="0">
            <a:schemeClr val="accent2"/>
          </a:effectRef>
          <a:fontRef idx="minor">
            <a:schemeClr val="dk1"/>
          </a:fontRef>
        </p:style>
      </p:pic>
      <p:sp>
        <p:nvSpPr>
          <p:cNvPr id="12" name="TextBox 11"/>
          <p:cNvSpPr txBox="1"/>
          <p:nvPr/>
        </p:nvSpPr>
        <p:spPr>
          <a:xfrm>
            <a:off x="2892680" y="1298859"/>
            <a:ext cx="9299320" cy="2708434"/>
          </a:xfrm>
          <a:prstGeom prst="rect">
            <a:avLst/>
          </a:prstGeom>
          <a:noFill/>
        </p:spPr>
        <p:txBody>
          <a:bodyPr wrap="square" rtlCol="0">
            <a:spAutoFit/>
          </a:bodyPr>
          <a:lstStyle/>
          <a:p>
            <a:pPr algn="ctr"/>
            <a:r>
              <a:rPr lang="ru-RU" b="1" i="1" dirty="0" smtClean="0">
                <a:solidFill>
                  <a:srgbClr val="C00000"/>
                </a:solidFill>
              </a:rPr>
              <a:t>«Раздолжнители</a:t>
            </a:r>
            <a:r>
              <a:rPr lang="ru-RU" b="1" i="1" dirty="0">
                <a:solidFill>
                  <a:srgbClr val="C00000"/>
                </a:solidFill>
              </a:rPr>
              <a:t>»: кто это такие и нужны ли они </a:t>
            </a:r>
            <a:r>
              <a:rPr lang="ru-RU" b="1" i="1" dirty="0" smtClean="0">
                <a:solidFill>
                  <a:srgbClr val="C00000"/>
                </a:solidFill>
              </a:rPr>
              <a:t>вам? </a:t>
            </a:r>
            <a:endParaRPr lang="ru-RU" b="1" i="1" dirty="0">
              <a:solidFill>
                <a:srgbClr val="C00000"/>
              </a:solidFill>
            </a:endParaRPr>
          </a:p>
          <a:p>
            <a:pPr marL="285750" indent="-285750">
              <a:buFont typeface="Wingdings" panose="05000000000000000000" pitchFamily="2" charset="2"/>
              <a:buChar char="Ø"/>
            </a:pPr>
            <a:r>
              <a:rPr lang="en-US" b="1" i="1" dirty="0">
                <a:solidFill>
                  <a:srgbClr val="FF0000"/>
                </a:solidFill>
                <a:hlinkClick r:id="rId6"/>
              </a:rPr>
              <a:t>https://clck.ru/3DgFF2</a:t>
            </a:r>
            <a:r>
              <a:rPr lang="ru-RU" b="1" i="1" dirty="0">
                <a:solidFill>
                  <a:srgbClr val="FF0000"/>
                </a:solidFill>
              </a:rPr>
              <a:t> </a:t>
            </a:r>
          </a:p>
          <a:p>
            <a:pPr marL="285750" indent="-285750">
              <a:buFont typeface="Wingdings" panose="05000000000000000000" pitchFamily="2" charset="2"/>
              <a:buChar char="Ø"/>
            </a:pPr>
            <a:r>
              <a:rPr lang="en-US" b="1" i="1" dirty="0">
                <a:solidFill>
                  <a:srgbClr val="FF0000"/>
                </a:solidFill>
                <a:hlinkClick r:id="rId7"/>
              </a:rPr>
              <a:t>https://zapravazaemschikov.ru/wp-content/uploads/razdolzhniteli1.pdf</a:t>
            </a:r>
            <a:endParaRPr lang="ru-RU" b="1" i="1" dirty="0">
              <a:solidFill>
                <a:srgbClr val="FF0000"/>
              </a:solidFill>
            </a:endParaRPr>
          </a:p>
          <a:p>
            <a:r>
              <a:rPr lang="ru-RU" sz="1600" b="1" i="1" dirty="0" smtClean="0">
                <a:solidFill>
                  <a:srgbClr val="FF0000"/>
                </a:solidFill>
              </a:rPr>
              <a:t>Правило </a:t>
            </a:r>
            <a:r>
              <a:rPr lang="ru-RU" sz="1600" b="1" i="1" dirty="0">
                <a:solidFill>
                  <a:srgbClr val="FF0000"/>
                </a:solidFill>
              </a:rPr>
              <a:t>№ 1. Оцените, нужен ли вам посредник</a:t>
            </a:r>
          </a:p>
          <a:p>
            <a:pPr algn="just"/>
            <a:r>
              <a:rPr lang="ru-RU" sz="1600" b="1" i="1" dirty="0">
                <a:solidFill>
                  <a:srgbClr val="FF0000"/>
                </a:solidFill>
              </a:rPr>
              <a:t>Правило № 2. Не верьте обещаниям, что долги исчезнут</a:t>
            </a:r>
          </a:p>
          <a:p>
            <a:pPr algn="just"/>
            <a:r>
              <a:rPr lang="ru-RU" sz="1600" b="1" i="1" dirty="0">
                <a:solidFill>
                  <a:srgbClr val="FF0000"/>
                </a:solidFill>
              </a:rPr>
              <a:t>Правило № 3. Проверяйте документы и читайте договор </a:t>
            </a:r>
            <a:r>
              <a:rPr lang="ru-RU" sz="1600" b="1" i="1" dirty="0" smtClean="0">
                <a:solidFill>
                  <a:srgbClr val="FF0000"/>
                </a:solidFill>
              </a:rPr>
              <a:t>адвоката</a:t>
            </a:r>
          </a:p>
          <a:p>
            <a:pPr algn="just"/>
            <a:r>
              <a:rPr lang="ru-RU" sz="1600" b="1" i="1" dirty="0" smtClean="0">
                <a:solidFill>
                  <a:srgbClr val="FF0000"/>
                </a:solidFill>
              </a:rPr>
              <a:t>Правило № 4. Изучите "О </a:t>
            </a:r>
            <a:r>
              <a:rPr lang="ru-RU" sz="1600" b="1" i="1" dirty="0">
                <a:solidFill>
                  <a:srgbClr val="FF0000"/>
                </a:solidFill>
              </a:rPr>
              <a:t>несостоятельности (банкротстве)" от </a:t>
            </a:r>
            <a:r>
              <a:rPr lang="ru-RU" sz="1600" b="1" i="1" dirty="0" smtClean="0">
                <a:solidFill>
                  <a:srgbClr val="FF0000"/>
                </a:solidFill>
              </a:rPr>
              <a:t>26.10.02 </a:t>
            </a:r>
            <a:r>
              <a:rPr lang="ru-RU" sz="1600" b="1" i="1" dirty="0">
                <a:solidFill>
                  <a:srgbClr val="FF0000"/>
                </a:solidFill>
              </a:rPr>
              <a:t>N </a:t>
            </a:r>
            <a:r>
              <a:rPr lang="ru-RU" sz="1600" b="1" i="1" dirty="0" smtClean="0">
                <a:solidFill>
                  <a:srgbClr val="FF0000"/>
                </a:solidFill>
              </a:rPr>
              <a:t>127-ФЗ</a:t>
            </a:r>
          </a:p>
          <a:p>
            <a:pPr algn="just"/>
            <a:r>
              <a:rPr lang="ru-RU" sz="1600" b="1" i="1" dirty="0" smtClean="0">
                <a:solidFill>
                  <a:srgbClr val="FF0000"/>
                </a:solidFill>
              </a:rPr>
              <a:t>Процедура банкротства упрощена с 23 г.</a:t>
            </a:r>
            <a:endParaRPr lang="ru-RU" sz="1600" b="1" i="1" dirty="0">
              <a:solidFill>
                <a:srgbClr val="FF0000"/>
              </a:solidFill>
            </a:endParaRPr>
          </a:p>
          <a:p>
            <a:endParaRPr lang="ru-RU" b="1" dirty="0"/>
          </a:p>
          <a:p>
            <a:endParaRPr lang="ru-RU" b="1" dirty="0"/>
          </a:p>
        </p:txBody>
      </p:sp>
      <p:sp>
        <p:nvSpPr>
          <p:cNvPr id="6" name="Прямоугольник 5"/>
          <p:cNvSpPr/>
          <p:nvPr/>
        </p:nvSpPr>
        <p:spPr>
          <a:xfrm>
            <a:off x="6087208" y="3436006"/>
            <a:ext cx="5799105" cy="646331"/>
          </a:xfrm>
          <a:prstGeom prst="rect">
            <a:avLst/>
          </a:prstGeom>
          <a:ln>
            <a:solidFill>
              <a:srgbClr val="FF0000"/>
            </a:solidFill>
          </a:ln>
        </p:spPr>
        <p:txBody>
          <a:bodyPr wrap="square">
            <a:spAutoFit/>
          </a:bodyPr>
          <a:lstStyle/>
          <a:p>
            <a:pPr algn="ctr"/>
            <a:r>
              <a:rPr lang="ru-RU" b="1" i="1" dirty="0">
                <a:solidFill>
                  <a:srgbClr val="00B050"/>
                </a:solidFill>
              </a:rPr>
              <a:t>Как списать долги по кредитам</a:t>
            </a:r>
            <a:br>
              <a:rPr lang="ru-RU" b="1" i="1" dirty="0">
                <a:solidFill>
                  <a:srgbClr val="00B050"/>
                </a:solidFill>
              </a:rPr>
            </a:br>
            <a:r>
              <a:rPr lang="ru-RU" b="1" i="1" dirty="0">
                <a:solidFill>
                  <a:srgbClr val="FF0000"/>
                </a:solidFill>
                <a:hlinkClick r:id="rId8"/>
              </a:rPr>
              <a:t>https://www.banki.ru/news/daytheme/?</a:t>
            </a:r>
            <a:r>
              <a:rPr lang="ru-RU" b="1" i="1" dirty="0" smtClean="0">
                <a:solidFill>
                  <a:srgbClr val="FF0000"/>
                </a:solidFill>
                <a:hlinkClick r:id="rId8"/>
              </a:rPr>
              <a:t>id=10968953</a:t>
            </a:r>
            <a:endParaRPr lang="ru-RU" b="1" i="1" dirty="0">
              <a:solidFill>
                <a:srgbClr val="FF0000"/>
              </a:solidFill>
            </a:endParaRPr>
          </a:p>
        </p:txBody>
      </p:sp>
      <p:pic>
        <p:nvPicPr>
          <p:cNvPr id="9" name="Рисунок 8"/>
          <p:cNvPicPr>
            <a:picLocks noChangeAspect="1"/>
          </p:cNvPicPr>
          <p:nvPr/>
        </p:nvPicPr>
        <p:blipFill>
          <a:blip r:embed="rId9"/>
          <a:stretch>
            <a:fillRect/>
          </a:stretch>
        </p:blipFill>
        <p:spPr>
          <a:xfrm>
            <a:off x="9361321" y="4670368"/>
            <a:ext cx="2152847" cy="913444"/>
          </a:xfrm>
          <a:prstGeom prst="rect">
            <a:avLst/>
          </a:prstGeom>
          <a:ln>
            <a:solidFill>
              <a:srgbClr val="FF0000"/>
            </a:solidFill>
          </a:ln>
        </p:spPr>
      </p:pic>
      <p:pic>
        <p:nvPicPr>
          <p:cNvPr id="10" name="Рисунок 9"/>
          <p:cNvPicPr>
            <a:picLocks noChangeAspect="1"/>
          </p:cNvPicPr>
          <p:nvPr/>
        </p:nvPicPr>
        <p:blipFill>
          <a:blip r:embed="rId10"/>
          <a:stretch>
            <a:fillRect/>
          </a:stretch>
        </p:blipFill>
        <p:spPr>
          <a:xfrm>
            <a:off x="7591234" y="4119756"/>
            <a:ext cx="1770087" cy="2687050"/>
          </a:xfrm>
          <a:prstGeom prst="rect">
            <a:avLst/>
          </a:prstGeom>
          <a:ln>
            <a:solidFill>
              <a:srgbClr val="FF0000"/>
            </a:solidFill>
          </a:ln>
        </p:spPr>
      </p:pic>
      <p:pic>
        <p:nvPicPr>
          <p:cNvPr id="11" name="Рисунок 10"/>
          <p:cNvPicPr>
            <a:picLocks noChangeAspect="1"/>
          </p:cNvPicPr>
          <p:nvPr/>
        </p:nvPicPr>
        <p:blipFill>
          <a:blip r:embed="rId11"/>
          <a:stretch>
            <a:fillRect/>
          </a:stretch>
        </p:blipFill>
        <p:spPr>
          <a:xfrm>
            <a:off x="3089562" y="3562198"/>
            <a:ext cx="2691959" cy="1915059"/>
          </a:xfrm>
          <a:prstGeom prst="rect">
            <a:avLst/>
          </a:prstGeom>
          <a:ln>
            <a:solidFill>
              <a:srgbClr val="00B050"/>
            </a:solidFill>
          </a:ln>
        </p:spPr>
      </p:pic>
    </p:spTree>
    <p:extLst>
      <p:ext uri="{BB962C8B-B14F-4D97-AF65-F5344CB8AC3E}">
        <p14:creationId xmlns:p14="http://schemas.microsoft.com/office/powerpoint/2010/main" val="12493100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10DA7A7F-EA42-06B8-9CCF-F5DE61F1D902}"/>
              </a:ext>
            </a:extLst>
          </p:cNvPr>
          <p:cNvGrpSpPr/>
          <p:nvPr/>
        </p:nvGrpSpPr>
        <p:grpSpPr>
          <a:xfrm>
            <a:off x="305685" y="194805"/>
            <a:ext cx="11580628" cy="1029010"/>
            <a:chOff x="305685" y="194805"/>
            <a:chExt cx="11580628" cy="1029010"/>
          </a:xfrm>
        </p:grpSpPr>
        <p:pic>
          <p:nvPicPr>
            <p:cNvPr id="7" name="Рисунок 6">
              <a:extLst>
                <a:ext uri="{FF2B5EF4-FFF2-40B4-BE49-F238E27FC236}">
                  <a16:creationId xmlns:a16="http://schemas.microsoft.com/office/drawing/2014/main" id="{F809CFD5-43A3-993F-90F0-CD33CA789AAA}"/>
                </a:ext>
              </a:extLst>
            </p:cNvPr>
            <p:cNvPicPr>
              <a:picLocks noChangeAspect="1"/>
            </p:cNvPicPr>
            <p:nvPr/>
          </p:nvPicPr>
          <p:blipFill>
            <a:blip r:embed="rId2"/>
            <a:stretch>
              <a:fillRect/>
            </a:stretch>
          </p:blipFill>
          <p:spPr>
            <a:xfrm>
              <a:off x="305685" y="269747"/>
              <a:ext cx="11580628" cy="879129"/>
            </a:xfrm>
            <a:prstGeom prst="rect">
              <a:avLst/>
            </a:prstGeom>
          </p:spPr>
        </p:pic>
        <p:pic>
          <p:nvPicPr>
            <p:cNvPr id="8" name="Рисунок 7" descr="Изображение выглядит как логотип, символ, Графика, Шрифт&#10;&#10;Автоматически созданное описание">
              <a:extLst>
                <a:ext uri="{FF2B5EF4-FFF2-40B4-BE49-F238E27FC236}">
                  <a16:creationId xmlns:a16="http://schemas.microsoft.com/office/drawing/2014/main" id="{6522A0ED-A014-95EA-DF40-6CD130D3FEE8}"/>
                </a:ext>
              </a:extLst>
            </p:cNvPr>
            <p:cNvPicPr>
              <a:picLocks noChangeAspect="1"/>
            </p:cNvPicPr>
            <p:nvPr/>
          </p:nvPicPr>
          <p:blipFill>
            <a:blip r:embed="rId3"/>
            <a:stretch>
              <a:fillRect/>
            </a:stretch>
          </p:blipFill>
          <p:spPr>
            <a:xfrm>
              <a:off x="10757156" y="194805"/>
              <a:ext cx="1129157" cy="1029010"/>
            </a:xfrm>
            <a:prstGeom prst="rect">
              <a:avLst/>
            </a:prstGeom>
          </p:spPr>
        </p:pic>
      </p:grpSp>
      <p:sp>
        <p:nvSpPr>
          <p:cNvPr id="2" name="Заголовок 1">
            <a:extLst>
              <a:ext uri="{FF2B5EF4-FFF2-40B4-BE49-F238E27FC236}">
                <a16:creationId xmlns:a16="http://schemas.microsoft.com/office/drawing/2014/main" id="{079FA31D-F64C-A518-E57A-FAE3534F21B3}"/>
              </a:ext>
            </a:extLst>
          </p:cNvPr>
          <p:cNvSpPr>
            <a:spLocks noGrp="1"/>
          </p:cNvSpPr>
          <p:nvPr>
            <p:ph type="ctrTitle"/>
          </p:nvPr>
        </p:nvSpPr>
        <p:spPr>
          <a:xfrm>
            <a:off x="486033" y="269747"/>
            <a:ext cx="9235016" cy="805291"/>
          </a:xfrm>
        </p:spPr>
        <p:txBody>
          <a:bodyPr anchor="ctr">
            <a:normAutofit/>
          </a:bodyPr>
          <a:lstStyle/>
          <a:p>
            <a:pPr algn="l"/>
            <a:r>
              <a:rPr lang="ru-RU" sz="2600" dirty="0" smtClean="0">
                <a:solidFill>
                  <a:schemeClr val="bg1"/>
                </a:solidFill>
                <a:latin typeface="Arial" panose="020B0604020202020204" pitchFamily="34" charset="0"/>
                <a:cs typeface="Arial" panose="020B0604020202020204" pitchFamily="34" charset="0"/>
              </a:rPr>
              <a:t>Мошенничество: как за Вас берут кредиты. Профилактика</a:t>
            </a:r>
            <a:endParaRPr lang="ru-RU" sz="2600" dirty="0">
              <a:solidFill>
                <a:schemeClr val="bg1"/>
              </a:solidFill>
              <a:latin typeface="Arial" panose="020B0604020202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A56514E8-75EF-1215-3543-9469215198FF}"/>
              </a:ext>
            </a:extLst>
          </p:cNvPr>
          <p:cNvPicPr>
            <a:picLocks noChangeAspect="1"/>
          </p:cNvPicPr>
          <p:nvPr/>
        </p:nvPicPr>
        <p:blipFill>
          <a:blip r:embed="rId4">
            <a:alphaModFix amt="40000"/>
          </a:blip>
          <a:stretch>
            <a:fillRect/>
          </a:stretch>
        </p:blipFill>
        <p:spPr>
          <a:xfrm rot="17852110">
            <a:off x="10664283" y="2089131"/>
            <a:ext cx="2099527" cy="2051221"/>
          </a:xfrm>
          <a:prstGeom prst="rect">
            <a:avLst/>
          </a:prstGeom>
        </p:spPr>
      </p:pic>
      <p:pic>
        <p:nvPicPr>
          <p:cNvPr id="5" name="Рисунок 4">
            <a:extLst>
              <a:ext uri="{FF2B5EF4-FFF2-40B4-BE49-F238E27FC236}">
                <a16:creationId xmlns:a16="http://schemas.microsoft.com/office/drawing/2014/main" id="{3B47FD22-D11D-5964-10D8-876D0DD137DC}"/>
              </a:ext>
            </a:extLst>
          </p:cNvPr>
          <p:cNvPicPr>
            <a:picLocks noChangeAspect="1"/>
          </p:cNvPicPr>
          <p:nvPr/>
        </p:nvPicPr>
        <p:blipFill>
          <a:blip r:embed="rId4">
            <a:alphaModFix amt="40000"/>
          </a:blip>
          <a:stretch>
            <a:fillRect/>
          </a:stretch>
        </p:blipFill>
        <p:spPr>
          <a:xfrm rot="1847315">
            <a:off x="-1124547" y="5326850"/>
            <a:ext cx="2860468" cy="2794654"/>
          </a:xfrm>
          <a:prstGeom prst="rect">
            <a:avLst/>
          </a:prstGeom>
        </p:spPr>
      </p:pic>
      <p:sp>
        <p:nvSpPr>
          <p:cNvPr id="6" name="Прямоугольник 5"/>
          <p:cNvSpPr/>
          <p:nvPr/>
        </p:nvSpPr>
        <p:spPr>
          <a:xfrm>
            <a:off x="378614" y="1223815"/>
            <a:ext cx="11507699" cy="5570756"/>
          </a:xfrm>
          <a:prstGeom prst="rect">
            <a:avLst/>
          </a:prstGeom>
          <a:ln>
            <a:solidFill>
              <a:srgbClr val="FF0000"/>
            </a:solidFill>
          </a:ln>
        </p:spPr>
        <p:txBody>
          <a:bodyPr wrap="square">
            <a:spAutoFit/>
          </a:bodyPr>
          <a:lstStyle/>
          <a:p>
            <a:pPr marL="285750" indent="-285750">
              <a:buFont typeface="Wingdings" panose="05000000000000000000" pitchFamily="2" charset="2"/>
              <a:buChar char="Ø"/>
            </a:pPr>
            <a:r>
              <a:rPr lang="ru-RU" b="1" i="1" dirty="0">
                <a:solidFill>
                  <a:srgbClr val="FF0000"/>
                </a:solidFill>
              </a:rPr>
              <a:t>По утерянным паспортам или через взлом </a:t>
            </a:r>
            <a:r>
              <a:rPr lang="ru-RU" b="1" i="1" dirty="0" err="1" smtClean="0">
                <a:solidFill>
                  <a:srgbClr val="FF0000"/>
                </a:solidFill>
              </a:rPr>
              <a:t>Госуслуг</a:t>
            </a:r>
            <a:endParaRPr lang="ru-RU" b="1" i="1" dirty="0">
              <a:solidFill>
                <a:srgbClr val="FF0000"/>
              </a:solidFill>
            </a:endParaRPr>
          </a:p>
          <a:p>
            <a:pPr marL="285750" indent="-285750">
              <a:buFont typeface="Wingdings" panose="05000000000000000000" pitchFamily="2" charset="2"/>
              <a:buChar char="Ø"/>
            </a:pPr>
            <a:r>
              <a:rPr lang="ru-RU" b="1" i="1" dirty="0">
                <a:solidFill>
                  <a:srgbClr val="FF0000"/>
                </a:solidFill>
              </a:rPr>
              <a:t>Оформление на ваше имя кредита в реальном времени. Социальная </a:t>
            </a:r>
            <a:r>
              <a:rPr lang="ru-RU" b="1" i="1" dirty="0" smtClean="0">
                <a:solidFill>
                  <a:srgbClr val="FF0000"/>
                </a:solidFill>
              </a:rPr>
              <a:t>инженерия </a:t>
            </a:r>
            <a:r>
              <a:rPr lang="en-US" b="1" i="1" dirty="0">
                <a:solidFill>
                  <a:srgbClr val="FF0000"/>
                </a:solidFill>
                <a:hlinkClick r:id="rId5"/>
              </a:rPr>
              <a:t>https://</a:t>
            </a:r>
            <a:r>
              <a:rPr lang="en-US" b="1" i="1" dirty="0" smtClean="0">
                <a:solidFill>
                  <a:srgbClr val="FF0000"/>
                </a:solidFill>
                <a:hlinkClick r:id="rId5"/>
              </a:rPr>
              <a:t>clck.ru/3Dg9rJ</a:t>
            </a:r>
            <a:endParaRPr lang="ru-RU" b="1" dirty="0"/>
          </a:p>
          <a:p>
            <a:pPr marL="285750" indent="-285750">
              <a:buFont typeface="Wingdings" panose="05000000000000000000" pitchFamily="2" charset="2"/>
              <a:buChar char="Ø"/>
            </a:pPr>
            <a:r>
              <a:rPr lang="ru-RU" b="1" i="1" dirty="0">
                <a:solidFill>
                  <a:srgbClr val="FF0000"/>
                </a:solidFill>
              </a:rPr>
              <a:t>Займ через онлайн-заявку на сайте банка по чужому </a:t>
            </a:r>
            <a:r>
              <a:rPr lang="ru-RU" b="1" i="1" dirty="0" smtClean="0">
                <a:solidFill>
                  <a:srgbClr val="FF0000"/>
                </a:solidFill>
              </a:rPr>
              <a:t>телефону. </a:t>
            </a:r>
            <a:r>
              <a:rPr lang="ru-RU" b="1" i="1" dirty="0">
                <a:solidFill>
                  <a:srgbClr val="FF0000"/>
                </a:solidFill>
              </a:rPr>
              <a:t>Социальная </a:t>
            </a:r>
            <a:r>
              <a:rPr lang="ru-RU" b="1" i="1" dirty="0" smtClean="0">
                <a:solidFill>
                  <a:srgbClr val="FF0000"/>
                </a:solidFill>
              </a:rPr>
              <a:t>инженерия </a:t>
            </a:r>
            <a:r>
              <a:rPr lang="en-US" b="1" i="1" dirty="0">
                <a:solidFill>
                  <a:srgbClr val="FF0000"/>
                </a:solidFill>
                <a:hlinkClick r:id="rId6"/>
              </a:rPr>
              <a:t>https://clck.ru/3DgFRH</a:t>
            </a:r>
            <a:r>
              <a:rPr lang="ru-RU" b="1" i="1" dirty="0">
                <a:solidFill>
                  <a:srgbClr val="FF0000"/>
                </a:solidFill>
              </a:rPr>
              <a:t>   </a:t>
            </a:r>
          </a:p>
          <a:p>
            <a:endParaRPr lang="ru-RU" b="1" dirty="0" smtClean="0"/>
          </a:p>
          <a:p>
            <a:pPr marL="342900" indent="-342900">
              <a:buFont typeface="Wingdings" panose="05000000000000000000" pitchFamily="2" charset="2"/>
              <a:buChar char="Ø"/>
            </a:pPr>
            <a:r>
              <a:rPr lang="ru-RU" sz="2000" b="1" i="1" dirty="0">
                <a:solidFill>
                  <a:srgbClr val="00B050"/>
                </a:solidFill>
              </a:rPr>
              <a:t>Октябрь 22 г. Запрет на онлайн-операции по счетам: </a:t>
            </a:r>
            <a:r>
              <a:rPr lang="en-US" sz="2000" b="1" i="1" dirty="0">
                <a:solidFill>
                  <a:srgbClr val="FF0000"/>
                </a:solidFill>
                <a:hlinkClick r:id="rId7"/>
              </a:rPr>
              <a:t>https://</a:t>
            </a:r>
            <a:r>
              <a:rPr lang="en-US" sz="2000" b="1" i="1" dirty="0" smtClean="0">
                <a:solidFill>
                  <a:srgbClr val="FF0000"/>
                </a:solidFill>
                <a:hlinkClick r:id="rId7"/>
              </a:rPr>
              <a:t>clck.ru/3DvnAo</a:t>
            </a:r>
            <a:endParaRPr lang="ru-RU" sz="2000" b="1" i="1" dirty="0">
              <a:solidFill>
                <a:srgbClr val="FF0000"/>
              </a:solidFill>
            </a:endParaRPr>
          </a:p>
          <a:p>
            <a:pPr marL="342900" indent="-342900" algn="just">
              <a:buFont typeface="Wingdings" panose="05000000000000000000" pitchFamily="2" charset="2"/>
              <a:buChar char="Ø"/>
            </a:pPr>
            <a:r>
              <a:rPr lang="ru-RU" sz="2000" b="1" i="1" dirty="0">
                <a:solidFill>
                  <a:srgbClr val="00B050"/>
                </a:solidFill>
              </a:rPr>
              <a:t>С 2025 года россияне смогут устанавливать самозапрет на выдачу кредитов: как он будет работать: </a:t>
            </a:r>
            <a:r>
              <a:rPr lang="en-US" sz="2000" b="1" i="1" dirty="0">
                <a:solidFill>
                  <a:srgbClr val="FF0000"/>
                </a:solidFill>
                <a:hlinkClick r:id="rId8"/>
              </a:rPr>
              <a:t>https://</a:t>
            </a:r>
            <a:r>
              <a:rPr lang="en-US" sz="2000" b="1" i="1" dirty="0" smtClean="0">
                <a:solidFill>
                  <a:srgbClr val="FF0000"/>
                </a:solidFill>
                <a:hlinkClick r:id="rId8"/>
              </a:rPr>
              <a:t>clck.ru/3DvnEF</a:t>
            </a:r>
            <a:r>
              <a:rPr lang="en-US" sz="2000" b="1" i="1" dirty="0" smtClean="0">
                <a:solidFill>
                  <a:srgbClr val="FF0000"/>
                </a:solidFill>
              </a:rPr>
              <a:t> </a:t>
            </a:r>
            <a:r>
              <a:rPr lang="ru-RU" sz="2000" b="1" dirty="0" smtClean="0">
                <a:solidFill>
                  <a:srgbClr val="00B050"/>
                </a:solidFill>
              </a:rPr>
              <a:t>и </a:t>
            </a:r>
            <a:r>
              <a:rPr lang="en-US" sz="2000" b="1" i="1" dirty="0">
                <a:solidFill>
                  <a:srgbClr val="FF0000"/>
                </a:solidFill>
                <a:hlinkClick r:id="rId9"/>
              </a:rPr>
              <a:t>https://</a:t>
            </a:r>
            <a:r>
              <a:rPr lang="en-US" sz="2000" b="1" i="1" dirty="0" smtClean="0">
                <a:solidFill>
                  <a:srgbClr val="FF0000"/>
                </a:solidFill>
                <a:hlinkClick r:id="rId9"/>
              </a:rPr>
              <a:t>clck.ru/3DiYvn</a:t>
            </a:r>
            <a:r>
              <a:rPr lang="ru-RU" sz="2000" b="1" i="1" dirty="0" smtClean="0">
                <a:solidFill>
                  <a:srgbClr val="FF0000"/>
                </a:solidFill>
              </a:rPr>
              <a:t> </a:t>
            </a:r>
          </a:p>
          <a:p>
            <a:r>
              <a:rPr lang="ru-RU" b="1" dirty="0" smtClean="0"/>
              <a:t>  </a:t>
            </a:r>
          </a:p>
          <a:p>
            <a:pPr algn="ctr"/>
            <a:r>
              <a:rPr lang="ru-RU" b="1" dirty="0" smtClean="0"/>
              <a:t>   </a:t>
            </a:r>
            <a:r>
              <a:rPr lang="ru-RU" sz="2000" b="1" i="1" dirty="0" smtClean="0">
                <a:solidFill>
                  <a:srgbClr val="192D8C"/>
                </a:solidFill>
              </a:rPr>
              <a:t>Двухфакторная верификация, не переходите по ссылкам и </a:t>
            </a:r>
            <a:r>
              <a:rPr lang="en-US" sz="2000" b="1" i="1" dirty="0" smtClean="0">
                <a:solidFill>
                  <a:srgbClr val="192D8C"/>
                </a:solidFill>
              </a:rPr>
              <a:t>QR-</a:t>
            </a:r>
            <a:r>
              <a:rPr lang="ru-RU" sz="2000" b="1" i="1" dirty="0" smtClean="0">
                <a:solidFill>
                  <a:srgbClr val="192D8C"/>
                </a:solidFill>
              </a:rPr>
              <a:t>кодам, следите за кредитной историей, за созданием на Вас фирм, за созданием за Вас Вашей электронной подписи, отдельная учетка для фин. организаций</a:t>
            </a:r>
          </a:p>
          <a:p>
            <a:pPr algn="ctr"/>
            <a:endParaRPr lang="ru-RU" sz="2200" b="1" i="1" dirty="0">
              <a:solidFill>
                <a:srgbClr val="192D8C"/>
              </a:solidFill>
            </a:endParaRPr>
          </a:p>
          <a:p>
            <a:pPr algn="ctr"/>
            <a:r>
              <a:rPr lang="ru-RU" sz="2200" b="1" i="1" dirty="0" smtClean="0">
                <a:solidFill>
                  <a:srgbClr val="C00000"/>
                </a:solidFill>
              </a:rPr>
              <a:t>ПОМНИТЕ НИКТО ИЗ БАНКОВ/МФО НИЧЕГО НЕ ПРОСИТ У ВАС НИЧЕГО И НИКТО НЕ ТОРОПИТ, И НЕ ПУГАЕТ</a:t>
            </a:r>
          </a:p>
          <a:p>
            <a:pPr algn="ctr"/>
            <a:r>
              <a:rPr lang="ru-RU" sz="2200" b="1" i="1" dirty="0" smtClean="0">
                <a:solidFill>
                  <a:srgbClr val="C00000"/>
                </a:solidFill>
              </a:rPr>
              <a:t>Какие </a:t>
            </a:r>
            <a:r>
              <a:rPr lang="ru-RU" sz="2200" b="1" i="1" dirty="0">
                <a:solidFill>
                  <a:srgbClr val="C00000"/>
                </a:solidFill>
              </a:rPr>
              <a:t>меры предпринимаются для решения проблемы кредитов, которые граждане берут под влиянием мошенников?</a:t>
            </a:r>
            <a:r>
              <a:rPr lang="ru-RU" sz="2200" b="1" i="1" dirty="0">
                <a:solidFill>
                  <a:srgbClr val="192D8C"/>
                </a:solidFill>
              </a:rPr>
              <a:t> </a:t>
            </a:r>
            <a:r>
              <a:rPr lang="ru-RU" sz="2200" b="1" i="1" dirty="0">
                <a:solidFill>
                  <a:srgbClr val="192D8C"/>
                </a:solidFill>
                <a:hlinkClick r:id="rId10"/>
              </a:rPr>
              <a:t>https://t.me/cyberpolice_rus/2288</a:t>
            </a:r>
            <a:r>
              <a:rPr lang="ru-RU" sz="2200" b="1" i="1" dirty="0">
                <a:solidFill>
                  <a:srgbClr val="192D8C"/>
                </a:solidFill>
              </a:rPr>
              <a:t> </a:t>
            </a:r>
          </a:p>
        </p:txBody>
      </p:sp>
    </p:spTree>
    <p:extLst>
      <p:ext uri="{BB962C8B-B14F-4D97-AF65-F5344CB8AC3E}">
        <p14:creationId xmlns:p14="http://schemas.microsoft.com/office/powerpoint/2010/main" val="33021451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10DA7A7F-EA42-06B8-9CCF-F5DE61F1D902}"/>
              </a:ext>
            </a:extLst>
          </p:cNvPr>
          <p:cNvGrpSpPr/>
          <p:nvPr/>
        </p:nvGrpSpPr>
        <p:grpSpPr>
          <a:xfrm>
            <a:off x="305685" y="194805"/>
            <a:ext cx="11580628" cy="1029010"/>
            <a:chOff x="305685" y="194805"/>
            <a:chExt cx="11580628" cy="1029010"/>
          </a:xfrm>
        </p:grpSpPr>
        <p:pic>
          <p:nvPicPr>
            <p:cNvPr id="7" name="Рисунок 6">
              <a:extLst>
                <a:ext uri="{FF2B5EF4-FFF2-40B4-BE49-F238E27FC236}">
                  <a16:creationId xmlns:a16="http://schemas.microsoft.com/office/drawing/2014/main" id="{F809CFD5-43A3-993F-90F0-CD33CA789AAA}"/>
                </a:ext>
              </a:extLst>
            </p:cNvPr>
            <p:cNvPicPr>
              <a:picLocks noChangeAspect="1"/>
            </p:cNvPicPr>
            <p:nvPr/>
          </p:nvPicPr>
          <p:blipFill>
            <a:blip r:embed="rId2"/>
            <a:stretch>
              <a:fillRect/>
            </a:stretch>
          </p:blipFill>
          <p:spPr>
            <a:xfrm>
              <a:off x="305685" y="269747"/>
              <a:ext cx="11580628" cy="879129"/>
            </a:xfrm>
            <a:prstGeom prst="rect">
              <a:avLst/>
            </a:prstGeom>
          </p:spPr>
        </p:pic>
        <p:pic>
          <p:nvPicPr>
            <p:cNvPr id="8" name="Рисунок 7" descr="Изображение выглядит как логотип, символ, Графика, Шрифт&#10;&#10;Автоматически созданное описание">
              <a:extLst>
                <a:ext uri="{FF2B5EF4-FFF2-40B4-BE49-F238E27FC236}">
                  <a16:creationId xmlns:a16="http://schemas.microsoft.com/office/drawing/2014/main" id="{6522A0ED-A014-95EA-DF40-6CD130D3FEE8}"/>
                </a:ext>
              </a:extLst>
            </p:cNvPr>
            <p:cNvPicPr>
              <a:picLocks noChangeAspect="1"/>
            </p:cNvPicPr>
            <p:nvPr/>
          </p:nvPicPr>
          <p:blipFill>
            <a:blip r:embed="rId3"/>
            <a:stretch>
              <a:fillRect/>
            </a:stretch>
          </p:blipFill>
          <p:spPr>
            <a:xfrm>
              <a:off x="10757156" y="194805"/>
              <a:ext cx="1129157" cy="1029010"/>
            </a:xfrm>
            <a:prstGeom prst="rect">
              <a:avLst/>
            </a:prstGeom>
          </p:spPr>
        </p:pic>
      </p:grpSp>
      <p:sp>
        <p:nvSpPr>
          <p:cNvPr id="2" name="Заголовок 1">
            <a:extLst>
              <a:ext uri="{FF2B5EF4-FFF2-40B4-BE49-F238E27FC236}">
                <a16:creationId xmlns:a16="http://schemas.microsoft.com/office/drawing/2014/main" id="{079FA31D-F64C-A518-E57A-FAE3534F21B3}"/>
              </a:ext>
            </a:extLst>
          </p:cNvPr>
          <p:cNvSpPr>
            <a:spLocks noGrp="1"/>
          </p:cNvSpPr>
          <p:nvPr>
            <p:ph type="ctrTitle"/>
          </p:nvPr>
        </p:nvSpPr>
        <p:spPr>
          <a:xfrm>
            <a:off x="486033" y="269747"/>
            <a:ext cx="9966650" cy="805291"/>
          </a:xfrm>
        </p:spPr>
        <p:txBody>
          <a:bodyPr anchor="ctr">
            <a:normAutofit/>
          </a:bodyPr>
          <a:lstStyle/>
          <a:p>
            <a:pPr algn="l"/>
            <a:r>
              <a:rPr lang="ru-RU" sz="2600" dirty="0" smtClean="0">
                <a:solidFill>
                  <a:schemeClr val="bg1"/>
                </a:solidFill>
                <a:latin typeface="Arial" panose="020B0604020202020204" pitchFamily="34" charset="0"/>
                <a:cs typeface="Arial" panose="020B0604020202020204" pitchFamily="34" charset="0"/>
              </a:rPr>
              <a:t>Мошенничество: </a:t>
            </a:r>
            <a:r>
              <a:rPr lang="ru-RU" sz="2600" dirty="0" smtClean="0">
                <a:solidFill>
                  <a:schemeClr val="bg1"/>
                </a:solidFill>
                <a:latin typeface="Arial" panose="020B0604020202020204" pitchFamily="34" charset="0"/>
                <a:cs typeface="Arial" panose="020B0604020202020204" pitchFamily="34" charset="0"/>
              </a:rPr>
              <a:t>в 25 г. как будут бороться в кредитной сфере</a:t>
            </a:r>
            <a:endParaRPr lang="ru-RU" sz="2600" dirty="0">
              <a:solidFill>
                <a:schemeClr val="bg1"/>
              </a:solidFill>
              <a:latin typeface="Arial" panose="020B0604020202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A56514E8-75EF-1215-3543-9469215198FF}"/>
              </a:ext>
            </a:extLst>
          </p:cNvPr>
          <p:cNvPicPr>
            <a:picLocks noChangeAspect="1"/>
          </p:cNvPicPr>
          <p:nvPr/>
        </p:nvPicPr>
        <p:blipFill>
          <a:blip r:embed="rId4">
            <a:alphaModFix amt="40000"/>
          </a:blip>
          <a:stretch>
            <a:fillRect/>
          </a:stretch>
        </p:blipFill>
        <p:spPr>
          <a:xfrm rot="17852110">
            <a:off x="10664283" y="2089131"/>
            <a:ext cx="2099527" cy="2051221"/>
          </a:xfrm>
          <a:prstGeom prst="rect">
            <a:avLst/>
          </a:prstGeom>
        </p:spPr>
      </p:pic>
      <p:pic>
        <p:nvPicPr>
          <p:cNvPr id="5" name="Рисунок 4">
            <a:extLst>
              <a:ext uri="{FF2B5EF4-FFF2-40B4-BE49-F238E27FC236}">
                <a16:creationId xmlns:a16="http://schemas.microsoft.com/office/drawing/2014/main" id="{3B47FD22-D11D-5964-10D8-876D0DD137DC}"/>
              </a:ext>
            </a:extLst>
          </p:cNvPr>
          <p:cNvPicPr>
            <a:picLocks noChangeAspect="1"/>
          </p:cNvPicPr>
          <p:nvPr/>
        </p:nvPicPr>
        <p:blipFill>
          <a:blip r:embed="rId4">
            <a:alphaModFix amt="40000"/>
          </a:blip>
          <a:stretch>
            <a:fillRect/>
          </a:stretch>
        </p:blipFill>
        <p:spPr>
          <a:xfrm rot="1847315">
            <a:off x="-1124547" y="5326850"/>
            <a:ext cx="2860468" cy="2794654"/>
          </a:xfrm>
          <a:prstGeom prst="rect">
            <a:avLst/>
          </a:prstGeom>
        </p:spPr>
      </p:pic>
      <p:pic>
        <p:nvPicPr>
          <p:cNvPr id="11" name="Рисунок 10"/>
          <p:cNvPicPr>
            <a:picLocks noChangeAspect="1"/>
          </p:cNvPicPr>
          <p:nvPr/>
        </p:nvPicPr>
        <p:blipFill>
          <a:blip r:embed="rId5"/>
          <a:stretch>
            <a:fillRect/>
          </a:stretch>
        </p:blipFill>
        <p:spPr>
          <a:xfrm>
            <a:off x="4127384" y="1301412"/>
            <a:ext cx="4454554" cy="5234101"/>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pic>
    </p:spTree>
    <p:extLst>
      <p:ext uri="{BB962C8B-B14F-4D97-AF65-F5344CB8AC3E}">
        <p14:creationId xmlns:p14="http://schemas.microsoft.com/office/powerpoint/2010/main" val="26091893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10DA7A7F-EA42-06B8-9CCF-F5DE61F1D902}"/>
              </a:ext>
            </a:extLst>
          </p:cNvPr>
          <p:cNvGrpSpPr/>
          <p:nvPr/>
        </p:nvGrpSpPr>
        <p:grpSpPr>
          <a:xfrm>
            <a:off x="305685" y="194805"/>
            <a:ext cx="11580628" cy="1029010"/>
            <a:chOff x="305685" y="194805"/>
            <a:chExt cx="11580628" cy="1029010"/>
          </a:xfrm>
        </p:grpSpPr>
        <p:pic>
          <p:nvPicPr>
            <p:cNvPr id="7" name="Рисунок 6">
              <a:extLst>
                <a:ext uri="{FF2B5EF4-FFF2-40B4-BE49-F238E27FC236}">
                  <a16:creationId xmlns:a16="http://schemas.microsoft.com/office/drawing/2014/main" id="{F809CFD5-43A3-993F-90F0-CD33CA789AAA}"/>
                </a:ext>
              </a:extLst>
            </p:cNvPr>
            <p:cNvPicPr>
              <a:picLocks noChangeAspect="1"/>
            </p:cNvPicPr>
            <p:nvPr/>
          </p:nvPicPr>
          <p:blipFill>
            <a:blip r:embed="rId2"/>
            <a:stretch>
              <a:fillRect/>
            </a:stretch>
          </p:blipFill>
          <p:spPr>
            <a:xfrm>
              <a:off x="305685" y="269747"/>
              <a:ext cx="11580628" cy="879129"/>
            </a:xfrm>
            <a:prstGeom prst="rect">
              <a:avLst/>
            </a:prstGeom>
          </p:spPr>
        </p:pic>
        <p:pic>
          <p:nvPicPr>
            <p:cNvPr id="8" name="Рисунок 7" descr="Изображение выглядит как логотип, символ, Графика, Шрифт&#10;&#10;Автоматически созданное описание">
              <a:extLst>
                <a:ext uri="{FF2B5EF4-FFF2-40B4-BE49-F238E27FC236}">
                  <a16:creationId xmlns:a16="http://schemas.microsoft.com/office/drawing/2014/main" id="{6522A0ED-A014-95EA-DF40-6CD130D3FEE8}"/>
                </a:ext>
              </a:extLst>
            </p:cNvPr>
            <p:cNvPicPr>
              <a:picLocks noChangeAspect="1"/>
            </p:cNvPicPr>
            <p:nvPr/>
          </p:nvPicPr>
          <p:blipFill>
            <a:blip r:embed="rId3"/>
            <a:stretch>
              <a:fillRect/>
            </a:stretch>
          </p:blipFill>
          <p:spPr>
            <a:xfrm>
              <a:off x="10757156" y="194805"/>
              <a:ext cx="1129157" cy="1029010"/>
            </a:xfrm>
            <a:prstGeom prst="rect">
              <a:avLst/>
            </a:prstGeom>
          </p:spPr>
        </p:pic>
      </p:grpSp>
      <p:sp>
        <p:nvSpPr>
          <p:cNvPr id="2" name="Заголовок 1">
            <a:extLst>
              <a:ext uri="{FF2B5EF4-FFF2-40B4-BE49-F238E27FC236}">
                <a16:creationId xmlns:a16="http://schemas.microsoft.com/office/drawing/2014/main" id="{079FA31D-F64C-A518-E57A-FAE3534F21B3}"/>
              </a:ext>
            </a:extLst>
          </p:cNvPr>
          <p:cNvSpPr>
            <a:spLocks noGrp="1"/>
          </p:cNvSpPr>
          <p:nvPr>
            <p:ph type="ctrTitle"/>
          </p:nvPr>
        </p:nvSpPr>
        <p:spPr>
          <a:xfrm>
            <a:off x="486033" y="269747"/>
            <a:ext cx="9235016" cy="805291"/>
          </a:xfrm>
        </p:spPr>
        <p:txBody>
          <a:bodyPr anchor="ctr">
            <a:normAutofit/>
          </a:bodyPr>
          <a:lstStyle/>
          <a:p>
            <a:pPr algn="l"/>
            <a:r>
              <a:rPr lang="ru-RU" sz="2600" dirty="0" smtClean="0">
                <a:solidFill>
                  <a:schemeClr val="bg1"/>
                </a:solidFill>
                <a:latin typeface="Arial" panose="020B0604020202020204" pitchFamily="34" charset="0"/>
                <a:cs typeface="Arial" panose="020B0604020202020204" pitchFamily="34" charset="0"/>
              </a:rPr>
              <a:t>Мошенничество: что делать и кредитная история</a:t>
            </a:r>
            <a:endParaRPr lang="ru-RU" sz="2600" dirty="0">
              <a:solidFill>
                <a:schemeClr val="bg1"/>
              </a:solidFill>
              <a:latin typeface="Arial" panose="020B0604020202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A56514E8-75EF-1215-3543-9469215198FF}"/>
              </a:ext>
            </a:extLst>
          </p:cNvPr>
          <p:cNvPicPr>
            <a:picLocks noChangeAspect="1"/>
          </p:cNvPicPr>
          <p:nvPr/>
        </p:nvPicPr>
        <p:blipFill>
          <a:blip r:embed="rId4">
            <a:alphaModFix amt="40000"/>
          </a:blip>
          <a:stretch>
            <a:fillRect/>
          </a:stretch>
        </p:blipFill>
        <p:spPr>
          <a:xfrm rot="17852110">
            <a:off x="10664283" y="2089131"/>
            <a:ext cx="2099527" cy="2051221"/>
          </a:xfrm>
          <a:prstGeom prst="rect">
            <a:avLst/>
          </a:prstGeom>
        </p:spPr>
      </p:pic>
      <p:pic>
        <p:nvPicPr>
          <p:cNvPr id="5" name="Рисунок 4">
            <a:extLst>
              <a:ext uri="{FF2B5EF4-FFF2-40B4-BE49-F238E27FC236}">
                <a16:creationId xmlns:a16="http://schemas.microsoft.com/office/drawing/2014/main" id="{3B47FD22-D11D-5964-10D8-876D0DD137DC}"/>
              </a:ext>
            </a:extLst>
          </p:cNvPr>
          <p:cNvPicPr>
            <a:picLocks noChangeAspect="1"/>
          </p:cNvPicPr>
          <p:nvPr/>
        </p:nvPicPr>
        <p:blipFill>
          <a:blip r:embed="rId4">
            <a:alphaModFix amt="40000"/>
          </a:blip>
          <a:stretch>
            <a:fillRect/>
          </a:stretch>
        </p:blipFill>
        <p:spPr>
          <a:xfrm rot="1847315">
            <a:off x="-1124547" y="5326850"/>
            <a:ext cx="2860468" cy="2794654"/>
          </a:xfrm>
          <a:prstGeom prst="rect">
            <a:avLst/>
          </a:prstGeom>
        </p:spPr>
      </p:pic>
      <p:sp>
        <p:nvSpPr>
          <p:cNvPr id="6" name="Прямоугольник 5"/>
          <p:cNvSpPr/>
          <p:nvPr/>
        </p:nvSpPr>
        <p:spPr>
          <a:xfrm>
            <a:off x="760519" y="1198887"/>
            <a:ext cx="10670959" cy="707886"/>
          </a:xfrm>
          <a:prstGeom prst="rect">
            <a:avLst/>
          </a:prstGeom>
        </p:spPr>
        <p:txBody>
          <a:bodyPr wrap="square">
            <a:spAutoFit/>
          </a:bodyPr>
          <a:lstStyle/>
          <a:p>
            <a:pPr algn="ctr"/>
            <a:r>
              <a:rPr lang="ru-RU" sz="2200" b="1" i="1" dirty="0">
                <a:solidFill>
                  <a:srgbClr val="FF0000"/>
                </a:solidFill>
              </a:rPr>
              <a:t>ЧТО ДЕЛАТЬ? </a:t>
            </a:r>
            <a:r>
              <a:rPr lang="ru-RU" sz="2200" b="1" i="1" dirty="0">
                <a:solidFill>
                  <a:srgbClr val="7030A0"/>
                </a:solidFill>
              </a:rPr>
              <a:t>Прочтите</a:t>
            </a:r>
          </a:p>
          <a:p>
            <a:pPr algn="ctr"/>
            <a:r>
              <a:rPr lang="en-US" b="1" i="1" dirty="0">
                <a:solidFill>
                  <a:srgbClr val="FF0000"/>
                </a:solidFill>
                <a:hlinkClick r:id="rId5"/>
              </a:rPr>
              <a:t>https://clck.ru/3DgFMZ</a:t>
            </a:r>
            <a:r>
              <a:rPr lang="en-US" b="1" i="1" dirty="0">
                <a:solidFill>
                  <a:srgbClr val="FF0000"/>
                </a:solidFill>
              </a:rPr>
              <a:t> </a:t>
            </a:r>
            <a:r>
              <a:rPr lang="ru-RU" b="1" i="1" dirty="0" smtClean="0"/>
              <a:t>и</a:t>
            </a:r>
            <a:r>
              <a:rPr lang="ru-RU" dirty="0" smtClean="0">
                <a:solidFill>
                  <a:srgbClr val="FF0000"/>
                </a:solidFill>
              </a:rPr>
              <a:t> </a:t>
            </a:r>
            <a:r>
              <a:rPr lang="ru-RU" b="1" i="1" dirty="0">
                <a:solidFill>
                  <a:srgbClr val="FF0000"/>
                </a:solidFill>
                <a:hlinkClick r:id="rId6"/>
              </a:rPr>
              <a:t>https://t.me/cyberpolice_rus/2052</a:t>
            </a:r>
            <a:r>
              <a:rPr lang="ru-RU" b="1" i="1" dirty="0">
                <a:solidFill>
                  <a:srgbClr val="FF0000"/>
                </a:solidFill>
              </a:rPr>
              <a:t> </a:t>
            </a:r>
            <a:r>
              <a:rPr lang="ru-RU" b="1" i="1" dirty="0" smtClean="0"/>
              <a:t>и</a:t>
            </a:r>
            <a:r>
              <a:rPr lang="ru-RU" b="1" dirty="0" smtClean="0"/>
              <a:t> </a:t>
            </a:r>
            <a:r>
              <a:rPr lang="en-US" b="1" i="1" dirty="0">
                <a:solidFill>
                  <a:srgbClr val="FF0000"/>
                </a:solidFill>
                <a:hlinkClick r:id="rId7"/>
              </a:rPr>
              <a:t>https://clck.ru/3Dg9Sc</a:t>
            </a:r>
            <a:r>
              <a:rPr lang="ru-RU" b="1" i="1" dirty="0">
                <a:solidFill>
                  <a:srgbClr val="FF0000"/>
                </a:solidFill>
              </a:rPr>
              <a:t>   </a:t>
            </a:r>
          </a:p>
        </p:txBody>
      </p:sp>
      <p:pic>
        <p:nvPicPr>
          <p:cNvPr id="9" name="Рисунок 8"/>
          <p:cNvPicPr>
            <a:picLocks noChangeAspect="1"/>
          </p:cNvPicPr>
          <p:nvPr/>
        </p:nvPicPr>
        <p:blipFill>
          <a:blip r:embed="rId8"/>
          <a:stretch>
            <a:fillRect/>
          </a:stretch>
        </p:blipFill>
        <p:spPr>
          <a:xfrm>
            <a:off x="3637017" y="1867646"/>
            <a:ext cx="5097269" cy="2963172"/>
          </a:xfrm>
          <a:prstGeom prst="rect">
            <a:avLst/>
          </a:prstGeom>
          <a:ln>
            <a:solidFill>
              <a:srgbClr val="33A88D"/>
            </a:solidFill>
          </a:ln>
        </p:spPr>
      </p:pic>
      <p:sp>
        <p:nvSpPr>
          <p:cNvPr id="10" name="Прямоугольник 9"/>
          <p:cNvSpPr/>
          <p:nvPr/>
        </p:nvSpPr>
        <p:spPr>
          <a:xfrm>
            <a:off x="377505" y="4791690"/>
            <a:ext cx="11336541" cy="2215991"/>
          </a:xfrm>
          <a:prstGeom prst="rect">
            <a:avLst/>
          </a:prstGeom>
        </p:spPr>
        <p:txBody>
          <a:bodyPr wrap="square">
            <a:spAutoFit/>
          </a:bodyPr>
          <a:lstStyle/>
          <a:p>
            <a:pPr marL="285750" indent="-285750">
              <a:buFont typeface="Wingdings" panose="05000000000000000000" pitchFamily="2" charset="2"/>
              <a:buChar char="Ø"/>
            </a:pPr>
            <a:r>
              <a:rPr lang="ru-RU" sz="1700" b="1" i="1" dirty="0">
                <a:solidFill>
                  <a:srgbClr val="C00000"/>
                </a:solidFill>
              </a:rPr>
              <a:t>Бюро кредитных историй, внесенных в государственный реестр </a:t>
            </a:r>
            <a:r>
              <a:rPr lang="en-US" sz="1700" b="1" i="1" dirty="0">
                <a:solidFill>
                  <a:srgbClr val="C00000"/>
                </a:solidFill>
                <a:hlinkClick r:id="rId9"/>
              </a:rPr>
              <a:t>https://</a:t>
            </a:r>
            <a:r>
              <a:rPr lang="en-US" sz="1700" b="1" i="1" dirty="0" smtClean="0">
                <a:solidFill>
                  <a:srgbClr val="C00000"/>
                </a:solidFill>
                <a:hlinkClick r:id="rId9"/>
              </a:rPr>
              <a:t>clck.ru/3DvnN2</a:t>
            </a:r>
            <a:r>
              <a:rPr lang="en-US" sz="1700" b="1" i="1" dirty="0" smtClean="0">
                <a:solidFill>
                  <a:srgbClr val="C00000"/>
                </a:solidFill>
              </a:rPr>
              <a:t> </a:t>
            </a:r>
            <a:r>
              <a:rPr lang="ru-RU" sz="1700" b="1" i="1" dirty="0" smtClean="0">
                <a:solidFill>
                  <a:srgbClr val="C00000"/>
                </a:solidFill>
              </a:rPr>
              <a:t>  </a:t>
            </a:r>
          </a:p>
          <a:p>
            <a:r>
              <a:rPr lang="ru-RU" sz="1700" i="1" dirty="0" smtClean="0">
                <a:solidFill>
                  <a:srgbClr val="C00000"/>
                </a:solidFill>
              </a:rPr>
              <a:t>Ст.8</a:t>
            </a:r>
            <a:r>
              <a:rPr lang="ru-RU" sz="1700" i="1" dirty="0">
                <a:solidFill>
                  <a:srgbClr val="C00000"/>
                </a:solidFill>
              </a:rPr>
              <a:t>. N 218-ФЗ о КИ. 2 раза бесплатно</a:t>
            </a:r>
          </a:p>
          <a:p>
            <a:pPr marL="285750" indent="-285750">
              <a:buFont typeface="Wingdings" panose="05000000000000000000" pitchFamily="2" charset="2"/>
              <a:buChar char="Ø"/>
            </a:pPr>
            <a:r>
              <a:rPr lang="ru-RU" sz="1700" b="1" i="1" dirty="0">
                <a:solidFill>
                  <a:srgbClr val="C00000"/>
                </a:solidFill>
              </a:rPr>
              <a:t>О чем может рассказать кредитная история </a:t>
            </a:r>
            <a:r>
              <a:rPr lang="en-US" sz="1700" b="1" i="1" dirty="0">
                <a:solidFill>
                  <a:srgbClr val="FF0000"/>
                </a:solidFill>
                <a:hlinkClick r:id="rId10"/>
              </a:rPr>
              <a:t>https://clck.ru/3DgDeN</a:t>
            </a:r>
            <a:r>
              <a:rPr lang="ru-RU" sz="1700" b="1" i="1" dirty="0">
                <a:solidFill>
                  <a:srgbClr val="FF0000"/>
                </a:solidFill>
              </a:rPr>
              <a:t>   </a:t>
            </a:r>
          </a:p>
          <a:p>
            <a:pPr marL="285750" indent="-285750">
              <a:buFont typeface="Wingdings" panose="05000000000000000000" pitchFamily="2" charset="2"/>
              <a:buChar char="Ø"/>
            </a:pPr>
            <a:r>
              <a:rPr lang="ru-RU" sz="1700" b="1" i="1" dirty="0">
                <a:solidFill>
                  <a:srgbClr val="C00000"/>
                </a:solidFill>
              </a:rPr>
              <a:t>На мой паспорт взяли 4 кредита. Как исправить КИ </a:t>
            </a:r>
            <a:r>
              <a:rPr lang="en-US" sz="1700" b="1" i="1" dirty="0">
                <a:solidFill>
                  <a:srgbClr val="FF0000"/>
                </a:solidFill>
                <a:hlinkClick r:id="rId11"/>
              </a:rPr>
              <a:t>https://</a:t>
            </a:r>
            <a:r>
              <a:rPr lang="en-US" sz="1700" b="1" i="1" dirty="0" smtClean="0">
                <a:solidFill>
                  <a:srgbClr val="FF0000"/>
                </a:solidFill>
                <a:hlinkClick r:id="rId11"/>
              </a:rPr>
              <a:t>clck.ru/3DgBFx</a:t>
            </a:r>
            <a:r>
              <a:rPr lang="ru-RU" sz="1700" b="1" i="1" dirty="0" smtClean="0">
                <a:solidFill>
                  <a:srgbClr val="FF0000"/>
                </a:solidFill>
              </a:rPr>
              <a:t> и </a:t>
            </a:r>
            <a:r>
              <a:rPr lang="en-US" sz="1700" b="1" i="1" dirty="0">
                <a:solidFill>
                  <a:srgbClr val="FF0000"/>
                </a:solidFill>
                <a:hlinkClick r:id="rId12"/>
              </a:rPr>
              <a:t>https://</a:t>
            </a:r>
            <a:r>
              <a:rPr lang="en-US" sz="1700" b="1" i="1" dirty="0" smtClean="0">
                <a:solidFill>
                  <a:srgbClr val="FF0000"/>
                </a:solidFill>
                <a:hlinkClick r:id="rId12"/>
              </a:rPr>
              <a:t>clck.ru/3DwvXL</a:t>
            </a:r>
            <a:r>
              <a:rPr lang="ru-RU" sz="1700" b="1" i="1" dirty="0" smtClean="0">
                <a:solidFill>
                  <a:srgbClr val="FF0000"/>
                </a:solidFill>
              </a:rPr>
              <a:t> </a:t>
            </a:r>
            <a:endParaRPr lang="ru-RU" sz="1700" b="1" i="1" dirty="0">
              <a:solidFill>
                <a:srgbClr val="FF0000"/>
              </a:solidFill>
            </a:endParaRPr>
          </a:p>
          <a:p>
            <a:pPr marL="285750" indent="-285750">
              <a:buFont typeface="Wingdings" panose="05000000000000000000" pitchFamily="2" charset="2"/>
              <a:buChar char="Ø"/>
            </a:pPr>
            <a:r>
              <a:rPr lang="ru-RU" sz="1700" b="1" i="1" dirty="0">
                <a:solidFill>
                  <a:srgbClr val="C00000"/>
                </a:solidFill>
              </a:rPr>
              <a:t>В каком случае портится кредитная история: 8 неочевидных </a:t>
            </a:r>
            <a:r>
              <a:rPr lang="ru-RU" sz="1700" b="1" i="1" dirty="0" smtClean="0">
                <a:solidFill>
                  <a:srgbClr val="C00000"/>
                </a:solidFill>
              </a:rPr>
              <a:t>ситуаций </a:t>
            </a:r>
            <a:r>
              <a:rPr lang="en-US" sz="1700" b="1" i="1" dirty="0">
                <a:solidFill>
                  <a:srgbClr val="C00000"/>
                </a:solidFill>
                <a:hlinkClick r:id="rId13"/>
              </a:rPr>
              <a:t>https://</a:t>
            </a:r>
            <a:r>
              <a:rPr lang="en-US" sz="1700" b="1" i="1" dirty="0" smtClean="0">
                <a:solidFill>
                  <a:srgbClr val="C00000"/>
                </a:solidFill>
                <a:hlinkClick r:id="rId13"/>
              </a:rPr>
              <a:t>clck.ru/3DwuEg</a:t>
            </a:r>
            <a:r>
              <a:rPr lang="ru-RU" sz="1700" b="1" i="1" dirty="0" smtClean="0">
                <a:solidFill>
                  <a:srgbClr val="C00000"/>
                </a:solidFill>
              </a:rPr>
              <a:t> </a:t>
            </a:r>
            <a:endParaRPr lang="ru-RU" sz="1700" b="1" i="1" dirty="0">
              <a:solidFill>
                <a:srgbClr val="C00000"/>
              </a:solidFill>
            </a:endParaRPr>
          </a:p>
          <a:p>
            <a:pPr marL="285750" indent="-285750">
              <a:buFont typeface="Wingdings" panose="05000000000000000000" pitchFamily="2" charset="2"/>
              <a:buChar char="Ø"/>
            </a:pPr>
            <a:r>
              <a:rPr lang="ru-RU" b="1" dirty="0" smtClean="0"/>
              <a:t>Как </a:t>
            </a:r>
            <a:r>
              <a:rPr lang="ru-RU" b="1" dirty="0"/>
              <a:t>проверить кредитную историю через «</a:t>
            </a:r>
            <a:r>
              <a:rPr lang="ru-RU" b="1" dirty="0" err="1"/>
              <a:t>Госуслуги</a:t>
            </a:r>
            <a:r>
              <a:rPr lang="ru-RU" b="1" dirty="0" smtClean="0"/>
              <a:t>»: </a:t>
            </a:r>
            <a:r>
              <a:rPr lang="en-US" sz="1700" b="1" i="1" dirty="0">
                <a:solidFill>
                  <a:srgbClr val="C00000"/>
                </a:solidFill>
                <a:hlinkClick r:id="rId14"/>
              </a:rPr>
              <a:t>https://</a:t>
            </a:r>
            <a:r>
              <a:rPr lang="en-US" sz="1700" b="1" i="1" dirty="0" smtClean="0">
                <a:solidFill>
                  <a:srgbClr val="C00000"/>
                </a:solidFill>
                <a:hlinkClick r:id="rId14"/>
              </a:rPr>
              <a:t>clck.ru/3G36oa</a:t>
            </a:r>
            <a:endParaRPr lang="ru-RU" sz="1700" b="1" i="1" dirty="0" smtClean="0">
              <a:solidFill>
                <a:srgbClr val="C00000"/>
              </a:solidFill>
            </a:endParaRPr>
          </a:p>
          <a:p>
            <a:pPr marL="285750" indent="-285750">
              <a:buFont typeface="Wingdings" panose="05000000000000000000" pitchFamily="2" charset="2"/>
              <a:buChar char="Ø"/>
            </a:pPr>
            <a:r>
              <a:rPr lang="ru-RU" b="1" dirty="0" smtClean="0"/>
              <a:t>Как </a:t>
            </a:r>
            <a:r>
              <a:rPr lang="ru-RU" b="1" dirty="0"/>
              <a:t>проверить чужую кредитную историю: </a:t>
            </a:r>
            <a:r>
              <a:rPr lang="ru-RU" sz="1700" b="1" i="1" dirty="0">
                <a:solidFill>
                  <a:srgbClr val="C00000"/>
                </a:solidFill>
                <a:hlinkClick r:id="rId15"/>
              </a:rPr>
              <a:t>https://www.banki.ru/news/daytheme/?id=11007977</a:t>
            </a:r>
            <a:endParaRPr lang="ru-RU" sz="1700" b="1" i="1" dirty="0">
              <a:solidFill>
                <a:srgbClr val="C00000"/>
              </a:solidFill>
            </a:endParaRPr>
          </a:p>
          <a:p>
            <a:r>
              <a:rPr lang="ru-RU" sz="1700" b="1" i="1" dirty="0" smtClean="0">
                <a:solidFill>
                  <a:srgbClr val="FF0000"/>
                </a:solidFill>
              </a:rPr>
              <a:t>   </a:t>
            </a:r>
            <a:endParaRPr lang="ru-RU" sz="1700" b="1" i="1" dirty="0">
              <a:solidFill>
                <a:srgbClr val="FF0000"/>
              </a:solidFill>
            </a:endParaRPr>
          </a:p>
        </p:txBody>
      </p:sp>
    </p:spTree>
    <p:extLst>
      <p:ext uri="{BB962C8B-B14F-4D97-AF65-F5344CB8AC3E}">
        <p14:creationId xmlns:p14="http://schemas.microsoft.com/office/powerpoint/2010/main" val="21751063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10DA7A7F-EA42-06B8-9CCF-F5DE61F1D902}"/>
              </a:ext>
            </a:extLst>
          </p:cNvPr>
          <p:cNvGrpSpPr/>
          <p:nvPr/>
        </p:nvGrpSpPr>
        <p:grpSpPr>
          <a:xfrm>
            <a:off x="305685" y="194805"/>
            <a:ext cx="11580628" cy="1029010"/>
            <a:chOff x="305685" y="194805"/>
            <a:chExt cx="11580628" cy="1029010"/>
          </a:xfrm>
        </p:grpSpPr>
        <p:pic>
          <p:nvPicPr>
            <p:cNvPr id="7" name="Рисунок 6">
              <a:extLst>
                <a:ext uri="{FF2B5EF4-FFF2-40B4-BE49-F238E27FC236}">
                  <a16:creationId xmlns:a16="http://schemas.microsoft.com/office/drawing/2014/main" id="{F809CFD5-43A3-993F-90F0-CD33CA789AAA}"/>
                </a:ext>
              </a:extLst>
            </p:cNvPr>
            <p:cNvPicPr>
              <a:picLocks noChangeAspect="1"/>
            </p:cNvPicPr>
            <p:nvPr/>
          </p:nvPicPr>
          <p:blipFill>
            <a:blip r:embed="rId2"/>
            <a:stretch>
              <a:fillRect/>
            </a:stretch>
          </p:blipFill>
          <p:spPr>
            <a:xfrm>
              <a:off x="305685" y="269747"/>
              <a:ext cx="11580628" cy="879129"/>
            </a:xfrm>
            <a:prstGeom prst="rect">
              <a:avLst/>
            </a:prstGeom>
          </p:spPr>
        </p:pic>
        <p:pic>
          <p:nvPicPr>
            <p:cNvPr id="8" name="Рисунок 7" descr="Изображение выглядит как логотип, символ, Графика, Шрифт&#10;&#10;Автоматически созданное описание">
              <a:extLst>
                <a:ext uri="{FF2B5EF4-FFF2-40B4-BE49-F238E27FC236}">
                  <a16:creationId xmlns:a16="http://schemas.microsoft.com/office/drawing/2014/main" id="{6522A0ED-A014-95EA-DF40-6CD130D3FEE8}"/>
                </a:ext>
              </a:extLst>
            </p:cNvPr>
            <p:cNvPicPr>
              <a:picLocks noChangeAspect="1"/>
            </p:cNvPicPr>
            <p:nvPr/>
          </p:nvPicPr>
          <p:blipFill>
            <a:blip r:embed="rId3"/>
            <a:stretch>
              <a:fillRect/>
            </a:stretch>
          </p:blipFill>
          <p:spPr>
            <a:xfrm>
              <a:off x="10757156" y="194805"/>
              <a:ext cx="1129157" cy="1029010"/>
            </a:xfrm>
            <a:prstGeom prst="rect">
              <a:avLst/>
            </a:prstGeom>
          </p:spPr>
        </p:pic>
      </p:grpSp>
      <p:sp>
        <p:nvSpPr>
          <p:cNvPr id="2" name="Заголовок 1">
            <a:extLst>
              <a:ext uri="{FF2B5EF4-FFF2-40B4-BE49-F238E27FC236}">
                <a16:creationId xmlns:a16="http://schemas.microsoft.com/office/drawing/2014/main" id="{079FA31D-F64C-A518-E57A-FAE3534F21B3}"/>
              </a:ext>
            </a:extLst>
          </p:cNvPr>
          <p:cNvSpPr>
            <a:spLocks noGrp="1"/>
          </p:cNvSpPr>
          <p:nvPr>
            <p:ph type="ctrTitle"/>
          </p:nvPr>
        </p:nvSpPr>
        <p:spPr>
          <a:xfrm>
            <a:off x="486033" y="269747"/>
            <a:ext cx="9235016" cy="805291"/>
          </a:xfrm>
        </p:spPr>
        <p:txBody>
          <a:bodyPr anchor="ctr">
            <a:normAutofit/>
          </a:bodyPr>
          <a:lstStyle/>
          <a:p>
            <a:pPr algn="l"/>
            <a:r>
              <a:rPr lang="ru-RU" sz="2600" dirty="0">
                <a:solidFill>
                  <a:schemeClr val="bg1"/>
                </a:solidFill>
                <a:latin typeface="Arial" panose="020B0604020202020204" pitchFamily="34" charset="0"/>
                <a:cs typeface="Arial" panose="020B0604020202020204" pitchFamily="34" charset="0"/>
              </a:rPr>
              <a:t>Мошенничество : </a:t>
            </a:r>
            <a:r>
              <a:rPr lang="ru-RU" sz="2600" dirty="0" err="1" smtClean="0">
                <a:solidFill>
                  <a:schemeClr val="bg1"/>
                </a:solidFill>
                <a:latin typeface="Arial" panose="020B0604020202020204" pitchFamily="34" charset="0"/>
                <a:cs typeface="Arial" panose="020B0604020202020204" pitchFamily="34" charset="0"/>
              </a:rPr>
              <a:t>мисселинг</a:t>
            </a:r>
            <a:endParaRPr lang="ru-RU" sz="2600" dirty="0">
              <a:solidFill>
                <a:schemeClr val="bg1"/>
              </a:solidFill>
              <a:latin typeface="Arial" panose="020B0604020202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A56514E8-75EF-1215-3543-9469215198FF}"/>
              </a:ext>
            </a:extLst>
          </p:cNvPr>
          <p:cNvPicPr>
            <a:picLocks noChangeAspect="1"/>
          </p:cNvPicPr>
          <p:nvPr/>
        </p:nvPicPr>
        <p:blipFill>
          <a:blip r:embed="rId4">
            <a:alphaModFix amt="40000"/>
          </a:blip>
          <a:stretch>
            <a:fillRect/>
          </a:stretch>
        </p:blipFill>
        <p:spPr>
          <a:xfrm rot="17852110">
            <a:off x="10664283" y="2089131"/>
            <a:ext cx="2099527" cy="2051221"/>
          </a:xfrm>
          <a:prstGeom prst="rect">
            <a:avLst/>
          </a:prstGeom>
        </p:spPr>
      </p:pic>
      <p:pic>
        <p:nvPicPr>
          <p:cNvPr id="5" name="Рисунок 4">
            <a:extLst>
              <a:ext uri="{FF2B5EF4-FFF2-40B4-BE49-F238E27FC236}">
                <a16:creationId xmlns:a16="http://schemas.microsoft.com/office/drawing/2014/main" id="{3B47FD22-D11D-5964-10D8-876D0DD137DC}"/>
              </a:ext>
            </a:extLst>
          </p:cNvPr>
          <p:cNvPicPr>
            <a:picLocks noChangeAspect="1"/>
          </p:cNvPicPr>
          <p:nvPr/>
        </p:nvPicPr>
        <p:blipFill>
          <a:blip r:embed="rId4">
            <a:alphaModFix amt="40000"/>
          </a:blip>
          <a:stretch>
            <a:fillRect/>
          </a:stretch>
        </p:blipFill>
        <p:spPr>
          <a:xfrm rot="1847315">
            <a:off x="-1124547" y="5326850"/>
            <a:ext cx="2860468" cy="2794654"/>
          </a:xfrm>
          <a:prstGeom prst="rect">
            <a:avLst/>
          </a:prstGeom>
        </p:spPr>
      </p:pic>
      <p:sp>
        <p:nvSpPr>
          <p:cNvPr id="9" name="Объект 3">
            <a:extLst>
              <a:ext uri="{FF2B5EF4-FFF2-40B4-BE49-F238E27FC236}">
                <a16:creationId xmlns:a16="http://schemas.microsoft.com/office/drawing/2014/main" id="{B5AEDA40-40D0-418A-93D9-FD44C67ACDC3}"/>
              </a:ext>
            </a:extLst>
          </p:cNvPr>
          <p:cNvSpPr txBox="1">
            <a:spLocks/>
          </p:cNvSpPr>
          <p:nvPr/>
        </p:nvSpPr>
        <p:spPr>
          <a:xfrm>
            <a:off x="459530" y="1223815"/>
            <a:ext cx="11272937" cy="4519186"/>
          </a:xfrm>
          <a:prstGeom prst="rect">
            <a:avLst/>
          </a:prstGeom>
          <a:noFill/>
        </p:spPr>
        <p:txBody>
          <a:bodyPr vert="horz" wrap="square" lIns="0" tIns="0" rIns="0" bIns="0" numCol="1" spcCol="36000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ru-RU" sz="2000" b="1" i="1" dirty="0" smtClean="0">
                <a:solidFill>
                  <a:srgbClr val="FF0000"/>
                </a:solidFill>
              </a:rPr>
              <a:t>Мисселинг при связанных продажах</a:t>
            </a:r>
          </a:p>
          <a:p>
            <a:r>
              <a:rPr lang="ru-RU" sz="2000" b="1" i="1" dirty="0">
                <a:solidFill>
                  <a:srgbClr val="FF0000"/>
                </a:solidFill>
              </a:rPr>
              <a:t>Гражданин получил кредит под 8,9% годовых, но после отказа от страховки увеличил процентную ставку до 18,9%. Суд принял сторону гражданина </a:t>
            </a:r>
            <a:r>
              <a:rPr lang="ru-RU" sz="2000" b="1" i="1" dirty="0">
                <a:solidFill>
                  <a:srgbClr val="C00000"/>
                </a:solidFill>
                <a:hlinkClick r:id="rId5"/>
              </a:rPr>
              <a:t>https://t.me/dnevnikyurist/1868</a:t>
            </a:r>
            <a:endParaRPr lang="ru-RU" sz="2000" b="1" i="1" dirty="0">
              <a:solidFill>
                <a:srgbClr val="C00000"/>
              </a:solidFill>
            </a:endParaRPr>
          </a:p>
          <a:p>
            <a:pPr algn="just"/>
            <a:endParaRPr lang="ru-RU" sz="1600" b="1" u="sng" dirty="0"/>
          </a:p>
          <a:p>
            <a:pPr algn="just"/>
            <a:r>
              <a:rPr lang="ru-RU" sz="1600" b="1" i="1" dirty="0"/>
              <a:t>Октябрь 22 г. Страховое покрытие по полису страхования жизни и здоровья заемщика потребительского кредита и по ипотеке должно будет соответствовать минимальным стандартным требованиям, а информацию об условиях страхования человек получит в доступной форме — в ключевом информационном документе (КИД) </a:t>
            </a:r>
            <a:r>
              <a:rPr lang="en-US" sz="2000" b="1" i="1" dirty="0">
                <a:solidFill>
                  <a:srgbClr val="C00000"/>
                </a:solidFill>
                <a:hlinkClick r:id="rId6"/>
              </a:rPr>
              <a:t>https://cbr.ru/press/event/?id=14188</a:t>
            </a:r>
            <a:endParaRPr lang="ru-RU" sz="2000" b="1" i="1" dirty="0">
              <a:solidFill>
                <a:srgbClr val="C00000"/>
              </a:solidFill>
            </a:endParaRPr>
          </a:p>
          <a:p>
            <a:pPr algn="just"/>
            <a:r>
              <a:rPr lang="ru-RU" sz="1600" b="1" i="1" dirty="0"/>
              <a:t>Апрель 23 г. Банк России вводит новые правила информирования клиентов страховщиков. Страховщик при заключении договора страхования должен будет предоставлять потребителю ключевой информационный документ (КИД). Это краткая информация об условиях договора — страховом покрытии и исключениях из него, сроках и сумме возврата страховой премии при досрочном расторжении договора, досудебном урегулировании споров </a:t>
            </a:r>
            <a:r>
              <a:rPr lang="en-US" sz="2000" b="1" i="1" dirty="0">
                <a:solidFill>
                  <a:srgbClr val="C00000"/>
                </a:solidFill>
                <a:hlinkClick r:id="rId7"/>
              </a:rPr>
              <a:t>https://cbr.ru/press/event/?id=14052</a:t>
            </a:r>
            <a:endParaRPr lang="ru-RU" sz="2000" b="1" i="1" dirty="0">
              <a:solidFill>
                <a:srgbClr val="C00000"/>
              </a:solidFill>
            </a:endParaRPr>
          </a:p>
          <a:p>
            <a:pPr algn="just"/>
            <a:r>
              <a:rPr lang="ru-RU" sz="1600" b="1" i="1" dirty="0"/>
              <a:t>Январь 24 г. </a:t>
            </a:r>
            <a:r>
              <a:rPr lang="ru-RU" sz="1600" b="1" i="1" dirty="0">
                <a:solidFill>
                  <a:srgbClr val="FF0000"/>
                </a:solidFill>
              </a:rPr>
              <a:t>С 14 до 30 календарных дней увеличен срок, </a:t>
            </a:r>
            <a:r>
              <a:rPr lang="ru-RU" sz="1600" b="1" i="1" dirty="0"/>
              <a:t>в течение которого заемщик может отказаться от договоров личного и добровольного страхования, которые были заключены для обеспечения кредита.</a:t>
            </a:r>
          </a:p>
        </p:txBody>
      </p:sp>
      <p:sp>
        <p:nvSpPr>
          <p:cNvPr id="6" name="Прямоугольник 5"/>
          <p:cNvSpPr/>
          <p:nvPr/>
        </p:nvSpPr>
        <p:spPr>
          <a:xfrm>
            <a:off x="1858884" y="5905775"/>
            <a:ext cx="9074439" cy="646331"/>
          </a:xfrm>
          <a:prstGeom prst="rect">
            <a:avLst/>
          </a:prstGeom>
          <a:ln>
            <a:solidFill>
              <a:srgbClr val="FF0000"/>
            </a:solidFill>
          </a:ln>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ru-RU" sz="1600" b="1" i="1" dirty="0">
                <a:solidFill>
                  <a:srgbClr val="00B050"/>
                </a:solidFill>
              </a:rPr>
              <a:t>Банк не принимает страховку для ипотеки: разбираемся, как избежать штрафов</a:t>
            </a:r>
            <a:r>
              <a:rPr lang="ru-RU" dirty="0"/>
              <a:t/>
            </a:r>
            <a:br>
              <a:rPr lang="ru-RU" dirty="0"/>
            </a:br>
            <a:r>
              <a:rPr lang="ru-RU" sz="2000" b="1" i="1" dirty="0">
                <a:solidFill>
                  <a:srgbClr val="C00000"/>
                </a:solidFill>
                <a:hlinkClick r:id="rId8"/>
              </a:rPr>
              <a:t>https://www.banki.ru/news/daytheme/?</a:t>
            </a:r>
            <a:r>
              <a:rPr lang="ru-RU" sz="2000" b="1" i="1" dirty="0" smtClean="0">
                <a:solidFill>
                  <a:srgbClr val="C00000"/>
                </a:solidFill>
                <a:hlinkClick r:id="rId8"/>
              </a:rPr>
              <a:t>id=11007464</a:t>
            </a:r>
            <a:endParaRPr lang="ru-RU" sz="2000" b="1" i="1" dirty="0">
              <a:solidFill>
                <a:srgbClr val="C00000"/>
              </a:solidFill>
            </a:endParaRPr>
          </a:p>
        </p:txBody>
      </p:sp>
    </p:spTree>
    <p:extLst>
      <p:ext uri="{BB962C8B-B14F-4D97-AF65-F5344CB8AC3E}">
        <p14:creationId xmlns:p14="http://schemas.microsoft.com/office/powerpoint/2010/main" val="30922806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10DA7A7F-EA42-06B8-9CCF-F5DE61F1D902}"/>
              </a:ext>
            </a:extLst>
          </p:cNvPr>
          <p:cNvGrpSpPr/>
          <p:nvPr/>
        </p:nvGrpSpPr>
        <p:grpSpPr>
          <a:xfrm>
            <a:off x="305685" y="194805"/>
            <a:ext cx="11580628" cy="1029010"/>
            <a:chOff x="305685" y="194805"/>
            <a:chExt cx="11580628" cy="1029010"/>
          </a:xfrm>
        </p:grpSpPr>
        <p:pic>
          <p:nvPicPr>
            <p:cNvPr id="7" name="Рисунок 6">
              <a:extLst>
                <a:ext uri="{FF2B5EF4-FFF2-40B4-BE49-F238E27FC236}">
                  <a16:creationId xmlns:a16="http://schemas.microsoft.com/office/drawing/2014/main" id="{F809CFD5-43A3-993F-90F0-CD33CA789AAA}"/>
                </a:ext>
              </a:extLst>
            </p:cNvPr>
            <p:cNvPicPr>
              <a:picLocks noChangeAspect="1"/>
            </p:cNvPicPr>
            <p:nvPr/>
          </p:nvPicPr>
          <p:blipFill>
            <a:blip r:embed="rId2"/>
            <a:stretch>
              <a:fillRect/>
            </a:stretch>
          </p:blipFill>
          <p:spPr>
            <a:xfrm>
              <a:off x="305685" y="269747"/>
              <a:ext cx="11580628" cy="879129"/>
            </a:xfrm>
            <a:prstGeom prst="rect">
              <a:avLst/>
            </a:prstGeom>
          </p:spPr>
        </p:pic>
        <p:pic>
          <p:nvPicPr>
            <p:cNvPr id="8" name="Рисунок 7" descr="Изображение выглядит как логотип, символ, Графика, Шрифт&#10;&#10;Автоматически созданное описание">
              <a:extLst>
                <a:ext uri="{FF2B5EF4-FFF2-40B4-BE49-F238E27FC236}">
                  <a16:creationId xmlns:a16="http://schemas.microsoft.com/office/drawing/2014/main" id="{6522A0ED-A014-95EA-DF40-6CD130D3FEE8}"/>
                </a:ext>
              </a:extLst>
            </p:cNvPr>
            <p:cNvPicPr>
              <a:picLocks noChangeAspect="1"/>
            </p:cNvPicPr>
            <p:nvPr/>
          </p:nvPicPr>
          <p:blipFill>
            <a:blip r:embed="rId3"/>
            <a:stretch>
              <a:fillRect/>
            </a:stretch>
          </p:blipFill>
          <p:spPr>
            <a:xfrm>
              <a:off x="10757156" y="194805"/>
              <a:ext cx="1129157" cy="1029010"/>
            </a:xfrm>
            <a:prstGeom prst="rect">
              <a:avLst/>
            </a:prstGeom>
          </p:spPr>
        </p:pic>
      </p:grpSp>
      <p:sp>
        <p:nvSpPr>
          <p:cNvPr id="2" name="Заголовок 1">
            <a:extLst>
              <a:ext uri="{FF2B5EF4-FFF2-40B4-BE49-F238E27FC236}">
                <a16:creationId xmlns:a16="http://schemas.microsoft.com/office/drawing/2014/main" id="{079FA31D-F64C-A518-E57A-FAE3534F21B3}"/>
              </a:ext>
            </a:extLst>
          </p:cNvPr>
          <p:cNvSpPr>
            <a:spLocks noGrp="1"/>
          </p:cNvSpPr>
          <p:nvPr>
            <p:ph type="ctrTitle"/>
          </p:nvPr>
        </p:nvSpPr>
        <p:spPr>
          <a:xfrm>
            <a:off x="486033" y="269747"/>
            <a:ext cx="9235016" cy="805291"/>
          </a:xfrm>
        </p:spPr>
        <p:txBody>
          <a:bodyPr anchor="ctr">
            <a:normAutofit/>
          </a:bodyPr>
          <a:lstStyle/>
          <a:p>
            <a:pPr algn="l"/>
            <a:r>
              <a:rPr lang="ru-RU" sz="2600" dirty="0" smtClean="0">
                <a:solidFill>
                  <a:schemeClr val="bg1"/>
                </a:solidFill>
                <a:latin typeface="Arial" panose="020B0604020202020204" pitchFamily="34" charset="0"/>
                <a:cs typeface="Arial" panose="020B0604020202020204" pitchFamily="34" charset="0"/>
              </a:rPr>
              <a:t>Мошенничество: </a:t>
            </a:r>
            <a:r>
              <a:rPr lang="ru-RU" sz="2600" dirty="0" err="1" smtClean="0">
                <a:solidFill>
                  <a:schemeClr val="bg1"/>
                </a:solidFill>
                <a:latin typeface="Arial" panose="020B0604020202020204" pitchFamily="34" charset="0"/>
                <a:cs typeface="Arial" panose="020B0604020202020204" pitchFamily="34" charset="0"/>
              </a:rPr>
              <a:t>мисселинг</a:t>
            </a:r>
            <a:r>
              <a:rPr lang="ru-RU" sz="2600" dirty="0" smtClean="0">
                <a:solidFill>
                  <a:schemeClr val="bg1"/>
                </a:solidFill>
                <a:latin typeface="Arial" panose="020B0604020202020204" pitchFamily="34" charset="0"/>
                <a:cs typeface="Arial" panose="020B0604020202020204" pitchFamily="34" charset="0"/>
              </a:rPr>
              <a:t>, как правильно начислять проценты </a:t>
            </a:r>
            <a:endParaRPr lang="ru-RU" sz="2600" dirty="0">
              <a:solidFill>
                <a:schemeClr val="bg1"/>
              </a:solidFill>
              <a:latin typeface="Arial" panose="020B0604020202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A56514E8-75EF-1215-3543-9469215198FF}"/>
              </a:ext>
            </a:extLst>
          </p:cNvPr>
          <p:cNvPicPr>
            <a:picLocks noChangeAspect="1"/>
          </p:cNvPicPr>
          <p:nvPr/>
        </p:nvPicPr>
        <p:blipFill>
          <a:blip r:embed="rId4">
            <a:alphaModFix amt="40000"/>
          </a:blip>
          <a:stretch>
            <a:fillRect/>
          </a:stretch>
        </p:blipFill>
        <p:spPr>
          <a:xfrm rot="17852110">
            <a:off x="10468975" y="2099460"/>
            <a:ext cx="2099527" cy="2051221"/>
          </a:xfrm>
          <a:prstGeom prst="rect">
            <a:avLst/>
          </a:prstGeom>
        </p:spPr>
      </p:pic>
      <p:pic>
        <p:nvPicPr>
          <p:cNvPr id="5" name="Рисунок 4">
            <a:extLst>
              <a:ext uri="{FF2B5EF4-FFF2-40B4-BE49-F238E27FC236}">
                <a16:creationId xmlns:a16="http://schemas.microsoft.com/office/drawing/2014/main" id="{3B47FD22-D11D-5964-10D8-876D0DD137DC}"/>
              </a:ext>
            </a:extLst>
          </p:cNvPr>
          <p:cNvPicPr>
            <a:picLocks noChangeAspect="1"/>
          </p:cNvPicPr>
          <p:nvPr/>
        </p:nvPicPr>
        <p:blipFill>
          <a:blip r:embed="rId4">
            <a:alphaModFix amt="40000"/>
          </a:blip>
          <a:stretch>
            <a:fillRect/>
          </a:stretch>
        </p:blipFill>
        <p:spPr>
          <a:xfrm rot="1847315">
            <a:off x="-1124547" y="5326850"/>
            <a:ext cx="2860468" cy="2794654"/>
          </a:xfrm>
          <a:prstGeom prst="rect">
            <a:avLst/>
          </a:prstGeom>
        </p:spPr>
      </p:pic>
      <p:sp>
        <p:nvSpPr>
          <p:cNvPr id="9" name="Объект 3">
            <a:extLst>
              <a:ext uri="{FF2B5EF4-FFF2-40B4-BE49-F238E27FC236}">
                <a16:creationId xmlns:a16="http://schemas.microsoft.com/office/drawing/2014/main" id="{B5AEDA40-40D0-418A-93D9-FD44C67ACDC3}"/>
              </a:ext>
            </a:extLst>
          </p:cNvPr>
          <p:cNvSpPr txBox="1">
            <a:spLocks/>
          </p:cNvSpPr>
          <p:nvPr/>
        </p:nvSpPr>
        <p:spPr>
          <a:xfrm>
            <a:off x="372796" y="2569482"/>
            <a:ext cx="11308448" cy="1437317"/>
          </a:xfrm>
          <a:prstGeom prst="rect">
            <a:avLst/>
          </a:prstGeom>
          <a:noFill/>
        </p:spPr>
        <p:txBody>
          <a:bodyPr vert="horz" wrap="square" lIns="0" tIns="0" rIns="0" bIns="0" numCol="1" spcCol="36000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ru-RU" sz="2000" b="1" i="1" dirty="0" smtClean="0">
                <a:solidFill>
                  <a:srgbClr val="FF0000"/>
                </a:solidFill>
              </a:rPr>
              <a:t>Мисселинг в кредитовании</a:t>
            </a:r>
            <a:endParaRPr lang="ru-RU" sz="1600" b="1" i="1" dirty="0" smtClean="0"/>
          </a:p>
          <a:p>
            <a:pPr algn="just"/>
            <a:r>
              <a:rPr lang="ru-RU" sz="1600" b="1" i="1" dirty="0"/>
              <a:t>Какие услуги навязывают МФО и можно ли от них отказаться:</a:t>
            </a:r>
          </a:p>
          <a:p>
            <a:pPr algn="just">
              <a:buFont typeface="Wingdings" panose="05000000000000000000" pitchFamily="2" charset="2"/>
              <a:buChar char="Ø"/>
            </a:pPr>
            <a:r>
              <a:rPr lang="en-US" sz="2000" b="1" i="1" dirty="0">
                <a:solidFill>
                  <a:srgbClr val="C00000"/>
                </a:solidFill>
                <a:hlinkClick r:id="rId5"/>
              </a:rPr>
              <a:t>https://fincult.info/article/kakie-uslugi-navyazyvayut-mfo-i-mozhno-li-ot-nikh-otkazatsya/</a:t>
            </a:r>
            <a:r>
              <a:rPr lang="ru-RU" sz="2000" b="1" i="1" dirty="0">
                <a:solidFill>
                  <a:srgbClr val="C00000"/>
                </a:solidFill>
              </a:rPr>
              <a:t>  </a:t>
            </a:r>
          </a:p>
          <a:p>
            <a:pPr algn="just">
              <a:buFont typeface="Wingdings" panose="05000000000000000000" pitchFamily="2" charset="2"/>
              <a:buChar char="Ø"/>
            </a:pPr>
            <a:r>
              <a:rPr lang="en-US" sz="2000" b="1" i="1" dirty="0">
                <a:solidFill>
                  <a:srgbClr val="C00000"/>
                </a:solidFill>
                <a:hlinkClick r:id="rId6"/>
              </a:rPr>
              <a:t>https://www.banki.ru/news/daytheme/?</a:t>
            </a:r>
            <a:r>
              <a:rPr lang="en-US" sz="2000" b="1" i="1" dirty="0" smtClean="0">
                <a:solidFill>
                  <a:srgbClr val="C00000"/>
                </a:solidFill>
                <a:hlinkClick r:id="rId6"/>
              </a:rPr>
              <a:t>id=10968596</a:t>
            </a:r>
            <a:endParaRPr lang="ru-RU" sz="2000" b="1" i="1" dirty="0">
              <a:solidFill>
                <a:srgbClr val="C00000"/>
              </a:solidFill>
            </a:endParaRPr>
          </a:p>
        </p:txBody>
      </p:sp>
    </p:spTree>
    <p:extLst>
      <p:ext uri="{BB962C8B-B14F-4D97-AF65-F5344CB8AC3E}">
        <p14:creationId xmlns:p14="http://schemas.microsoft.com/office/powerpoint/2010/main" val="4763690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10DA7A7F-EA42-06B8-9CCF-F5DE61F1D902}"/>
              </a:ext>
            </a:extLst>
          </p:cNvPr>
          <p:cNvGrpSpPr/>
          <p:nvPr/>
        </p:nvGrpSpPr>
        <p:grpSpPr>
          <a:xfrm>
            <a:off x="305685" y="194805"/>
            <a:ext cx="11580628" cy="1029010"/>
            <a:chOff x="305685" y="194805"/>
            <a:chExt cx="11580628" cy="1029010"/>
          </a:xfrm>
        </p:grpSpPr>
        <p:pic>
          <p:nvPicPr>
            <p:cNvPr id="7" name="Рисунок 6">
              <a:extLst>
                <a:ext uri="{FF2B5EF4-FFF2-40B4-BE49-F238E27FC236}">
                  <a16:creationId xmlns:a16="http://schemas.microsoft.com/office/drawing/2014/main" id="{F809CFD5-43A3-993F-90F0-CD33CA789AAA}"/>
                </a:ext>
              </a:extLst>
            </p:cNvPr>
            <p:cNvPicPr>
              <a:picLocks noChangeAspect="1"/>
            </p:cNvPicPr>
            <p:nvPr/>
          </p:nvPicPr>
          <p:blipFill>
            <a:blip r:embed="rId2"/>
            <a:stretch>
              <a:fillRect/>
            </a:stretch>
          </p:blipFill>
          <p:spPr>
            <a:xfrm>
              <a:off x="305685" y="269747"/>
              <a:ext cx="11580628" cy="879129"/>
            </a:xfrm>
            <a:prstGeom prst="rect">
              <a:avLst/>
            </a:prstGeom>
          </p:spPr>
        </p:pic>
        <p:pic>
          <p:nvPicPr>
            <p:cNvPr id="8" name="Рисунок 7" descr="Изображение выглядит как логотип, символ, Графика, Шрифт&#10;&#10;Автоматически созданное описание">
              <a:extLst>
                <a:ext uri="{FF2B5EF4-FFF2-40B4-BE49-F238E27FC236}">
                  <a16:creationId xmlns:a16="http://schemas.microsoft.com/office/drawing/2014/main" id="{6522A0ED-A014-95EA-DF40-6CD130D3FEE8}"/>
                </a:ext>
              </a:extLst>
            </p:cNvPr>
            <p:cNvPicPr>
              <a:picLocks noChangeAspect="1"/>
            </p:cNvPicPr>
            <p:nvPr/>
          </p:nvPicPr>
          <p:blipFill>
            <a:blip r:embed="rId3"/>
            <a:stretch>
              <a:fillRect/>
            </a:stretch>
          </p:blipFill>
          <p:spPr>
            <a:xfrm>
              <a:off x="10757156" y="194805"/>
              <a:ext cx="1129157" cy="1029010"/>
            </a:xfrm>
            <a:prstGeom prst="rect">
              <a:avLst/>
            </a:prstGeom>
          </p:spPr>
        </p:pic>
      </p:grpSp>
      <p:sp>
        <p:nvSpPr>
          <p:cNvPr id="2" name="Заголовок 1">
            <a:extLst>
              <a:ext uri="{FF2B5EF4-FFF2-40B4-BE49-F238E27FC236}">
                <a16:creationId xmlns:a16="http://schemas.microsoft.com/office/drawing/2014/main" id="{079FA31D-F64C-A518-E57A-FAE3534F21B3}"/>
              </a:ext>
            </a:extLst>
          </p:cNvPr>
          <p:cNvSpPr>
            <a:spLocks noGrp="1"/>
          </p:cNvSpPr>
          <p:nvPr>
            <p:ph type="ctrTitle"/>
          </p:nvPr>
        </p:nvSpPr>
        <p:spPr>
          <a:xfrm>
            <a:off x="486033" y="269747"/>
            <a:ext cx="9235016" cy="805291"/>
          </a:xfrm>
        </p:spPr>
        <p:txBody>
          <a:bodyPr anchor="ctr">
            <a:normAutofit/>
          </a:bodyPr>
          <a:lstStyle/>
          <a:p>
            <a:pPr algn="l"/>
            <a:r>
              <a:rPr lang="ru-RU" sz="2600" dirty="0">
                <a:solidFill>
                  <a:schemeClr val="bg1"/>
                </a:solidFill>
                <a:latin typeface="Arial" panose="020B0604020202020204" pitchFamily="34" charset="0"/>
                <a:cs typeface="Arial" panose="020B0604020202020204" pitchFamily="34" charset="0"/>
              </a:rPr>
              <a:t>Мошенничество : </a:t>
            </a:r>
            <a:r>
              <a:rPr lang="ru-RU" sz="2600" dirty="0" err="1" smtClean="0">
                <a:solidFill>
                  <a:schemeClr val="bg1"/>
                </a:solidFill>
                <a:latin typeface="Arial" panose="020B0604020202020204" pitchFamily="34" charset="0"/>
                <a:cs typeface="Arial" panose="020B0604020202020204" pitchFamily="34" charset="0"/>
              </a:rPr>
              <a:t>мисселинг</a:t>
            </a:r>
            <a:r>
              <a:rPr lang="ru-RU" sz="2600" dirty="0" smtClean="0">
                <a:solidFill>
                  <a:schemeClr val="bg1"/>
                </a:solidFill>
                <a:latin typeface="Arial" panose="020B0604020202020204" pitchFamily="34" charset="0"/>
                <a:cs typeface="Arial" panose="020B0604020202020204" pitchFamily="34" charset="0"/>
              </a:rPr>
              <a:t> и </a:t>
            </a:r>
            <a:r>
              <a:rPr lang="ru-RU" sz="2600" dirty="0" err="1" smtClean="0">
                <a:solidFill>
                  <a:schemeClr val="bg1"/>
                </a:solidFill>
                <a:latin typeface="Arial" panose="020B0604020202020204" pitchFamily="34" charset="0"/>
                <a:cs typeface="Arial" panose="020B0604020202020204" pitchFamily="34" charset="0"/>
              </a:rPr>
              <a:t>закредитованность</a:t>
            </a:r>
            <a:r>
              <a:rPr lang="ru-RU" sz="2600" dirty="0" smtClean="0">
                <a:solidFill>
                  <a:schemeClr val="bg1"/>
                </a:solidFill>
                <a:latin typeface="Arial" panose="020B0604020202020204" pitchFamily="34" charset="0"/>
                <a:cs typeface="Arial" panose="020B0604020202020204" pitchFamily="34" charset="0"/>
              </a:rPr>
              <a:t> </a:t>
            </a:r>
            <a:endParaRPr lang="ru-RU" sz="2600" dirty="0">
              <a:solidFill>
                <a:schemeClr val="bg1"/>
              </a:solidFill>
              <a:latin typeface="Arial" panose="020B0604020202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A56514E8-75EF-1215-3543-9469215198FF}"/>
              </a:ext>
            </a:extLst>
          </p:cNvPr>
          <p:cNvPicPr>
            <a:picLocks noChangeAspect="1"/>
          </p:cNvPicPr>
          <p:nvPr/>
        </p:nvPicPr>
        <p:blipFill>
          <a:blip r:embed="rId4">
            <a:alphaModFix amt="40000"/>
          </a:blip>
          <a:stretch>
            <a:fillRect/>
          </a:stretch>
        </p:blipFill>
        <p:spPr>
          <a:xfrm rot="17852110">
            <a:off x="10208917" y="2116238"/>
            <a:ext cx="2099527" cy="2051221"/>
          </a:xfrm>
          <a:prstGeom prst="rect">
            <a:avLst/>
          </a:prstGeom>
        </p:spPr>
      </p:pic>
      <p:pic>
        <p:nvPicPr>
          <p:cNvPr id="5" name="Рисунок 4">
            <a:extLst>
              <a:ext uri="{FF2B5EF4-FFF2-40B4-BE49-F238E27FC236}">
                <a16:creationId xmlns:a16="http://schemas.microsoft.com/office/drawing/2014/main" id="{3B47FD22-D11D-5964-10D8-876D0DD137DC}"/>
              </a:ext>
            </a:extLst>
          </p:cNvPr>
          <p:cNvPicPr>
            <a:picLocks noChangeAspect="1"/>
          </p:cNvPicPr>
          <p:nvPr/>
        </p:nvPicPr>
        <p:blipFill>
          <a:blip r:embed="rId4">
            <a:alphaModFix amt="40000"/>
          </a:blip>
          <a:stretch>
            <a:fillRect/>
          </a:stretch>
        </p:blipFill>
        <p:spPr>
          <a:xfrm rot="1847315">
            <a:off x="-1124547" y="5326850"/>
            <a:ext cx="2860468" cy="2794654"/>
          </a:xfrm>
          <a:prstGeom prst="rect">
            <a:avLst/>
          </a:prstGeom>
        </p:spPr>
      </p:pic>
      <p:sp>
        <p:nvSpPr>
          <p:cNvPr id="10" name="Прямоугольник 9"/>
          <p:cNvSpPr/>
          <p:nvPr/>
        </p:nvSpPr>
        <p:spPr>
          <a:xfrm>
            <a:off x="3097580" y="4751321"/>
            <a:ext cx="6156232" cy="927049"/>
          </a:xfrm>
          <a:prstGeom prst="rect">
            <a:avLst/>
          </a:prstGeom>
          <a:ln>
            <a:solidFill>
              <a:srgbClr val="FF0000"/>
            </a:solidFill>
          </a:ln>
        </p:spPr>
        <p:txBody>
          <a:bodyPr wrap="square">
            <a:spAutoFit/>
          </a:bodyPr>
          <a:lstStyle/>
          <a:p>
            <a:pPr algn="ctr">
              <a:lnSpc>
                <a:spcPct val="107000"/>
              </a:lnSpc>
              <a:spcAft>
                <a:spcPts val="0"/>
              </a:spcAft>
            </a:pPr>
            <a:r>
              <a:rPr lang="ru-RU" sz="1600" b="1" i="1" dirty="0">
                <a:solidFill>
                  <a:srgbClr val="C00000"/>
                </a:solidFill>
              </a:rPr>
              <a:t>Обсуждение предложений о перспективных направлениях развития рынка МФО до 27 г.: итоги</a:t>
            </a:r>
          </a:p>
          <a:p>
            <a:pPr algn="ctr"/>
            <a:r>
              <a:rPr lang="ru-RU" sz="2000" b="1" i="1" dirty="0">
                <a:solidFill>
                  <a:srgbClr val="C00000"/>
                </a:solidFill>
                <a:hlinkClick r:id="rId5"/>
              </a:rPr>
              <a:t>https://t.me/centralbank_russia/2086</a:t>
            </a:r>
            <a:endParaRPr lang="ru-RU" sz="2000" b="1" i="1" dirty="0">
              <a:solidFill>
                <a:srgbClr val="C00000"/>
              </a:solidFill>
            </a:endParaRPr>
          </a:p>
        </p:txBody>
      </p:sp>
      <p:sp>
        <p:nvSpPr>
          <p:cNvPr id="9" name="Прямоугольник 8"/>
          <p:cNvSpPr/>
          <p:nvPr/>
        </p:nvSpPr>
        <p:spPr>
          <a:xfrm>
            <a:off x="3097580" y="1670324"/>
            <a:ext cx="6096000" cy="2333331"/>
          </a:xfrm>
          <a:prstGeom prst="rect">
            <a:avLst/>
          </a:prstGeom>
          <a:ln>
            <a:solidFill>
              <a:srgbClr val="FF0000"/>
            </a:solidFill>
          </a:ln>
        </p:spPr>
        <p:style>
          <a:lnRef idx="2">
            <a:schemeClr val="accent5"/>
          </a:lnRef>
          <a:fillRef idx="1">
            <a:schemeClr val="lt1"/>
          </a:fillRef>
          <a:effectRef idx="0">
            <a:schemeClr val="accent5"/>
          </a:effectRef>
          <a:fontRef idx="minor">
            <a:schemeClr val="dk1"/>
          </a:fontRef>
        </p:style>
        <p:txBody>
          <a:bodyPr>
            <a:spAutoFit/>
          </a:bodyPr>
          <a:lstStyle/>
          <a:p>
            <a:pPr algn="ctr">
              <a:lnSpc>
                <a:spcPct val="107000"/>
              </a:lnSpc>
              <a:spcAft>
                <a:spcPts val="800"/>
              </a:spcAft>
            </a:pPr>
            <a:r>
              <a:rPr lang="ru-RU" b="1" dirty="0">
                <a:solidFill>
                  <a:srgbClr val="C00000"/>
                </a:solidFill>
                <a:latin typeface="Calibri" panose="020F0502020204030204" pitchFamily="34" charset="0"/>
                <a:ea typeface="Calibri" panose="020F0502020204030204" pitchFamily="34" charset="0"/>
                <a:cs typeface="Times New Roman" panose="02020603050405020304" pitchFamily="18" charset="0"/>
              </a:rPr>
              <a:t>Суд – заемщик не обязан предупреждать о досрочном погашении долга</a:t>
            </a:r>
            <a:r>
              <a:rPr lang="ru-RU" dirty="0">
                <a:solidFill>
                  <a:srgbClr val="C00000"/>
                </a:solidFill>
                <a:latin typeface="Calibri" panose="020F0502020204030204" pitchFamily="34" charset="0"/>
                <a:ea typeface="Calibri" panose="020F0502020204030204" pitchFamily="34" charset="0"/>
                <a:cs typeface="Times New Roman" panose="02020603050405020304" pitchFamily="18" charset="0"/>
              </a:rPr>
              <a:t> </a:t>
            </a:r>
            <a:r>
              <a:rPr lang="ru-RU" b="1"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6"/>
              </a:rPr>
              <a:t>https://t.me/dnevnikyurist/2245</a:t>
            </a:r>
            <a:endParaRPr lang="ru-RU"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ru-RU" b="1" dirty="0" smtClean="0">
                <a:latin typeface="Calibri" panose="020F0502020204030204" pitchFamily="34" charset="0"/>
                <a:ea typeface="Calibri" panose="020F0502020204030204" pitchFamily="34" charset="0"/>
                <a:cs typeface="Times New Roman" panose="02020603050405020304" pitchFamily="18" charset="0"/>
              </a:rPr>
              <a:t>Новый стандарт по ипотеке. Банкам </a:t>
            </a:r>
            <a:r>
              <a:rPr lang="ru-RU" b="1" dirty="0">
                <a:latin typeface="Calibri" panose="020F0502020204030204" pitchFamily="34" charset="0"/>
                <a:ea typeface="Calibri" panose="020F0502020204030204" pitchFamily="34" charset="0"/>
                <a:cs typeface="Times New Roman" panose="02020603050405020304" pitchFamily="18" charset="0"/>
              </a:rPr>
              <a:t>запретят брать комиссию за снижение ставки: </a:t>
            </a:r>
            <a:r>
              <a:rPr lang="ru-RU" b="1"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7"/>
              </a:rPr>
              <a:t>https://journal.tinkoff.ru/ipoteka-standart/</a:t>
            </a:r>
            <a:r>
              <a:rPr lang="ru-RU" b="1" u="sng" dirty="0">
                <a:solidFill>
                  <a:srgbClr val="0563C1"/>
                </a:solidFill>
                <a:latin typeface="Calibri" panose="020F0502020204030204" pitchFamily="34" charset="0"/>
                <a:ea typeface="Calibri" panose="020F0502020204030204" pitchFamily="34" charset="0"/>
                <a:cs typeface="Times New Roman" panose="02020603050405020304" pitchFamily="18" charset="0"/>
              </a:rPr>
              <a:t>   </a:t>
            </a:r>
          </a:p>
          <a:p>
            <a:pPr algn="ctr"/>
            <a:r>
              <a:rPr lang="ru-RU" b="1" dirty="0" smtClean="0">
                <a:latin typeface="Calibri" panose="020F0502020204030204" pitchFamily="34" charset="0"/>
                <a:ea typeface="Calibri" panose="020F0502020204030204" pitchFamily="34" charset="0"/>
                <a:cs typeface="Times New Roman" panose="02020603050405020304" pitchFamily="18" charset="0"/>
              </a:rPr>
              <a:t>Кому </a:t>
            </a:r>
            <a:r>
              <a:rPr lang="ru-RU" b="1" dirty="0">
                <a:latin typeface="Calibri" panose="020F0502020204030204" pitchFamily="34" charset="0"/>
                <a:ea typeface="Calibri" panose="020F0502020204030204" pitchFamily="34" charset="0"/>
                <a:cs typeface="Times New Roman" panose="02020603050405020304" pitchFamily="18" charset="0"/>
              </a:rPr>
              <a:t>перестанут давать ипотеку в 2025 году: </a:t>
            </a:r>
            <a:r>
              <a:rPr lang="ru-RU" b="1"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8"/>
              </a:rPr>
              <a:t>https://journal.tinkoff.ru/ipoteka-stop/</a:t>
            </a:r>
            <a:endParaRPr lang="ru-RU" b="1"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543523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10DA7A7F-EA42-06B8-9CCF-F5DE61F1D902}"/>
              </a:ext>
            </a:extLst>
          </p:cNvPr>
          <p:cNvGrpSpPr/>
          <p:nvPr/>
        </p:nvGrpSpPr>
        <p:grpSpPr>
          <a:xfrm>
            <a:off x="305685" y="151867"/>
            <a:ext cx="11580628" cy="1029010"/>
            <a:chOff x="305685" y="194805"/>
            <a:chExt cx="11580628" cy="1029010"/>
          </a:xfrm>
        </p:grpSpPr>
        <p:pic>
          <p:nvPicPr>
            <p:cNvPr id="7" name="Рисунок 6">
              <a:extLst>
                <a:ext uri="{FF2B5EF4-FFF2-40B4-BE49-F238E27FC236}">
                  <a16:creationId xmlns:a16="http://schemas.microsoft.com/office/drawing/2014/main" id="{F809CFD5-43A3-993F-90F0-CD33CA789AAA}"/>
                </a:ext>
              </a:extLst>
            </p:cNvPr>
            <p:cNvPicPr>
              <a:picLocks noChangeAspect="1"/>
            </p:cNvPicPr>
            <p:nvPr/>
          </p:nvPicPr>
          <p:blipFill>
            <a:blip r:embed="rId2"/>
            <a:stretch>
              <a:fillRect/>
            </a:stretch>
          </p:blipFill>
          <p:spPr>
            <a:xfrm>
              <a:off x="305685" y="269747"/>
              <a:ext cx="11580628" cy="879129"/>
            </a:xfrm>
            <a:prstGeom prst="rect">
              <a:avLst/>
            </a:prstGeom>
          </p:spPr>
        </p:pic>
        <p:pic>
          <p:nvPicPr>
            <p:cNvPr id="8" name="Рисунок 7" descr="Изображение выглядит как логотип, символ, Графика, Шрифт&#10;&#10;Автоматически созданное описание">
              <a:extLst>
                <a:ext uri="{FF2B5EF4-FFF2-40B4-BE49-F238E27FC236}">
                  <a16:creationId xmlns:a16="http://schemas.microsoft.com/office/drawing/2014/main" id="{6522A0ED-A014-95EA-DF40-6CD130D3FEE8}"/>
                </a:ext>
              </a:extLst>
            </p:cNvPr>
            <p:cNvPicPr>
              <a:picLocks noChangeAspect="1"/>
            </p:cNvPicPr>
            <p:nvPr/>
          </p:nvPicPr>
          <p:blipFill>
            <a:blip r:embed="rId3"/>
            <a:stretch>
              <a:fillRect/>
            </a:stretch>
          </p:blipFill>
          <p:spPr>
            <a:xfrm>
              <a:off x="10757156" y="194805"/>
              <a:ext cx="1129157" cy="1029010"/>
            </a:xfrm>
            <a:prstGeom prst="rect">
              <a:avLst/>
            </a:prstGeom>
          </p:spPr>
        </p:pic>
      </p:grpSp>
      <p:sp>
        <p:nvSpPr>
          <p:cNvPr id="2" name="Заголовок 1">
            <a:extLst>
              <a:ext uri="{FF2B5EF4-FFF2-40B4-BE49-F238E27FC236}">
                <a16:creationId xmlns:a16="http://schemas.microsoft.com/office/drawing/2014/main" id="{079FA31D-F64C-A518-E57A-FAE3534F21B3}"/>
              </a:ext>
            </a:extLst>
          </p:cNvPr>
          <p:cNvSpPr>
            <a:spLocks noGrp="1"/>
          </p:cNvSpPr>
          <p:nvPr>
            <p:ph type="ctrTitle"/>
          </p:nvPr>
        </p:nvSpPr>
        <p:spPr>
          <a:xfrm>
            <a:off x="486033" y="182766"/>
            <a:ext cx="9235016" cy="805291"/>
          </a:xfrm>
        </p:spPr>
        <p:txBody>
          <a:bodyPr anchor="ctr">
            <a:normAutofit/>
          </a:bodyPr>
          <a:lstStyle/>
          <a:p>
            <a:pPr algn="l"/>
            <a:r>
              <a:rPr lang="ru-RU" sz="2600" dirty="0" smtClean="0">
                <a:solidFill>
                  <a:schemeClr val="bg1"/>
                </a:solidFill>
                <a:latin typeface="Arial" panose="020B0604020202020204" pitchFamily="34" charset="0"/>
                <a:cs typeface="Arial" panose="020B0604020202020204" pitchFamily="34" charset="0"/>
              </a:rPr>
              <a:t>Защита от мошенников </a:t>
            </a:r>
            <a:endParaRPr lang="ru-RU" sz="2600" dirty="0">
              <a:solidFill>
                <a:schemeClr val="bg1"/>
              </a:solidFill>
              <a:latin typeface="Arial" panose="020B0604020202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A56514E8-75EF-1215-3543-9469215198FF}"/>
              </a:ext>
            </a:extLst>
          </p:cNvPr>
          <p:cNvPicPr>
            <a:picLocks noChangeAspect="1"/>
          </p:cNvPicPr>
          <p:nvPr/>
        </p:nvPicPr>
        <p:blipFill>
          <a:blip r:embed="rId4">
            <a:alphaModFix amt="40000"/>
          </a:blip>
          <a:stretch>
            <a:fillRect/>
          </a:stretch>
        </p:blipFill>
        <p:spPr>
          <a:xfrm rot="17852110">
            <a:off x="10664283" y="2089131"/>
            <a:ext cx="2099527" cy="2051221"/>
          </a:xfrm>
          <a:prstGeom prst="rect">
            <a:avLst/>
          </a:prstGeom>
        </p:spPr>
      </p:pic>
      <p:pic>
        <p:nvPicPr>
          <p:cNvPr id="5" name="Рисунок 4">
            <a:extLst>
              <a:ext uri="{FF2B5EF4-FFF2-40B4-BE49-F238E27FC236}">
                <a16:creationId xmlns:a16="http://schemas.microsoft.com/office/drawing/2014/main" id="{3B47FD22-D11D-5964-10D8-876D0DD137DC}"/>
              </a:ext>
            </a:extLst>
          </p:cNvPr>
          <p:cNvPicPr>
            <a:picLocks noChangeAspect="1"/>
          </p:cNvPicPr>
          <p:nvPr/>
        </p:nvPicPr>
        <p:blipFill>
          <a:blip r:embed="rId4">
            <a:alphaModFix amt="40000"/>
          </a:blip>
          <a:stretch>
            <a:fillRect/>
          </a:stretch>
        </p:blipFill>
        <p:spPr>
          <a:xfrm rot="1847315">
            <a:off x="-1124547" y="5326850"/>
            <a:ext cx="2860468" cy="2794654"/>
          </a:xfrm>
          <a:prstGeom prst="rect">
            <a:avLst/>
          </a:prstGeom>
        </p:spPr>
      </p:pic>
      <p:sp>
        <p:nvSpPr>
          <p:cNvPr id="9" name="Прямоугольник 8"/>
          <p:cNvSpPr/>
          <p:nvPr/>
        </p:nvSpPr>
        <p:spPr>
          <a:xfrm>
            <a:off x="212026" y="1102578"/>
            <a:ext cx="11767946" cy="5755422"/>
          </a:xfrm>
          <a:prstGeom prst="rect">
            <a:avLst/>
          </a:prstGeom>
        </p:spPr>
        <p:txBody>
          <a:bodyPr wrap="square">
            <a:spAutoFit/>
          </a:bodyPr>
          <a:lstStyle/>
          <a:p>
            <a:r>
              <a:rPr lang="ru-RU" sz="1600" b="1" i="1" u="sng" dirty="0" err="1" smtClean="0">
                <a:solidFill>
                  <a:srgbClr val="00B050"/>
                </a:solidFill>
              </a:rPr>
              <a:t>Лайфхаки</a:t>
            </a:r>
            <a:endParaRPr lang="ru-RU" sz="1600" b="1" i="1" u="sng" dirty="0" smtClean="0">
              <a:solidFill>
                <a:srgbClr val="00B050"/>
              </a:solidFill>
            </a:endParaRPr>
          </a:p>
          <a:p>
            <a:r>
              <a:rPr lang="ru-RU" sz="1400" b="1" i="1" dirty="0" smtClean="0">
                <a:solidFill>
                  <a:srgbClr val="FF0000"/>
                </a:solidFill>
              </a:rPr>
              <a:t>1</a:t>
            </a:r>
            <a:r>
              <a:rPr lang="ru-RU" sz="1400" b="1" i="1" dirty="0">
                <a:solidFill>
                  <a:srgbClr val="FF0000"/>
                </a:solidFill>
              </a:rPr>
              <a:t>. Вас уговаривают родственники, знакомые стать созаемщиком. Во что это может выльется?</a:t>
            </a:r>
          </a:p>
          <a:p>
            <a:r>
              <a:rPr lang="ru-RU" sz="1400" b="1" i="1" dirty="0">
                <a:solidFill>
                  <a:srgbClr val="FF0000"/>
                </a:solidFill>
                <a:hlinkClick r:id="rId5"/>
              </a:rPr>
              <a:t>https://t.me/fincult_info/2056</a:t>
            </a:r>
            <a:endParaRPr lang="ru-RU" sz="1400" b="1" i="1" dirty="0">
              <a:solidFill>
                <a:srgbClr val="FF0000"/>
              </a:solidFill>
            </a:endParaRPr>
          </a:p>
          <a:p>
            <a:r>
              <a:rPr lang="ru-RU" sz="1400" b="1" i="1" dirty="0"/>
              <a:t>2. Последний платёж по кредиту не гарантирует, что задолженность </a:t>
            </a:r>
            <a:r>
              <a:rPr lang="ru-RU" sz="1400" b="1" i="1" dirty="0" smtClean="0"/>
              <a:t>погашена </a:t>
            </a:r>
            <a:r>
              <a:rPr lang="en-US" sz="1400" b="1" i="1" dirty="0">
                <a:solidFill>
                  <a:srgbClr val="FF0000"/>
                </a:solidFill>
                <a:hlinkClick r:id="rId6"/>
              </a:rPr>
              <a:t>https://</a:t>
            </a:r>
            <a:r>
              <a:rPr lang="en-US" sz="1400" b="1" i="1" dirty="0" smtClean="0">
                <a:solidFill>
                  <a:srgbClr val="FF0000"/>
                </a:solidFill>
                <a:hlinkClick r:id="rId6"/>
              </a:rPr>
              <a:t>clck.ru/3Dviug</a:t>
            </a:r>
            <a:endParaRPr lang="ru-RU" sz="1400" b="1" i="1" dirty="0" smtClean="0">
              <a:solidFill>
                <a:srgbClr val="FF0000"/>
              </a:solidFill>
            </a:endParaRPr>
          </a:p>
          <a:p>
            <a:r>
              <a:rPr lang="ru-RU" sz="1400" b="1" i="1" dirty="0" smtClean="0">
                <a:solidFill>
                  <a:srgbClr val="7030A0"/>
                </a:solidFill>
              </a:rPr>
              <a:t>3. Как </a:t>
            </a:r>
            <a:r>
              <a:rPr lang="ru-RU" sz="1400" b="1" i="1" dirty="0">
                <a:solidFill>
                  <a:srgbClr val="7030A0"/>
                </a:solidFill>
              </a:rPr>
              <a:t>лучше погасить кредит досрочно: уменьшить срок или </a:t>
            </a:r>
            <a:r>
              <a:rPr lang="ru-RU" sz="1400" b="1" i="1" dirty="0" smtClean="0">
                <a:solidFill>
                  <a:srgbClr val="7030A0"/>
                </a:solidFill>
              </a:rPr>
              <a:t>сумму </a:t>
            </a:r>
            <a:r>
              <a:rPr lang="ru-RU" sz="1400" b="1" i="1" dirty="0">
                <a:solidFill>
                  <a:srgbClr val="FF0000"/>
                </a:solidFill>
                <a:hlinkClick r:id="rId7"/>
              </a:rPr>
              <a:t>https://www.banki.ru/news/daytheme/?id=11007860</a:t>
            </a:r>
            <a:endParaRPr lang="ru-RU" sz="1400" b="1" i="1" dirty="0">
              <a:solidFill>
                <a:srgbClr val="FF0000"/>
              </a:solidFill>
            </a:endParaRPr>
          </a:p>
          <a:p>
            <a:r>
              <a:rPr lang="ru-RU" sz="1400" b="1" i="1" dirty="0">
                <a:solidFill>
                  <a:srgbClr val="FF0000"/>
                </a:solidFill>
              </a:rPr>
              <a:t>4</a:t>
            </a:r>
            <a:r>
              <a:rPr lang="ru-RU" sz="1400" b="1" i="1" dirty="0" smtClean="0">
                <a:solidFill>
                  <a:srgbClr val="FF0000"/>
                </a:solidFill>
              </a:rPr>
              <a:t>. </a:t>
            </a:r>
            <a:r>
              <a:rPr lang="ru-RU" sz="1400" b="1" i="1" dirty="0">
                <a:solidFill>
                  <a:srgbClr val="FF0000"/>
                </a:solidFill>
              </a:rPr>
              <a:t>Сотрудники «Сбера» выявили схему мошенников: организаторы финансовой пирамиды убеждали россиян брать кредиты и 60% заемных средств направлять им в обмен на полное погашение </a:t>
            </a:r>
            <a:r>
              <a:rPr lang="ru-RU" sz="1400" b="1" i="1" dirty="0" smtClean="0">
                <a:solidFill>
                  <a:srgbClr val="FF0000"/>
                </a:solidFill>
              </a:rPr>
              <a:t>долга </a:t>
            </a:r>
            <a:r>
              <a:rPr lang="en-US" sz="1400" b="1" i="1" dirty="0">
                <a:solidFill>
                  <a:srgbClr val="FF0000"/>
                </a:solidFill>
                <a:hlinkClick r:id="rId8"/>
              </a:rPr>
              <a:t>https://</a:t>
            </a:r>
            <a:r>
              <a:rPr lang="en-US" sz="1400" b="1" i="1" dirty="0" smtClean="0">
                <a:solidFill>
                  <a:srgbClr val="FF0000"/>
                </a:solidFill>
                <a:hlinkClick r:id="rId8"/>
              </a:rPr>
              <a:t>clck.ru/3DvnXz</a:t>
            </a:r>
            <a:endParaRPr lang="ru-RU" sz="1400" b="1" i="1" dirty="0" smtClean="0">
              <a:solidFill>
                <a:srgbClr val="FF0000"/>
              </a:solidFill>
            </a:endParaRPr>
          </a:p>
          <a:p>
            <a:r>
              <a:rPr lang="ru-RU" sz="1400" b="1" i="1" dirty="0" smtClean="0">
                <a:solidFill>
                  <a:srgbClr val="FF0000"/>
                </a:solidFill>
              </a:rPr>
              <a:t>5. Мошенничество </a:t>
            </a:r>
            <a:r>
              <a:rPr lang="ru-RU" sz="1400" b="1" i="1" dirty="0">
                <a:solidFill>
                  <a:srgbClr val="FF0000"/>
                </a:solidFill>
              </a:rPr>
              <a:t>при оформлении кредита: </a:t>
            </a:r>
            <a:r>
              <a:rPr lang="en-US" sz="1400" b="1" i="1" dirty="0">
                <a:solidFill>
                  <a:srgbClr val="FF0000"/>
                </a:solidFill>
                <a:hlinkClick r:id="rId9"/>
              </a:rPr>
              <a:t>https://www.sravni.ru/kredity/info/moshennichestvo-pri-oformlenii-kredita/</a:t>
            </a:r>
            <a:endParaRPr lang="ru-RU" sz="1400" b="1" i="1" dirty="0">
              <a:solidFill>
                <a:srgbClr val="FF0000"/>
              </a:solidFill>
            </a:endParaRPr>
          </a:p>
          <a:p>
            <a:r>
              <a:rPr lang="ru-RU" sz="1400" b="1" i="1" dirty="0" smtClean="0">
                <a:solidFill>
                  <a:srgbClr val="7030A0"/>
                </a:solidFill>
              </a:rPr>
              <a:t>6. </a:t>
            </a:r>
            <a:r>
              <a:rPr lang="ru-RU" sz="1400" b="1" i="1" dirty="0">
                <a:solidFill>
                  <a:srgbClr val="7030A0"/>
                </a:solidFill>
              </a:rPr>
              <a:t>Сколько можно сэкономить на ипотеке, если использовать субсидию в 450 тысяч </a:t>
            </a:r>
            <a:r>
              <a:rPr lang="ru-RU" sz="1400" b="1" i="1" dirty="0" smtClean="0">
                <a:solidFill>
                  <a:srgbClr val="7030A0"/>
                </a:solidFill>
              </a:rPr>
              <a:t>рублей</a:t>
            </a:r>
            <a:r>
              <a:rPr lang="ru-RU" sz="1400" dirty="0" smtClean="0">
                <a:solidFill>
                  <a:srgbClr val="7030A0"/>
                </a:solidFill>
              </a:rPr>
              <a:t> </a:t>
            </a:r>
            <a:r>
              <a:rPr lang="ru-RU" sz="1400" b="1" i="1" dirty="0" smtClean="0">
                <a:solidFill>
                  <a:srgbClr val="FF0000"/>
                </a:solidFill>
                <a:hlinkClick r:id="rId10"/>
              </a:rPr>
              <a:t>https</a:t>
            </a:r>
            <a:r>
              <a:rPr lang="ru-RU" sz="1400" b="1" i="1" dirty="0">
                <a:solidFill>
                  <a:srgbClr val="FF0000"/>
                </a:solidFill>
                <a:hlinkClick r:id="rId10"/>
              </a:rPr>
              <a:t>://www.banki.ru/news/daytheme/?</a:t>
            </a:r>
            <a:r>
              <a:rPr lang="ru-RU" sz="1400" b="1" i="1" dirty="0" smtClean="0">
                <a:solidFill>
                  <a:srgbClr val="FF0000"/>
                </a:solidFill>
                <a:hlinkClick r:id="rId10"/>
              </a:rPr>
              <a:t>id=11007517</a:t>
            </a:r>
            <a:endParaRPr lang="ru-RU" sz="1400" b="1" i="1" dirty="0" smtClean="0">
              <a:solidFill>
                <a:srgbClr val="FF0000"/>
              </a:solidFill>
            </a:endParaRPr>
          </a:p>
          <a:p>
            <a:r>
              <a:rPr lang="ru-RU" sz="1400" b="1" i="1" dirty="0" smtClean="0"/>
              <a:t>7. </a:t>
            </a:r>
            <a:r>
              <a:rPr lang="ru-RU" sz="1400" b="1" i="1" dirty="0"/>
              <a:t>Как проверить человека на </a:t>
            </a:r>
            <a:r>
              <a:rPr lang="ru-RU" sz="1400" b="1" i="1" dirty="0" smtClean="0"/>
              <a:t>банкротство</a:t>
            </a:r>
            <a:r>
              <a:rPr lang="ru-RU" sz="1400" b="1" i="1" dirty="0"/>
              <a:t> </a:t>
            </a:r>
            <a:r>
              <a:rPr lang="ru-RU" sz="1400" b="1" i="1" dirty="0">
                <a:solidFill>
                  <a:srgbClr val="FF0000"/>
                </a:solidFill>
                <a:hlinkClick r:id="rId11"/>
              </a:rPr>
              <a:t>https://www.banki.ru/news/daytheme/?</a:t>
            </a:r>
            <a:r>
              <a:rPr lang="ru-RU" sz="1400" b="1" i="1" dirty="0" smtClean="0">
                <a:solidFill>
                  <a:srgbClr val="FF0000"/>
                </a:solidFill>
                <a:hlinkClick r:id="rId11"/>
              </a:rPr>
              <a:t>id=11007395</a:t>
            </a:r>
            <a:endParaRPr lang="ru-RU" sz="1400" b="1" i="1" dirty="0" smtClean="0">
              <a:solidFill>
                <a:srgbClr val="FF0000"/>
              </a:solidFill>
            </a:endParaRPr>
          </a:p>
          <a:p>
            <a:r>
              <a:rPr lang="ru-RU" sz="1400" b="1" i="1" dirty="0"/>
              <a:t>8</a:t>
            </a:r>
            <a:r>
              <a:rPr lang="ru-RU" sz="1400" b="1" i="1" dirty="0" smtClean="0"/>
              <a:t>. </a:t>
            </a:r>
            <a:r>
              <a:rPr lang="ru-RU" sz="1400" b="1" i="1" dirty="0"/>
              <a:t>Может ли банк забыть о долге: как работает срок давности по кредитам и </a:t>
            </a:r>
            <a:r>
              <a:rPr lang="ru-RU" sz="1400" b="1" i="1" dirty="0" smtClean="0"/>
              <a:t>займам </a:t>
            </a:r>
            <a:r>
              <a:rPr lang="en-US" sz="1400" b="1" i="1" dirty="0">
                <a:hlinkClick r:id="rId12"/>
              </a:rPr>
              <a:t>https://</a:t>
            </a:r>
            <a:r>
              <a:rPr lang="en-US" sz="1400" b="1" i="1" dirty="0" smtClean="0">
                <a:hlinkClick r:id="rId12"/>
              </a:rPr>
              <a:t>clck.ru/3DwwLf</a:t>
            </a:r>
            <a:endParaRPr lang="ru-RU" sz="1400" b="1" i="1" dirty="0" smtClean="0"/>
          </a:p>
          <a:p>
            <a:r>
              <a:rPr lang="ru-RU" sz="1400" b="1" i="1" dirty="0" smtClean="0">
                <a:solidFill>
                  <a:srgbClr val="7030A0"/>
                </a:solidFill>
              </a:rPr>
              <a:t>9. </a:t>
            </a:r>
            <a:r>
              <a:rPr lang="ru-RU" sz="1400" b="1" i="1" dirty="0">
                <a:solidFill>
                  <a:srgbClr val="7030A0"/>
                </a:solidFill>
              </a:rPr>
              <a:t>Почему выгоднее копить деньги, а не закрыть ипотеку досрочно: личная история с </a:t>
            </a:r>
            <a:r>
              <a:rPr lang="ru-RU" sz="1400" b="1" i="1" dirty="0" smtClean="0">
                <a:solidFill>
                  <a:srgbClr val="7030A0"/>
                </a:solidFill>
              </a:rPr>
              <a:t>расчетами </a:t>
            </a:r>
            <a:r>
              <a:rPr lang="en-US" sz="1400" b="1" i="1" dirty="0">
                <a:hlinkClick r:id="rId13"/>
              </a:rPr>
              <a:t>https://</a:t>
            </a:r>
            <a:r>
              <a:rPr lang="en-US" sz="1400" b="1" i="1" dirty="0" smtClean="0">
                <a:hlinkClick r:id="rId13"/>
              </a:rPr>
              <a:t>clck.ru/3DwwHt</a:t>
            </a:r>
            <a:r>
              <a:rPr lang="ru-RU" sz="1400" dirty="0" smtClean="0"/>
              <a:t> </a:t>
            </a:r>
          </a:p>
          <a:p>
            <a:r>
              <a:rPr lang="ru-RU" sz="1400" b="1" i="1" dirty="0" smtClean="0">
                <a:solidFill>
                  <a:srgbClr val="7030A0"/>
                </a:solidFill>
              </a:rPr>
              <a:t>10. Что </a:t>
            </a:r>
            <a:r>
              <a:rPr lang="ru-RU" sz="1400" b="1" i="1" dirty="0">
                <a:solidFill>
                  <a:srgbClr val="7030A0"/>
                </a:solidFill>
              </a:rPr>
              <a:t>такое кредитное плечо и как с ним торговать на </a:t>
            </a:r>
            <a:r>
              <a:rPr lang="ru-RU" sz="1400" b="1" i="1" dirty="0" smtClean="0">
                <a:solidFill>
                  <a:srgbClr val="7030A0"/>
                </a:solidFill>
              </a:rPr>
              <a:t>бирже</a:t>
            </a:r>
            <a:r>
              <a:rPr lang="ru-RU" sz="1400" dirty="0" smtClean="0">
                <a:solidFill>
                  <a:srgbClr val="7030A0"/>
                </a:solidFill>
              </a:rPr>
              <a:t> </a:t>
            </a:r>
            <a:r>
              <a:rPr lang="ru-RU" sz="1400" b="1" i="1" dirty="0" smtClean="0">
                <a:solidFill>
                  <a:srgbClr val="FF0000"/>
                </a:solidFill>
                <a:hlinkClick r:id="rId14"/>
              </a:rPr>
              <a:t>https</a:t>
            </a:r>
            <a:r>
              <a:rPr lang="ru-RU" sz="1400" b="1" i="1" dirty="0">
                <a:solidFill>
                  <a:srgbClr val="FF0000"/>
                </a:solidFill>
                <a:hlinkClick r:id="rId14"/>
              </a:rPr>
              <a:t>://www.banki.ru/news/daytheme/?</a:t>
            </a:r>
            <a:r>
              <a:rPr lang="ru-RU" sz="1400" b="1" i="1" dirty="0" smtClean="0">
                <a:solidFill>
                  <a:srgbClr val="FF0000"/>
                </a:solidFill>
                <a:hlinkClick r:id="rId14"/>
              </a:rPr>
              <a:t>id=10972549</a:t>
            </a:r>
            <a:endParaRPr lang="ru-RU" sz="1400" b="1" i="1" dirty="0">
              <a:solidFill>
                <a:srgbClr val="FF0000"/>
              </a:solidFill>
            </a:endParaRPr>
          </a:p>
          <a:p>
            <a:r>
              <a:rPr lang="ru-RU" sz="1500" b="1" i="1" u="sng" dirty="0" smtClean="0">
                <a:solidFill>
                  <a:srgbClr val="00B050"/>
                </a:solidFill>
              </a:rPr>
              <a:t>Еще новое </a:t>
            </a:r>
            <a:r>
              <a:rPr lang="ru-RU" sz="1500" b="1" i="1" u="sng" dirty="0">
                <a:solidFill>
                  <a:srgbClr val="00B050"/>
                </a:solidFill>
              </a:rPr>
              <a:t>в защите </a:t>
            </a:r>
            <a:r>
              <a:rPr lang="ru-RU" sz="1500" b="1" i="1" u="sng" dirty="0" smtClean="0">
                <a:solidFill>
                  <a:srgbClr val="00B050"/>
                </a:solidFill>
              </a:rPr>
              <a:t>граждан при кредитовании</a:t>
            </a:r>
            <a:endParaRPr lang="ru-RU" sz="1500" b="1" i="1" u="sng" dirty="0">
              <a:solidFill>
                <a:srgbClr val="00B050"/>
              </a:solidFill>
            </a:endParaRPr>
          </a:p>
          <a:p>
            <a:r>
              <a:rPr lang="ru-RU" sz="1400" b="1" i="1" dirty="0"/>
              <a:t>1. «МФО придется исключить практики, которые приводят к </a:t>
            </a:r>
            <a:r>
              <a:rPr lang="ru-RU" sz="1400" b="1" i="1" dirty="0" smtClean="0"/>
              <a:t>закредитованности</a:t>
            </a:r>
            <a:r>
              <a:rPr lang="ru-RU" sz="1400" b="1" i="1" dirty="0"/>
              <a:t> </a:t>
            </a:r>
            <a:r>
              <a:rPr lang="ru-RU" sz="1400" b="1" i="1" dirty="0" smtClean="0"/>
              <a:t>…» </a:t>
            </a:r>
            <a:r>
              <a:rPr lang="en-US" sz="1400" b="1" i="1" dirty="0">
                <a:solidFill>
                  <a:srgbClr val="FF0000"/>
                </a:solidFill>
                <a:hlinkClick r:id="rId15"/>
              </a:rPr>
              <a:t>https://clck.ru/3DvisE</a:t>
            </a:r>
            <a:endParaRPr lang="ru-RU" sz="1400" b="1" i="1" dirty="0">
              <a:solidFill>
                <a:srgbClr val="FF0000"/>
              </a:solidFill>
            </a:endParaRPr>
          </a:p>
          <a:p>
            <a:r>
              <a:rPr lang="ru-RU" sz="1400" b="1" i="1" dirty="0">
                <a:solidFill>
                  <a:srgbClr val="FF0000"/>
                </a:solidFill>
              </a:rPr>
              <a:t>2. В Центробанке назвали долю ростовщических займов в </a:t>
            </a:r>
            <a:r>
              <a:rPr lang="ru-RU" sz="1400" b="1" i="1" dirty="0" smtClean="0">
                <a:solidFill>
                  <a:srgbClr val="FF0000"/>
                </a:solidFill>
              </a:rPr>
              <a:t>МФО </a:t>
            </a:r>
            <a:r>
              <a:rPr lang="en-US" sz="1400" b="1" i="1" dirty="0">
                <a:solidFill>
                  <a:srgbClr val="FF0000"/>
                </a:solidFill>
                <a:hlinkClick r:id="rId16"/>
              </a:rPr>
              <a:t>https://</a:t>
            </a:r>
            <a:r>
              <a:rPr lang="en-US" sz="1400" b="1" i="1" dirty="0" smtClean="0">
                <a:solidFill>
                  <a:srgbClr val="FF0000"/>
                </a:solidFill>
                <a:hlinkClick r:id="rId16"/>
              </a:rPr>
              <a:t>clck.ru/3DvjQ5</a:t>
            </a:r>
            <a:endParaRPr lang="ru-RU" sz="1400" b="1" i="1" dirty="0" smtClean="0">
              <a:solidFill>
                <a:srgbClr val="FF0000"/>
              </a:solidFill>
            </a:endParaRPr>
          </a:p>
          <a:p>
            <a:r>
              <a:rPr lang="ru-RU" sz="1400" b="1" i="1" dirty="0" smtClean="0"/>
              <a:t>3. Банк России</a:t>
            </a:r>
            <a:r>
              <a:rPr lang="ru-RU" sz="1400" b="1" i="1" dirty="0"/>
              <a:t> отменил ограни­чение </a:t>
            </a:r>
            <a:r>
              <a:rPr lang="ru-RU" sz="1400" b="1" i="1" dirty="0" smtClean="0"/>
              <a:t>ПСК ипотечных </a:t>
            </a:r>
            <a:r>
              <a:rPr lang="ru-RU" sz="1400" b="1" i="1" dirty="0"/>
              <a:t>кредитов: что это </a:t>
            </a:r>
            <a:r>
              <a:rPr lang="ru-RU" sz="1400" b="1" i="1" dirty="0" smtClean="0"/>
              <a:t>значит заем­щиков </a:t>
            </a:r>
            <a:r>
              <a:rPr lang="en-US" sz="1400" b="1" i="1" dirty="0">
                <a:solidFill>
                  <a:srgbClr val="FF0000"/>
                </a:solidFill>
                <a:hlinkClick r:id="rId17"/>
              </a:rPr>
              <a:t>https://</a:t>
            </a:r>
            <a:r>
              <a:rPr lang="en-US" sz="1400" b="1" i="1" dirty="0" smtClean="0">
                <a:solidFill>
                  <a:srgbClr val="FF0000"/>
                </a:solidFill>
                <a:hlinkClick r:id="rId17"/>
              </a:rPr>
              <a:t>clck.ru/3DwrDJ</a:t>
            </a:r>
            <a:endParaRPr lang="ru-RU" sz="1400" b="1" i="1" dirty="0" smtClean="0">
              <a:solidFill>
                <a:srgbClr val="FF0000"/>
              </a:solidFill>
            </a:endParaRPr>
          </a:p>
          <a:p>
            <a:endParaRPr lang="ru-RU" sz="1400" b="1" i="1" dirty="0" smtClean="0">
              <a:solidFill>
                <a:srgbClr val="FF0000"/>
              </a:solidFill>
            </a:endParaRPr>
          </a:p>
          <a:p>
            <a:r>
              <a:rPr lang="ru-RU" sz="1500" b="1" i="1" u="sng" dirty="0" err="1" smtClean="0">
                <a:solidFill>
                  <a:srgbClr val="00B050"/>
                </a:solidFill>
              </a:rPr>
              <a:t>Дистант</a:t>
            </a:r>
            <a:r>
              <a:rPr lang="ru-RU" sz="1500" b="1" i="1" u="sng" dirty="0" smtClean="0">
                <a:solidFill>
                  <a:srgbClr val="00B050"/>
                </a:solidFill>
              </a:rPr>
              <a:t> </a:t>
            </a:r>
            <a:r>
              <a:rPr lang="ru-RU" sz="1500" b="1" i="1" u="sng" dirty="0">
                <a:solidFill>
                  <a:srgbClr val="00B050"/>
                </a:solidFill>
              </a:rPr>
              <a:t>при работе с банком</a:t>
            </a:r>
          </a:p>
          <a:p>
            <a:r>
              <a:rPr lang="ru-RU" sz="1400" b="1" i="1" dirty="0"/>
              <a:t>Банком рекомендовано при работе с клиентами удаленно использовать сервис «Госключ»</a:t>
            </a:r>
          </a:p>
          <a:p>
            <a:r>
              <a:rPr lang="ru-RU" sz="1400" b="1" i="1" dirty="0">
                <a:solidFill>
                  <a:srgbClr val="FF0000"/>
                </a:solidFill>
                <a:hlinkClick r:id="rId18"/>
              </a:rPr>
              <a:t>https://cbr.ru/Crosscut/LawActs/File/9863</a:t>
            </a:r>
            <a:endParaRPr lang="ru-RU" sz="1400" b="1" i="1" dirty="0">
              <a:solidFill>
                <a:srgbClr val="FF0000"/>
              </a:solidFill>
            </a:endParaRPr>
          </a:p>
          <a:p>
            <a:r>
              <a:rPr lang="ru-RU" sz="1400" b="1" i="1" dirty="0"/>
              <a:t>Электронная форма подачи жалобы на фишинговые ресурсы на портале «Госуслуги»</a:t>
            </a:r>
          </a:p>
          <a:p>
            <a:r>
              <a:rPr lang="ru-RU" sz="1400" b="1" i="1" dirty="0">
                <a:solidFill>
                  <a:srgbClr val="FF0000"/>
                </a:solidFill>
                <a:hlinkClick r:id="rId19"/>
              </a:rPr>
              <a:t>https://www.gosuslugi.ru/help/faq/fraud/23050</a:t>
            </a:r>
            <a:endParaRPr lang="ru-RU" sz="1400" b="1" i="1" dirty="0">
              <a:solidFill>
                <a:srgbClr val="FF0000"/>
              </a:solidFill>
            </a:endParaRPr>
          </a:p>
          <a:p>
            <a:r>
              <a:rPr lang="ru-RU" sz="1400" b="1" i="1" dirty="0"/>
              <a:t>Банк России даст банкам не больше часа для внесения данных о мошенниках в базы </a:t>
            </a:r>
            <a:r>
              <a:rPr lang="en-US" sz="1400" b="1" i="1" dirty="0">
                <a:hlinkClick r:id="rId20"/>
              </a:rPr>
              <a:t>https://</a:t>
            </a:r>
            <a:r>
              <a:rPr lang="en-US" sz="1400" b="1" i="1" dirty="0" smtClean="0">
                <a:hlinkClick r:id="rId20"/>
              </a:rPr>
              <a:t>clck.ru/3DwwCu</a:t>
            </a:r>
            <a:endParaRPr lang="ru-RU" sz="1400" b="1" i="1" dirty="0">
              <a:solidFill>
                <a:srgbClr val="FF0000"/>
              </a:solidFill>
            </a:endParaRPr>
          </a:p>
        </p:txBody>
      </p:sp>
    </p:spTree>
    <p:extLst>
      <p:ext uri="{BB962C8B-B14F-4D97-AF65-F5344CB8AC3E}">
        <p14:creationId xmlns:p14="http://schemas.microsoft.com/office/powerpoint/2010/main" val="36611637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10DA7A7F-EA42-06B8-9CCF-F5DE61F1D902}"/>
              </a:ext>
            </a:extLst>
          </p:cNvPr>
          <p:cNvGrpSpPr/>
          <p:nvPr/>
        </p:nvGrpSpPr>
        <p:grpSpPr>
          <a:xfrm>
            <a:off x="305685" y="194805"/>
            <a:ext cx="11580628" cy="1029010"/>
            <a:chOff x="305685" y="194805"/>
            <a:chExt cx="11580628" cy="1029010"/>
          </a:xfrm>
        </p:grpSpPr>
        <p:pic>
          <p:nvPicPr>
            <p:cNvPr id="7" name="Рисунок 6">
              <a:extLst>
                <a:ext uri="{FF2B5EF4-FFF2-40B4-BE49-F238E27FC236}">
                  <a16:creationId xmlns:a16="http://schemas.microsoft.com/office/drawing/2014/main" id="{F809CFD5-43A3-993F-90F0-CD33CA789AAA}"/>
                </a:ext>
              </a:extLst>
            </p:cNvPr>
            <p:cNvPicPr>
              <a:picLocks noChangeAspect="1"/>
            </p:cNvPicPr>
            <p:nvPr/>
          </p:nvPicPr>
          <p:blipFill>
            <a:blip r:embed="rId2"/>
            <a:stretch>
              <a:fillRect/>
            </a:stretch>
          </p:blipFill>
          <p:spPr>
            <a:xfrm>
              <a:off x="305685" y="269747"/>
              <a:ext cx="11580628" cy="879129"/>
            </a:xfrm>
            <a:prstGeom prst="rect">
              <a:avLst/>
            </a:prstGeom>
          </p:spPr>
        </p:pic>
        <p:pic>
          <p:nvPicPr>
            <p:cNvPr id="8" name="Рисунок 7" descr="Изображение выглядит как логотип, символ, Графика, Шрифт&#10;&#10;Автоматически созданное описание">
              <a:extLst>
                <a:ext uri="{FF2B5EF4-FFF2-40B4-BE49-F238E27FC236}">
                  <a16:creationId xmlns:a16="http://schemas.microsoft.com/office/drawing/2014/main" id="{6522A0ED-A014-95EA-DF40-6CD130D3FEE8}"/>
                </a:ext>
              </a:extLst>
            </p:cNvPr>
            <p:cNvPicPr>
              <a:picLocks noChangeAspect="1"/>
            </p:cNvPicPr>
            <p:nvPr/>
          </p:nvPicPr>
          <p:blipFill>
            <a:blip r:embed="rId3"/>
            <a:stretch>
              <a:fillRect/>
            </a:stretch>
          </p:blipFill>
          <p:spPr>
            <a:xfrm>
              <a:off x="10757156" y="194805"/>
              <a:ext cx="1129157" cy="1029010"/>
            </a:xfrm>
            <a:prstGeom prst="rect">
              <a:avLst/>
            </a:prstGeom>
          </p:spPr>
        </p:pic>
      </p:grpSp>
      <p:sp>
        <p:nvSpPr>
          <p:cNvPr id="2" name="Заголовок 1">
            <a:extLst>
              <a:ext uri="{FF2B5EF4-FFF2-40B4-BE49-F238E27FC236}">
                <a16:creationId xmlns:a16="http://schemas.microsoft.com/office/drawing/2014/main" id="{079FA31D-F64C-A518-E57A-FAE3534F21B3}"/>
              </a:ext>
            </a:extLst>
          </p:cNvPr>
          <p:cNvSpPr>
            <a:spLocks noGrp="1"/>
          </p:cNvSpPr>
          <p:nvPr>
            <p:ph type="ctrTitle"/>
          </p:nvPr>
        </p:nvSpPr>
        <p:spPr>
          <a:xfrm>
            <a:off x="486033" y="269747"/>
            <a:ext cx="9235016" cy="805291"/>
          </a:xfrm>
        </p:spPr>
        <p:txBody>
          <a:bodyPr anchor="ctr">
            <a:normAutofit/>
          </a:bodyPr>
          <a:lstStyle/>
          <a:p>
            <a:pPr algn="l"/>
            <a:r>
              <a:rPr lang="ru-RU" sz="2500" dirty="0" smtClean="0">
                <a:solidFill>
                  <a:schemeClr val="bg1"/>
                </a:solidFill>
                <a:latin typeface="Arial" panose="020B0604020202020204" pitchFamily="34" charset="0"/>
                <a:cs typeface="Arial" panose="020B0604020202020204" pitchFamily="34" charset="0"/>
              </a:rPr>
              <a:t>Полезные ссылки </a:t>
            </a:r>
            <a:endParaRPr lang="ru-RU" sz="2500" dirty="0">
              <a:solidFill>
                <a:schemeClr val="bg1"/>
              </a:solidFill>
              <a:latin typeface="Arial" panose="020B0604020202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A56514E8-75EF-1215-3543-9469215198FF}"/>
              </a:ext>
            </a:extLst>
          </p:cNvPr>
          <p:cNvPicPr>
            <a:picLocks noChangeAspect="1"/>
          </p:cNvPicPr>
          <p:nvPr/>
        </p:nvPicPr>
        <p:blipFill>
          <a:blip r:embed="rId4">
            <a:alphaModFix amt="40000"/>
          </a:blip>
          <a:stretch>
            <a:fillRect/>
          </a:stretch>
        </p:blipFill>
        <p:spPr>
          <a:xfrm rot="17852110">
            <a:off x="10664283" y="2089131"/>
            <a:ext cx="2099527" cy="2051221"/>
          </a:xfrm>
          <a:prstGeom prst="rect">
            <a:avLst/>
          </a:prstGeom>
        </p:spPr>
      </p:pic>
      <p:pic>
        <p:nvPicPr>
          <p:cNvPr id="5" name="Рисунок 4">
            <a:extLst>
              <a:ext uri="{FF2B5EF4-FFF2-40B4-BE49-F238E27FC236}">
                <a16:creationId xmlns:a16="http://schemas.microsoft.com/office/drawing/2014/main" id="{3B47FD22-D11D-5964-10D8-876D0DD137DC}"/>
              </a:ext>
            </a:extLst>
          </p:cNvPr>
          <p:cNvPicPr>
            <a:picLocks noChangeAspect="1"/>
          </p:cNvPicPr>
          <p:nvPr/>
        </p:nvPicPr>
        <p:blipFill>
          <a:blip r:embed="rId4">
            <a:alphaModFix amt="40000"/>
          </a:blip>
          <a:stretch>
            <a:fillRect/>
          </a:stretch>
        </p:blipFill>
        <p:spPr>
          <a:xfrm rot="1847315">
            <a:off x="-1124547" y="5326850"/>
            <a:ext cx="2860468" cy="2794654"/>
          </a:xfrm>
          <a:prstGeom prst="rect">
            <a:avLst/>
          </a:prstGeom>
        </p:spPr>
      </p:pic>
      <p:sp>
        <p:nvSpPr>
          <p:cNvPr id="10" name="TextBox 9"/>
          <p:cNvSpPr txBox="1"/>
          <p:nvPr/>
        </p:nvSpPr>
        <p:spPr>
          <a:xfrm>
            <a:off x="201335" y="1223815"/>
            <a:ext cx="11845255" cy="5416868"/>
          </a:xfrm>
          <a:prstGeom prst="rect">
            <a:avLst/>
          </a:prstGeom>
          <a:noFill/>
        </p:spPr>
        <p:txBody>
          <a:bodyPr wrap="square" rtlCol="0">
            <a:spAutoFit/>
          </a:bodyPr>
          <a:lstStyle/>
          <a:p>
            <a:r>
              <a:rPr lang="ru-RU" b="1" dirty="0"/>
              <a:t>1. Финансовая культура (Банк России):</a:t>
            </a:r>
            <a:r>
              <a:rPr lang="ru-RU" b="1" dirty="0">
                <a:solidFill>
                  <a:srgbClr val="FF0000"/>
                </a:solidFill>
              </a:rPr>
              <a:t> </a:t>
            </a:r>
            <a:r>
              <a:rPr lang="en-US" b="1" dirty="0">
                <a:hlinkClick r:id="rId5"/>
              </a:rPr>
              <a:t>https://fincult.info/</a:t>
            </a:r>
            <a:endParaRPr lang="ru-RU" b="1" dirty="0"/>
          </a:p>
          <a:p>
            <a:r>
              <a:rPr lang="ru-RU" b="1" dirty="0"/>
              <a:t>2. Мои Финансы (НАФИ Минфина Росси): </a:t>
            </a:r>
            <a:r>
              <a:rPr lang="en-US" b="1" dirty="0">
                <a:hlinkClick r:id="rId6"/>
              </a:rPr>
              <a:t>https://</a:t>
            </a:r>
            <a:r>
              <a:rPr lang="ru-RU" b="1" dirty="0">
                <a:hlinkClick r:id="rId6"/>
              </a:rPr>
              <a:t>моифинансы.рф/</a:t>
            </a:r>
            <a:endParaRPr lang="ru-RU" b="1" dirty="0"/>
          </a:p>
          <a:p>
            <a:r>
              <a:rPr lang="ru-RU" b="1" dirty="0"/>
              <a:t>3. Журнал Т – Ж: </a:t>
            </a:r>
            <a:r>
              <a:rPr lang="en-US" b="1" dirty="0">
                <a:hlinkClick r:id="rId7"/>
              </a:rPr>
              <a:t>https://journal.tinkoff.ru</a:t>
            </a:r>
            <a:r>
              <a:rPr lang="en-US" b="1" dirty="0" smtClean="0">
                <a:hlinkClick r:id="rId7"/>
              </a:rPr>
              <a:t>/</a:t>
            </a:r>
            <a:r>
              <a:rPr lang="ru-RU" b="1" dirty="0" smtClean="0"/>
              <a:t> и </a:t>
            </a:r>
            <a:r>
              <a:rPr lang="ru-RU" b="1" dirty="0" smtClean="0">
                <a:solidFill>
                  <a:srgbClr val="C00000"/>
                </a:solidFill>
              </a:rPr>
              <a:t>учебник Т – Ж </a:t>
            </a:r>
            <a:r>
              <a:rPr lang="en-US" b="1" dirty="0">
                <a:hlinkClick r:id="rId8"/>
              </a:rPr>
              <a:t>https://</a:t>
            </a:r>
            <a:r>
              <a:rPr lang="en-US" b="1" dirty="0" smtClean="0">
                <a:hlinkClick r:id="rId8"/>
              </a:rPr>
              <a:t>t.me/t_uchebnik</a:t>
            </a:r>
            <a:r>
              <a:rPr lang="ru-RU" b="1" dirty="0" smtClean="0"/>
              <a:t>   </a:t>
            </a:r>
            <a:endParaRPr lang="ru-RU" b="1" dirty="0"/>
          </a:p>
          <a:p>
            <a:r>
              <a:rPr lang="ru-RU" b="1" dirty="0"/>
              <a:t>4. Научно-популярный портал РЭШ «Экономика на слух»: </a:t>
            </a:r>
            <a:r>
              <a:rPr lang="en-US" b="1" dirty="0">
                <a:hlinkClick r:id="rId9"/>
              </a:rPr>
              <a:t>https://guru.nes.ru/</a:t>
            </a:r>
            <a:endParaRPr lang="ru-RU" b="1" dirty="0"/>
          </a:p>
          <a:p>
            <a:r>
              <a:rPr lang="ru-RU" b="1" dirty="0"/>
              <a:t>5. Сайты-агрегаторы: Банки.ру: </a:t>
            </a:r>
            <a:r>
              <a:rPr lang="en-US" b="1" dirty="0">
                <a:hlinkClick r:id="rId10"/>
              </a:rPr>
              <a:t>https://www.banki.ru/</a:t>
            </a:r>
            <a:r>
              <a:rPr lang="ru-RU" b="1" dirty="0"/>
              <a:t>, Сравни.ру: </a:t>
            </a:r>
            <a:r>
              <a:rPr lang="en-US" b="1" dirty="0">
                <a:hlinkClick r:id="rId11"/>
              </a:rPr>
              <a:t>https://www.sravni.ru/</a:t>
            </a:r>
            <a:endParaRPr lang="ru-RU" b="1" dirty="0"/>
          </a:p>
          <a:p>
            <a:pPr algn="ctr"/>
            <a:r>
              <a:rPr lang="ru-RU" sz="2200" b="1" dirty="0"/>
              <a:t>Про </a:t>
            </a:r>
            <a:r>
              <a:rPr lang="ru-RU" sz="2200" b="1" dirty="0" smtClean="0"/>
              <a:t>кредиты, Банк России</a:t>
            </a:r>
            <a:endParaRPr lang="ru-RU" sz="2200" b="1" dirty="0"/>
          </a:p>
          <a:p>
            <a:r>
              <a:rPr lang="ru-RU" b="1" dirty="0" smtClean="0"/>
              <a:t>6.Банки</a:t>
            </a:r>
            <a:r>
              <a:rPr lang="ru-RU" b="1" dirty="0"/>
              <a:t>: </a:t>
            </a:r>
            <a:r>
              <a:rPr lang="en-US" b="1" dirty="0">
                <a:hlinkClick r:id="rId12"/>
              </a:rPr>
              <a:t>https://cbr.ru/banking_sector</a:t>
            </a:r>
            <a:r>
              <a:rPr lang="en-US" b="1" dirty="0" smtClean="0">
                <a:hlinkClick r:id="rId12"/>
              </a:rPr>
              <a:t>/</a:t>
            </a:r>
            <a:r>
              <a:rPr lang="ru-RU" b="1" dirty="0" smtClean="0"/>
              <a:t> </a:t>
            </a:r>
          </a:p>
          <a:p>
            <a:r>
              <a:rPr lang="ru-RU" b="1" dirty="0" smtClean="0"/>
              <a:t>7. Статистика: </a:t>
            </a:r>
          </a:p>
          <a:p>
            <a:r>
              <a:rPr lang="en-US" b="1" dirty="0" smtClean="0">
                <a:hlinkClick r:id="rId13"/>
              </a:rPr>
              <a:t>https</a:t>
            </a:r>
            <a:r>
              <a:rPr lang="en-US" b="1" dirty="0">
                <a:hlinkClick r:id="rId13"/>
              </a:rPr>
              <a:t>://</a:t>
            </a:r>
            <a:r>
              <a:rPr lang="en-US" b="1" dirty="0" smtClean="0">
                <a:hlinkClick r:id="rId13"/>
              </a:rPr>
              <a:t>cbr.ru/analytics/finstab/bki/</a:t>
            </a:r>
            <a:endParaRPr lang="ru-RU" b="1" dirty="0"/>
          </a:p>
          <a:p>
            <a:r>
              <a:rPr lang="en-US" b="1" dirty="0" smtClean="0">
                <a:hlinkClick r:id="rId14"/>
              </a:rPr>
              <a:t>https</a:t>
            </a:r>
            <a:r>
              <a:rPr lang="en-US" b="1" dirty="0">
                <a:hlinkClick r:id="rId14"/>
              </a:rPr>
              <a:t>://</a:t>
            </a:r>
            <a:r>
              <a:rPr lang="en-US" b="1" dirty="0" smtClean="0">
                <a:hlinkClick r:id="rId14"/>
              </a:rPr>
              <a:t>cbr.ru/banking_sector/analytics/</a:t>
            </a:r>
            <a:endParaRPr lang="ru-RU" b="1" dirty="0"/>
          </a:p>
          <a:p>
            <a:r>
              <a:rPr lang="en-US" b="1" dirty="0" smtClean="0">
                <a:hlinkClick r:id="rId15"/>
              </a:rPr>
              <a:t>https</a:t>
            </a:r>
            <a:r>
              <a:rPr lang="en-US" b="1" dirty="0">
                <a:hlinkClick r:id="rId15"/>
              </a:rPr>
              <a:t>://cbr.ru/statistics/bank_sector/psk</a:t>
            </a:r>
            <a:r>
              <a:rPr lang="en-US" b="1" dirty="0" smtClean="0">
                <a:hlinkClick r:id="rId15"/>
              </a:rPr>
              <a:t>/</a:t>
            </a:r>
            <a:endParaRPr lang="ru-RU" b="1" dirty="0" smtClean="0"/>
          </a:p>
          <a:p>
            <a:r>
              <a:rPr lang="en-US" b="1" dirty="0" smtClean="0">
                <a:hlinkClick r:id="rId16"/>
              </a:rPr>
              <a:t>https</a:t>
            </a:r>
            <a:r>
              <a:rPr lang="en-US" b="1" dirty="0">
                <a:hlinkClick r:id="rId16"/>
              </a:rPr>
              <a:t>://</a:t>
            </a:r>
            <a:r>
              <a:rPr lang="en-US" b="1" dirty="0" smtClean="0">
                <a:hlinkClick r:id="rId16"/>
              </a:rPr>
              <a:t>cbr.ru/statistics/bank_sector/int_rat/</a:t>
            </a:r>
            <a:r>
              <a:rPr lang="ru-RU" b="1" dirty="0" smtClean="0"/>
              <a:t> </a:t>
            </a:r>
            <a:endParaRPr lang="ru-RU" b="1" dirty="0"/>
          </a:p>
          <a:p>
            <a:r>
              <a:rPr lang="ru-RU" b="1" dirty="0"/>
              <a:t>8</a:t>
            </a:r>
            <a:r>
              <a:rPr lang="ru-RU" b="1" dirty="0" smtClean="0"/>
              <a:t>. МФО</a:t>
            </a:r>
            <a:r>
              <a:rPr lang="ru-RU" b="1" dirty="0"/>
              <a:t>: </a:t>
            </a:r>
            <a:r>
              <a:rPr lang="en-US" b="1" dirty="0">
                <a:hlinkClick r:id="rId17"/>
              </a:rPr>
              <a:t>https://cbr.ru/microfinance/</a:t>
            </a:r>
            <a:r>
              <a:rPr lang="ru-RU" b="1" dirty="0"/>
              <a:t>  </a:t>
            </a:r>
            <a:r>
              <a:rPr lang="ru-RU" b="1" dirty="0" smtClean="0"/>
              <a:t>Реестры МФО: </a:t>
            </a:r>
            <a:r>
              <a:rPr lang="en-US" b="1" dirty="0">
                <a:hlinkClick r:id="rId18"/>
              </a:rPr>
              <a:t>https://cbr.ru/registries/</a:t>
            </a:r>
            <a:r>
              <a:rPr lang="ru-RU" b="1" dirty="0"/>
              <a:t> </a:t>
            </a:r>
          </a:p>
          <a:p>
            <a:r>
              <a:rPr lang="ru-RU" b="1" dirty="0"/>
              <a:t>9</a:t>
            </a:r>
            <a:r>
              <a:rPr lang="ru-RU" b="1" dirty="0" smtClean="0"/>
              <a:t>. Кредитная история</a:t>
            </a:r>
            <a:r>
              <a:rPr lang="ru-RU" b="1" dirty="0"/>
              <a:t>, вопросы и ответы: </a:t>
            </a:r>
            <a:r>
              <a:rPr lang="en-US" b="1" dirty="0">
                <a:hlinkClick r:id="rId19"/>
              </a:rPr>
              <a:t>https://cbr.ru/ckki/faq_ckki/</a:t>
            </a:r>
            <a:r>
              <a:rPr lang="ru-RU" b="1" dirty="0"/>
              <a:t> </a:t>
            </a:r>
          </a:p>
          <a:p>
            <a:r>
              <a:rPr lang="ru-RU" b="1" dirty="0" smtClean="0"/>
              <a:t>10. Как </a:t>
            </a:r>
            <a:r>
              <a:rPr lang="ru-RU" b="1" dirty="0"/>
              <a:t>проверить кредитную историю через «</a:t>
            </a:r>
            <a:r>
              <a:rPr lang="ru-RU" b="1" dirty="0" err="1"/>
              <a:t>Госуслуги</a:t>
            </a:r>
            <a:r>
              <a:rPr lang="ru-RU" b="1" dirty="0" smtClean="0"/>
              <a:t>»: </a:t>
            </a:r>
            <a:r>
              <a:rPr lang="en-US" b="1" dirty="0">
                <a:hlinkClick r:id="rId20"/>
              </a:rPr>
              <a:t>https://www.banki.ru/news/daytheme/?</a:t>
            </a:r>
            <a:r>
              <a:rPr lang="en-US" b="1" dirty="0" smtClean="0">
                <a:hlinkClick r:id="rId20"/>
              </a:rPr>
              <a:t>id=11007983</a:t>
            </a:r>
            <a:r>
              <a:rPr lang="ru-RU" b="1" dirty="0"/>
              <a:t/>
            </a:r>
            <a:br>
              <a:rPr lang="ru-RU" b="1" dirty="0"/>
            </a:br>
            <a:r>
              <a:rPr lang="ru-RU" b="1" dirty="0" smtClean="0">
                <a:solidFill>
                  <a:srgbClr val="00B050"/>
                </a:solidFill>
              </a:rPr>
              <a:t>11. Вопросы о кредитах: </a:t>
            </a:r>
            <a:r>
              <a:rPr lang="en-US" b="1" dirty="0">
                <a:hlinkClick r:id="rId21"/>
              </a:rPr>
              <a:t>https://cbr.ru/faq/bank_s/kredity</a:t>
            </a:r>
            <a:r>
              <a:rPr lang="en-US" b="1" dirty="0" smtClean="0">
                <a:hlinkClick r:id="rId21"/>
              </a:rPr>
              <a:t>/</a:t>
            </a:r>
            <a:endParaRPr lang="ru-RU" b="1" dirty="0" smtClean="0"/>
          </a:p>
          <a:p>
            <a:endParaRPr lang="ru-RU" b="1" dirty="0" smtClean="0"/>
          </a:p>
          <a:p>
            <a:pPr algn="ctr"/>
            <a:r>
              <a:rPr lang="ru-RU" b="1" dirty="0" smtClean="0">
                <a:solidFill>
                  <a:srgbClr val="FF0000"/>
                </a:solidFill>
              </a:rPr>
              <a:t>Субсидии </a:t>
            </a:r>
            <a:r>
              <a:rPr lang="ru-RU" b="1" dirty="0">
                <a:solidFill>
                  <a:srgbClr val="FF0000"/>
                </a:solidFill>
              </a:rPr>
              <a:t>и гранты федеральных министерств стали доступны на </a:t>
            </a:r>
            <a:r>
              <a:rPr lang="ru-RU" b="1" dirty="0" smtClean="0">
                <a:solidFill>
                  <a:srgbClr val="FF0000"/>
                </a:solidFill>
              </a:rPr>
              <a:t>МСП.РФ </a:t>
            </a:r>
            <a:r>
              <a:rPr lang="en-US" b="1" dirty="0">
                <a:hlinkClick r:id="rId22"/>
              </a:rPr>
              <a:t>https://clck.ru/3DwsML</a:t>
            </a:r>
            <a:r>
              <a:rPr lang="ru-RU" b="1" dirty="0"/>
              <a:t>    </a:t>
            </a:r>
          </a:p>
        </p:txBody>
      </p:sp>
    </p:spTree>
    <p:extLst>
      <p:ext uri="{BB962C8B-B14F-4D97-AF65-F5344CB8AC3E}">
        <p14:creationId xmlns:p14="http://schemas.microsoft.com/office/powerpoint/2010/main" val="4261046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10DA7A7F-EA42-06B8-9CCF-F5DE61F1D902}"/>
              </a:ext>
            </a:extLst>
          </p:cNvPr>
          <p:cNvGrpSpPr/>
          <p:nvPr/>
        </p:nvGrpSpPr>
        <p:grpSpPr>
          <a:xfrm>
            <a:off x="305685" y="194805"/>
            <a:ext cx="11580628" cy="1029010"/>
            <a:chOff x="305685" y="194805"/>
            <a:chExt cx="11580628" cy="1029010"/>
          </a:xfrm>
        </p:grpSpPr>
        <p:pic>
          <p:nvPicPr>
            <p:cNvPr id="7" name="Рисунок 6">
              <a:extLst>
                <a:ext uri="{FF2B5EF4-FFF2-40B4-BE49-F238E27FC236}">
                  <a16:creationId xmlns:a16="http://schemas.microsoft.com/office/drawing/2014/main" id="{F809CFD5-43A3-993F-90F0-CD33CA789AAA}"/>
                </a:ext>
              </a:extLst>
            </p:cNvPr>
            <p:cNvPicPr>
              <a:picLocks noChangeAspect="1"/>
            </p:cNvPicPr>
            <p:nvPr/>
          </p:nvPicPr>
          <p:blipFill>
            <a:blip r:embed="rId2"/>
            <a:stretch>
              <a:fillRect/>
            </a:stretch>
          </p:blipFill>
          <p:spPr>
            <a:xfrm>
              <a:off x="305685" y="269747"/>
              <a:ext cx="11580628" cy="879129"/>
            </a:xfrm>
            <a:prstGeom prst="rect">
              <a:avLst/>
            </a:prstGeom>
          </p:spPr>
        </p:pic>
        <p:pic>
          <p:nvPicPr>
            <p:cNvPr id="8" name="Рисунок 7" descr="Изображение выглядит как логотип, символ, Графика, Шрифт&#10;&#10;Автоматически созданное описание">
              <a:extLst>
                <a:ext uri="{FF2B5EF4-FFF2-40B4-BE49-F238E27FC236}">
                  <a16:creationId xmlns:a16="http://schemas.microsoft.com/office/drawing/2014/main" id="{6522A0ED-A014-95EA-DF40-6CD130D3FEE8}"/>
                </a:ext>
              </a:extLst>
            </p:cNvPr>
            <p:cNvPicPr>
              <a:picLocks noChangeAspect="1"/>
            </p:cNvPicPr>
            <p:nvPr/>
          </p:nvPicPr>
          <p:blipFill>
            <a:blip r:embed="rId3"/>
            <a:stretch>
              <a:fillRect/>
            </a:stretch>
          </p:blipFill>
          <p:spPr>
            <a:xfrm>
              <a:off x="10757156" y="194805"/>
              <a:ext cx="1129157" cy="1029010"/>
            </a:xfrm>
            <a:prstGeom prst="rect">
              <a:avLst/>
            </a:prstGeom>
          </p:spPr>
        </p:pic>
      </p:grpSp>
      <p:sp>
        <p:nvSpPr>
          <p:cNvPr id="2" name="Заголовок 1">
            <a:extLst>
              <a:ext uri="{FF2B5EF4-FFF2-40B4-BE49-F238E27FC236}">
                <a16:creationId xmlns:a16="http://schemas.microsoft.com/office/drawing/2014/main" id="{079FA31D-F64C-A518-E57A-FAE3534F21B3}"/>
              </a:ext>
            </a:extLst>
          </p:cNvPr>
          <p:cNvSpPr>
            <a:spLocks noGrp="1"/>
          </p:cNvSpPr>
          <p:nvPr>
            <p:ph type="ctrTitle"/>
          </p:nvPr>
        </p:nvSpPr>
        <p:spPr>
          <a:xfrm>
            <a:off x="486033" y="269747"/>
            <a:ext cx="9235016" cy="805291"/>
          </a:xfrm>
        </p:spPr>
        <p:txBody>
          <a:bodyPr anchor="ctr">
            <a:normAutofit/>
          </a:bodyPr>
          <a:lstStyle/>
          <a:p>
            <a:pPr algn="l"/>
            <a:r>
              <a:rPr lang="ru-RU" sz="2500" dirty="0" smtClean="0">
                <a:solidFill>
                  <a:schemeClr val="bg1"/>
                </a:solidFill>
                <a:latin typeface="Arial" panose="020B0604020202020204" pitchFamily="34" charset="0"/>
                <a:cs typeface="Arial" panose="020B0604020202020204" pitchFamily="34" charset="0"/>
              </a:rPr>
              <a:t>Полезные ссылки </a:t>
            </a:r>
            <a:endParaRPr lang="ru-RU" sz="2500" dirty="0">
              <a:solidFill>
                <a:schemeClr val="bg1"/>
              </a:solidFill>
              <a:latin typeface="Arial" panose="020B0604020202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A56514E8-75EF-1215-3543-9469215198FF}"/>
              </a:ext>
            </a:extLst>
          </p:cNvPr>
          <p:cNvPicPr>
            <a:picLocks noChangeAspect="1"/>
          </p:cNvPicPr>
          <p:nvPr/>
        </p:nvPicPr>
        <p:blipFill>
          <a:blip r:embed="rId4">
            <a:alphaModFix amt="40000"/>
          </a:blip>
          <a:stretch>
            <a:fillRect/>
          </a:stretch>
        </p:blipFill>
        <p:spPr>
          <a:xfrm rot="17852110">
            <a:off x="10664283" y="2089131"/>
            <a:ext cx="2099527" cy="2051221"/>
          </a:xfrm>
          <a:prstGeom prst="rect">
            <a:avLst/>
          </a:prstGeom>
        </p:spPr>
      </p:pic>
      <p:pic>
        <p:nvPicPr>
          <p:cNvPr id="5" name="Рисунок 4">
            <a:extLst>
              <a:ext uri="{FF2B5EF4-FFF2-40B4-BE49-F238E27FC236}">
                <a16:creationId xmlns:a16="http://schemas.microsoft.com/office/drawing/2014/main" id="{3B47FD22-D11D-5964-10D8-876D0DD137DC}"/>
              </a:ext>
            </a:extLst>
          </p:cNvPr>
          <p:cNvPicPr>
            <a:picLocks noChangeAspect="1"/>
          </p:cNvPicPr>
          <p:nvPr/>
        </p:nvPicPr>
        <p:blipFill>
          <a:blip r:embed="rId4">
            <a:alphaModFix amt="40000"/>
          </a:blip>
          <a:stretch>
            <a:fillRect/>
          </a:stretch>
        </p:blipFill>
        <p:spPr>
          <a:xfrm rot="1847315">
            <a:off x="-1124547" y="5326850"/>
            <a:ext cx="2860468" cy="2794654"/>
          </a:xfrm>
          <a:prstGeom prst="rect">
            <a:avLst/>
          </a:prstGeom>
        </p:spPr>
      </p:pic>
      <p:sp>
        <p:nvSpPr>
          <p:cNvPr id="10" name="TextBox 9"/>
          <p:cNvSpPr txBox="1"/>
          <p:nvPr/>
        </p:nvSpPr>
        <p:spPr>
          <a:xfrm>
            <a:off x="305685" y="1353878"/>
            <a:ext cx="11086565" cy="369332"/>
          </a:xfrm>
          <a:prstGeom prst="rect">
            <a:avLst/>
          </a:prstGeom>
          <a:noFill/>
        </p:spPr>
        <p:txBody>
          <a:bodyPr wrap="square" rtlCol="0">
            <a:spAutoFit/>
          </a:bodyPr>
          <a:lstStyle/>
          <a:p>
            <a:r>
              <a:rPr lang="ru-RU" b="1" dirty="0" err="1" smtClean="0">
                <a:solidFill>
                  <a:srgbClr val="FF0000"/>
                </a:solidFill>
              </a:rPr>
              <a:t>Самозапрет</a:t>
            </a:r>
            <a:r>
              <a:rPr lang="ru-RU" b="1" dirty="0" smtClean="0">
                <a:solidFill>
                  <a:srgbClr val="FF0000"/>
                </a:solidFill>
              </a:rPr>
              <a:t> </a:t>
            </a:r>
            <a:r>
              <a:rPr lang="ru-RU" b="1" dirty="0">
                <a:solidFill>
                  <a:srgbClr val="FF0000"/>
                </a:solidFill>
              </a:rPr>
              <a:t>на кредиты с 2025 г. </a:t>
            </a:r>
            <a:r>
              <a:rPr lang="en-US" b="1" dirty="0">
                <a:hlinkClick r:id="rId5"/>
              </a:rPr>
              <a:t>https://cbr.ru/ckki/self-prohibition_credit/</a:t>
            </a:r>
            <a:r>
              <a:rPr lang="ru-RU" b="1" dirty="0"/>
              <a:t> </a:t>
            </a:r>
            <a:r>
              <a:rPr lang="ru-RU" b="1" dirty="0">
                <a:solidFill>
                  <a:srgbClr val="FF0000"/>
                </a:solidFill>
              </a:rPr>
              <a:t>и</a:t>
            </a:r>
            <a:r>
              <a:rPr lang="ru-RU" b="1" dirty="0">
                <a:solidFill>
                  <a:srgbClr val="00B050"/>
                </a:solidFill>
              </a:rPr>
              <a:t> </a:t>
            </a:r>
            <a:r>
              <a:rPr lang="en-US" b="1" dirty="0">
                <a:hlinkClick r:id="rId6"/>
              </a:rPr>
              <a:t>https://</a:t>
            </a:r>
            <a:r>
              <a:rPr lang="en-US" b="1" dirty="0" smtClean="0">
                <a:hlinkClick r:id="rId6"/>
              </a:rPr>
              <a:t>clck.ru/3Dwqrs</a:t>
            </a:r>
            <a:endParaRPr lang="ru-RU" b="1" dirty="0"/>
          </a:p>
        </p:txBody>
      </p:sp>
      <p:pic>
        <p:nvPicPr>
          <p:cNvPr id="9" name="Рисунок 8"/>
          <p:cNvPicPr>
            <a:picLocks noChangeAspect="1"/>
          </p:cNvPicPr>
          <p:nvPr/>
        </p:nvPicPr>
        <p:blipFill>
          <a:blip r:embed="rId7"/>
          <a:stretch>
            <a:fillRect/>
          </a:stretch>
        </p:blipFill>
        <p:spPr>
          <a:xfrm>
            <a:off x="2055302" y="1928212"/>
            <a:ext cx="7878573" cy="4252183"/>
          </a:xfrm>
          <a:prstGeom prst="rect">
            <a:avLst/>
          </a:prstGeom>
        </p:spPr>
        <p:style>
          <a:lnRef idx="2">
            <a:schemeClr val="accent6"/>
          </a:lnRef>
          <a:fillRef idx="1">
            <a:schemeClr val="lt1"/>
          </a:fillRef>
          <a:effectRef idx="0">
            <a:schemeClr val="accent6"/>
          </a:effectRef>
          <a:fontRef idx="minor">
            <a:schemeClr val="dk1"/>
          </a:fontRef>
        </p:style>
      </p:pic>
    </p:spTree>
    <p:extLst>
      <p:ext uri="{BB962C8B-B14F-4D97-AF65-F5344CB8AC3E}">
        <p14:creationId xmlns:p14="http://schemas.microsoft.com/office/powerpoint/2010/main" val="39083409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10DA7A7F-EA42-06B8-9CCF-F5DE61F1D902}"/>
              </a:ext>
            </a:extLst>
          </p:cNvPr>
          <p:cNvGrpSpPr/>
          <p:nvPr/>
        </p:nvGrpSpPr>
        <p:grpSpPr>
          <a:xfrm>
            <a:off x="305685" y="194805"/>
            <a:ext cx="11580628" cy="1029010"/>
            <a:chOff x="305685" y="194805"/>
            <a:chExt cx="11580628" cy="1029010"/>
          </a:xfrm>
        </p:grpSpPr>
        <p:pic>
          <p:nvPicPr>
            <p:cNvPr id="7" name="Рисунок 6">
              <a:extLst>
                <a:ext uri="{FF2B5EF4-FFF2-40B4-BE49-F238E27FC236}">
                  <a16:creationId xmlns:a16="http://schemas.microsoft.com/office/drawing/2014/main" id="{F809CFD5-43A3-993F-90F0-CD33CA789AAA}"/>
                </a:ext>
              </a:extLst>
            </p:cNvPr>
            <p:cNvPicPr>
              <a:picLocks noChangeAspect="1"/>
            </p:cNvPicPr>
            <p:nvPr/>
          </p:nvPicPr>
          <p:blipFill>
            <a:blip r:embed="rId2"/>
            <a:stretch>
              <a:fillRect/>
            </a:stretch>
          </p:blipFill>
          <p:spPr>
            <a:xfrm>
              <a:off x="305685" y="269747"/>
              <a:ext cx="11580628" cy="879129"/>
            </a:xfrm>
            <a:prstGeom prst="rect">
              <a:avLst/>
            </a:prstGeom>
          </p:spPr>
        </p:pic>
        <p:pic>
          <p:nvPicPr>
            <p:cNvPr id="8" name="Рисунок 7" descr="Изображение выглядит как логотип, символ, Графика, Шрифт&#10;&#10;Автоматически созданное описание">
              <a:extLst>
                <a:ext uri="{FF2B5EF4-FFF2-40B4-BE49-F238E27FC236}">
                  <a16:creationId xmlns:a16="http://schemas.microsoft.com/office/drawing/2014/main" id="{6522A0ED-A014-95EA-DF40-6CD130D3FEE8}"/>
                </a:ext>
              </a:extLst>
            </p:cNvPr>
            <p:cNvPicPr>
              <a:picLocks noChangeAspect="1"/>
            </p:cNvPicPr>
            <p:nvPr/>
          </p:nvPicPr>
          <p:blipFill>
            <a:blip r:embed="rId3"/>
            <a:stretch>
              <a:fillRect/>
            </a:stretch>
          </p:blipFill>
          <p:spPr>
            <a:xfrm>
              <a:off x="10757156" y="194805"/>
              <a:ext cx="1129157" cy="1029010"/>
            </a:xfrm>
            <a:prstGeom prst="rect">
              <a:avLst/>
            </a:prstGeom>
          </p:spPr>
        </p:pic>
      </p:grpSp>
      <p:sp>
        <p:nvSpPr>
          <p:cNvPr id="2" name="Заголовок 1">
            <a:extLst>
              <a:ext uri="{FF2B5EF4-FFF2-40B4-BE49-F238E27FC236}">
                <a16:creationId xmlns:a16="http://schemas.microsoft.com/office/drawing/2014/main" id="{079FA31D-F64C-A518-E57A-FAE3534F21B3}"/>
              </a:ext>
            </a:extLst>
          </p:cNvPr>
          <p:cNvSpPr>
            <a:spLocks noGrp="1"/>
          </p:cNvSpPr>
          <p:nvPr>
            <p:ph type="ctrTitle"/>
          </p:nvPr>
        </p:nvSpPr>
        <p:spPr>
          <a:xfrm>
            <a:off x="486033" y="269747"/>
            <a:ext cx="9235016" cy="805291"/>
          </a:xfrm>
        </p:spPr>
        <p:txBody>
          <a:bodyPr anchor="ctr">
            <a:normAutofit/>
          </a:bodyPr>
          <a:lstStyle/>
          <a:p>
            <a:pPr algn="l"/>
            <a:r>
              <a:rPr lang="ru-RU" sz="2500" dirty="0" smtClean="0">
                <a:solidFill>
                  <a:schemeClr val="bg1"/>
                </a:solidFill>
                <a:latin typeface="Arial" panose="020B0604020202020204" pitchFamily="34" charset="0"/>
                <a:cs typeface="Arial" panose="020B0604020202020204" pitchFamily="34" charset="0"/>
              </a:rPr>
              <a:t>Периоды охлаждения  </a:t>
            </a:r>
            <a:endParaRPr lang="ru-RU" sz="2500" dirty="0">
              <a:solidFill>
                <a:schemeClr val="bg1"/>
              </a:solidFill>
              <a:latin typeface="Arial" panose="020B0604020202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A56514E8-75EF-1215-3543-9469215198FF}"/>
              </a:ext>
            </a:extLst>
          </p:cNvPr>
          <p:cNvPicPr>
            <a:picLocks noChangeAspect="1"/>
          </p:cNvPicPr>
          <p:nvPr/>
        </p:nvPicPr>
        <p:blipFill>
          <a:blip r:embed="rId4">
            <a:alphaModFix amt="40000"/>
          </a:blip>
          <a:stretch>
            <a:fillRect/>
          </a:stretch>
        </p:blipFill>
        <p:spPr>
          <a:xfrm rot="17852110">
            <a:off x="10664283" y="2089131"/>
            <a:ext cx="2099527" cy="2051221"/>
          </a:xfrm>
          <a:prstGeom prst="rect">
            <a:avLst/>
          </a:prstGeom>
        </p:spPr>
      </p:pic>
      <p:pic>
        <p:nvPicPr>
          <p:cNvPr id="5" name="Рисунок 4">
            <a:extLst>
              <a:ext uri="{FF2B5EF4-FFF2-40B4-BE49-F238E27FC236}">
                <a16:creationId xmlns:a16="http://schemas.microsoft.com/office/drawing/2014/main" id="{3B47FD22-D11D-5964-10D8-876D0DD137DC}"/>
              </a:ext>
            </a:extLst>
          </p:cNvPr>
          <p:cNvPicPr>
            <a:picLocks noChangeAspect="1"/>
          </p:cNvPicPr>
          <p:nvPr/>
        </p:nvPicPr>
        <p:blipFill>
          <a:blip r:embed="rId4">
            <a:alphaModFix amt="40000"/>
          </a:blip>
          <a:stretch>
            <a:fillRect/>
          </a:stretch>
        </p:blipFill>
        <p:spPr>
          <a:xfrm rot="1847315">
            <a:off x="-1124547" y="5326850"/>
            <a:ext cx="2860468" cy="2794654"/>
          </a:xfrm>
          <a:prstGeom prst="rect">
            <a:avLst/>
          </a:prstGeom>
        </p:spPr>
      </p:pic>
      <p:sp>
        <p:nvSpPr>
          <p:cNvPr id="6" name="Прямоугольник 5"/>
          <p:cNvSpPr/>
          <p:nvPr/>
        </p:nvSpPr>
        <p:spPr>
          <a:xfrm>
            <a:off x="305685" y="1180646"/>
            <a:ext cx="10771464" cy="646331"/>
          </a:xfrm>
          <a:prstGeom prst="rect">
            <a:avLst/>
          </a:prstGeom>
        </p:spPr>
        <p:txBody>
          <a:bodyPr wrap="square">
            <a:spAutoFit/>
          </a:bodyPr>
          <a:lstStyle/>
          <a:p>
            <a:r>
              <a:rPr lang="ru-RU" b="1" dirty="0">
                <a:solidFill>
                  <a:srgbClr val="FF0000"/>
                </a:solidFill>
              </a:rPr>
              <a:t>Изменение срока «периода охлаждения» в страховании кредитов: что это значит для </a:t>
            </a:r>
            <a:r>
              <a:rPr lang="ru-RU" b="1" dirty="0" smtClean="0">
                <a:solidFill>
                  <a:srgbClr val="FF0000"/>
                </a:solidFill>
              </a:rPr>
              <a:t>вас?</a:t>
            </a:r>
            <a:r>
              <a:rPr lang="ru-RU" b="1" dirty="0">
                <a:solidFill>
                  <a:srgbClr val="FF0000"/>
                </a:solidFill>
              </a:rPr>
              <a:t> </a:t>
            </a:r>
            <a:r>
              <a:rPr lang="ru-RU" b="1" dirty="0">
                <a:hlinkClick r:id="rId5"/>
              </a:rPr>
              <a:t>https://www.banki.ru/news/lenta/?</a:t>
            </a:r>
            <a:r>
              <a:rPr lang="ru-RU" b="1" dirty="0" smtClean="0">
                <a:hlinkClick r:id="rId5"/>
              </a:rPr>
              <a:t>id=11002358</a:t>
            </a:r>
            <a:endParaRPr lang="ru-RU" b="1" dirty="0"/>
          </a:p>
        </p:txBody>
      </p:sp>
      <p:pic>
        <p:nvPicPr>
          <p:cNvPr id="11" name="Рисунок 10"/>
          <p:cNvPicPr>
            <a:picLocks noChangeAspect="1"/>
          </p:cNvPicPr>
          <p:nvPr/>
        </p:nvPicPr>
        <p:blipFill>
          <a:blip r:embed="rId6"/>
          <a:stretch>
            <a:fillRect/>
          </a:stretch>
        </p:blipFill>
        <p:spPr>
          <a:xfrm>
            <a:off x="2575039" y="1924146"/>
            <a:ext cx="7240082" cy="1154438"/>
          </a:xfrm>
          <a:prstGeom prst="rect">
            <a:avLst/>
          </a:prstGeom>
          <a:ln>
            <a:solidFill>
              <a:srgbClr val="92D050"/>
            </a:solidFill>
          </a:ln>
        </p:spPr>
      </p:pic>
      <p:pic>
        <p:nvPicPr>
          <p:cNvPr id="12" name="Рисунок 11"/>
          <p:cNvPicPr>
            <a:picLocks noChangeAspect="1"/>
          </p:cNvPicPr>
          <p:nvPr/>
        </p:nvPicPr>
        <p:blipFill>
          <a:blip r:embed="rId7"/>
          <a:stretch>
            <a:fillRect/>
          </a:stretch>
        </p:blipFill>
        <p:spPr>
          <a:xfrm>
            <a:off x="1973985" y="3931607"/>
            <a:ext cx="8193597" cy="2747853"/>
          </a:xfrm>
          <a:prstGeom prst="rect">
            <a:avLst/>
          </a:prstGeom>
          <a:ln>
            <a:solidFill>
              <a:srgbClr val="92D050"/>
            </a:solidFill>
          </a:ln>
        </p:spPr>
      </p:pic>
      <p:sp>
        <p:nvSpPr>
          <p:cNvPr id="13" name="Прямоугольник 12"/>
          <p:cNvSpPr/>
          <p:nvPr/>
        </p:nvSpPr>
        <p:spPr>
          <a:xfrm>
            <a:off x="464190" y="3181930"/>
            <a:ext cx="9551663" cy="646331"/>
          </a:xfrm>
          <a:prstGeom prst="rect">
            <a:avLst/>
          </a:prstGeom>
        </p:spPr>
        <p:txBody>
          <a:bodyPr wrap="square">
            <a:spAutoFit/>
          </a:bodyPr>
          <a:lstStyle/>
          <a:p>
            <a:r>
              <a:rPr lang="ru-RU" b="1" dirty="0" smtClean="0">
                <a:solidFill>
                  <a:srgbClr val="FF0000"/>
                </a:solidFill>
              </a:rPr>
              <a:t>ОЖИДАЕТСЯ ПРИНЯТИЕ В 25 г. Противодействие </a:t>
            </a:r>
            <a:r>
              <a:rPr lang="ru-RU" b="1" dirty="0">
                <a:solidFill>
                  <a:srgbClr val="FF0000"/>
                </a:solidFill>
              </a:rPr>
              <a:t>кредитному мошенничеству: инициативы Банка </a:t>
            </a:r>
            <a:r>
              <a:rPr lang="ru-RU" b="1" dirty="0" smtClean="0">
                <a:solidFill>
                  <a:srgbClr val="FF0000"/>
                </a:solidFill>
              </a:rPr>
              <a:t>России: </a:t>
            </a:r>
            <a:r>
              <a:rPr lang="en-US" b="1" dirty="0">
                <a:solidFill>
                  <a:srgbClr val="FF0000"/>
                </a:solidFill>
                <a:hlinkClick r:id="rId8"/>
              </a:rPr>
              <a:t>https://cbr.ru/press/event/?</a:t>
            </a:r>
            <a:r>
              <a:rPr lang="en-US" b="1" dirty="0" smtClean="0">
                <a:solidFill>
                  <a:srgbClr val="FF0000"/>
                </a:solidFill>
                <a:hlinkClick r:id="rId8"/>
              </a:rPr>
              <a:t>id=21095</a:t>
            </a:r>
            <a:r>
              <a:rPr lang="ru-RU" b="1" dirty="0" smtClean="0">
                <a:solidFill>
                  <a:srgbClr val="FF0000"/>
                </a:solidFill>
              </a:rPr>
              <a:t> </a:t>
            </a:r>
            <a:endParaRPr lang="ru-RU" b="1" dirty="0">
              <a:solidFill>
                <a:srgbClr val="FF0000"/>
              </a:solidFill>
            </a:endParaRPr>
          </a:p>
        </p:txBody>
      </p:sp>
    </p:spTree>
    <p:extLst>
      <p:ext uri="{BB962C8B-B14F-4D97-AF65-F5344CB8AC3E}">
        <p14:creationId xmlns:p14="http://schemas.microsoft.com/office/powerpoint/2010/main" val="6348811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10DA7A7F-EA42-06B8-9CCF-F5DE61F1D902}"/>
              </a:ext>
            </a:extLst>
          </p:cNvPr>
          <p:cNvGrpSpPr/>
          <p:nvPr/>
        </p:nvGrpSpPr>
        <p:grpSpPr>
          <a:xfrm>
            <a:off x="305685" y="194805"/>
            <a:ext cx="11580628" cy="1029010"/>
            <a:chOff x="305685" y="194805"/>
            <a:chExt cx="11580628" cy="1029010"/>
          </a:xfrm>
        </p:grpSpPr>
        <p:pic>
          <p:nvPicPr>
            <p:cNvPr id="7" name="Рисунок 6">
              <a:extLst>
                <a:ext uri="{FF2B5EF4-FFF2-40B4-BE49-F238E27FC236}">
                  <a16:creationId xmlns:a16="http://schemas.microsoft.com/office/drawing/2014/main" id="{F809CFD5-43A3-993F-90F0-CD33CA789AAA}"/>
                </a:ext>
              </a:extLst>
            </p:cNvPr>
            <p:cNvPicPr>
              <a:picLocks noChangeAspect="1"/>
            </p:cNvPicPr>
            <p:nvPr/>
          </p:nvPicPr>
          <p:blipFill>
            <a:blip r:embed="rId2"/>
            <a:stretch>
              <a:fillRect/>
            </a:stretch>
          </p:blipFill>
          <p:spPr>
            <a:xfrm>
              <a:off x="305685" y="269747"/>
              <a:ext cx="11580628" cy="879129"/>
            </a:xfrm>
            <a:prstGeom prst="rect">
              <a:avLst/>
            </a:prstGeom>
          </p:spPr>
        </p:pic>
        <p:pic>
          <p:nvPicPr>
            <p:cNvPr id="8" name="Рисунок 7" descr="Изображение выглядит как логотип, символ, Графика, Шрифт&#10;&#10;Автоматически созданное описание">
              <a:extLst>
                <a:ext uri="{FF2B5EF4-FFF2-40B4-BE49-F238E27FC236}">
                  <a16:creationId xmlns:a16="http://schemas.microsoft.com/office/drawing/2014/main" id="{6522A0ED-A014-95EA-DF40-6CD130D3FEE8}"/>
                </a:ext>
              </a:extLst>
            </p:cNvPr>
            <p:cNvPicPr>
              <a:picLocks noChangeAspect="1"/>
            </p:cNvPicPr>
            <p:nvPr/>
          </p:nvPicPr>
          <p:blipFill>
            <a:blip r:embed="rId3"/>
            <a:stretch>
              <a:fillRect/>
            </a:stretch>
          </p:blipFill>
          <p:spPr>
            <a:xfrm>
              <a:off x="10757156" y="194805"/>
              <a:ext cx="1129157" cy="1029010"/>
            </a:xfrm>
            <a:prstGeom prst="rect">
              <a:avLst/>
            </a:prstGeom>
          </p:spPr>
        </p:pic>
      </p:grpSp>
      <p:sp>
        <p:nvSpPr>
          <p:cNvPr id="2" name="Заголовок 1">
            <a:extLst>
              <a:ext uri="{FF2B5EF4-FFF2-40B4-BE49-F238E27FC236}">
                <a16:creationId xmlns:a16="http://schemas.microsoft.com/office/drawing/2014/main" id="{079FA31D-F64C-A518-E57A-FAE3534F21B3}"/>
              </a:ext>
            </a:extLst>
          </p:cNvPr>
          <p:cNvSpPr>
            <a:spLocks noGrp="1"/>
          </p:cNvSpPr>
          <p:nvPr>
            <p:ph type="ctrTitle"/>
          </p:nvPr>
        </p:nvSpPr>
        <p:spPr>
          <a:xfrm>
            <a:off x="486033" y="269747"/>
            <a:ext cx="9235016" cy="805291"/>
          </a:xfrm>
        </p:spPr>
        <p:txBody>
          <a:bodyPr anchor="ctr">
            <a:normAutofit/>
          </a:bodyPr>
          <a:lstStyle/>
          <a:p>
            <a:pPr algn="l"/>
            <a:r>
              <a:rPr lang="ru-RU" sz="2500" dirty="0" smtClean="0">
                <a:solidFill>
                  <a:schemeClr val="bg1"/>
                </a:solidFill>
                <a:latin typeface="Arial" panose="020B0604020202020204" pitchFamily="34" charset="0"/>
                <a:cs typeface="Arial" panose="020B0604020202020204" pitchFamily="34" charset="0"/>
              </a:rPr>
              <a:t>Полезные ссылки. </a:t>
            </a:r>
            <a:endParaRPr lang="ru-RU" sz="2500" dirty="0">
              <a:solidFill>
                <a:schemeClr val="bg1"/>
              </a:solidFill>
              <a:latin typeface="Arial" panose="020B0604020202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A56514E8-75EF-1215-3543-9469215198FF}"/>
              </a:ext>
            </a:extLst>
          </p:cNvPr>
          <p:cNvPicPr>
            <a:picLocks noChangeAspect="1"/>
          </p:cNvPicPr>
          <p:nvPr/>
        </p:nvPicPr>
        <p:blipFill>
          <a:blip r:embed="rId4">
            <a:alphaModFix amt="40000"/>
          </a:blip>
          <a:stretch>
            <a:fillRect/>
          </a:stretch>
        </p:blipFill>
        <p:spPr>
          <a:xfrm rot="17852110">
            <a:off x="10664283" y="2089131"/>
            <a:ext cx="2099527" cy="2051221"/>
          </a:xfrm>
          <a:prstGeom prst="rect">
            <a:avLst/>
          </a:prstGeom>
        </p:spPr>
      </p:pic>
      <p:pic>
        <p:nvPicPr>
          <p:cNvPr id="5" name="Рисунок 4">
            <a:extLst>
              <a:ext uri="{FF2B5EF4-FFF2-40B4-BE49-F238E27FC236}">
                <a16:creationId xmlns:a16="http://schemas.microsoft.com/office/drawing/2014/main" id="{3B47FD22-D11D-5964-10D8-876D0DD137DC}"/>
              </a:ext>
            </a:extLst>
          </p:cNvPr>
          <p:cNvPicPr>
            <a:picLocks noChangeAspect="1"/>
          </p:cNvPicPr>
          <p:nvPr/>
        </p:nvPicPr>
        <p:blipFill>
          <a:blip r:embed="rId4">
            <a:alphaModFix amt="40000"/>
          </a:blip>
          <a:stretch>
            <a:fillRect/>
          </a:stretch>
        </p:blipFill>
        <p:spPr>
          <a:xfrm rot="1847315">
            <a:off x="-1124547" y="5326850"/>
            <a:ext cx="2860468" cy="2794654"/>
          </a:xfrm>
          <a:prstGeom prst="rect">
            <a:avLst/>
          </a:prstGeom>
        </p:spPr>
      </p:pic>
      <p:sp>
        <p:nvSpPr>
          <p:cNvPr id="10" name="TextBox 9"/>
          <p:cNvSpPr txBox="1"/>
          <p:nvPr/>
        </p:nvSpPr>
        <p:spPr>
          <a:xfrm>
            <a:off x="305685" y="1223815"/>
            <a:ext cx="11150354" cy="5447645"/>
          </a:xfrm>
          <a:prstGeom prst="rect">
            <a:avLst/>
          </a:prstGeom>
          <a:noFill/>
        </p:spPr>
        <p:txBody>
          <a:bodyPr wrap="square" rtlCol="0">
            <a:spAutoFit/>
          </a:bodyPr>
          <a:lstStyle/>
          <a:p>
            <a:pPr algn="ctr"/>
            <a:r>
              <a:rPr lang="ru-RU" sz="2400" b="1" dirty="0"/>
              <a:t>Оперативно про мошенников </a:t>
            </a:r>
          </a:p>
          <a:p>
            <a:r>
              <a:rPr lang="ru-RU" b="1" dirty="0" smtClean="0">
                <a:solidFill>
                  <a:srgbClr val="FF0000"/>
                </a:solidFill>
              </a:rPr>
              <a:t>12. </a:t>
            </a:r>
            <a:r>
              <a:rPr lang="ru-RU" b="1" dirty="0">
                <a:solidFill>
                  <a:srgbClr val="FF0000"/>
                </a:solidFill>
              </a:rPr>
              <a:t>ТГ-канал «Вестник киберполиции России»: </a:t>
            </a:r>
            <a:r>
              <a:rPr lang="en-US" b="1" dirty="0">
                <a:hlinkClick r:id="rId5"/>
              </a:rPr>
              <a:t>https://t.me/cyberpolice_rus</a:t>
            </a:r>
            <a:endParaRPr lang="ru-RU" b="1" dirty="0"/>
          </a:p>
          <a:p>
            <a:r>
              <a:rPr lang="ru-RU" b="1" dirty="0" smtClean="0">
                <a:solidFill>
                  <a:srgbClr val="FF0000"/>
                </a:solidFill>
              </a:rPr>
              <a:t>13. </a:t>
            </a:r>
            <a:r>
              <a:rPr lang="ru-RU" b="1" dirty="0">
                <a:solidFill>
                  <a:srgbClr val="FF0000"/>
                </a:solidFill>
              </a:rPr>
              <a:t>Лига безопасного интернета: </a:t>
            </a:r>
            <a:r>
              <a:rPr lang="en-US" b="1" dirty="0">
                <a:hlinkClick r:id="rId6"/>
              </a:rPr>
              <a:t>https://ligainternet.ru/</a:t>
            </a:r>
            <a:r>
              <a:rPr lang="ru-RU" b="1" dirty="0"/>
              <a:t> </a:t>
            </a:r>
            <a:r>
              <a:rPr lang="ru-RU" b="1" dirty="0">
                <a:solidFill>
                  <a:srgbClr val="FF0000"/>
                </a:solidFill>
              </a:rPr>
              <a:t>и их тг-канал: </a:t>
            </a:r>
            <a:r>
              <a:rPr lang="en-US" b="1" dirty="0">
                <a:hlinkClick r:id="rId7"/>
              </a:rPr>
              <a:t>https://t.me/s/ligainternet</a:t>
            </a:r>
            <a:endParaRPr lang="ru-RU" b="1" dirty="0"/>
          </a:p>
          <a:p>
            <a:r>
              <a:rPr lang="ru-RU" b="1" dirty="0" smtClean="0">
                <a:solidFill>
                  <a:srgbClr val="FF0000"/>
                </a:solidFill>
              </a:rPr>
              <a:t>14. </a:t>
            </a:r>
            <a:r>
              <a:rPr lang="ru-RU" b="1" dirty="0">
                <a:solidFill>
                  <a:srgbClr val="FF0000"/>
                </a:solidFill>
              </a:rPr>
              <a:t>ТГ-канал «</a:t>
            </a:r>
            <a:r>
              <a:rPr lang="en-US" b="1" dirty="0">
                <a:solidFill>
                  <a:srgbClr val="FF0000"/>
                </a:solidFill>
              </a:rPr>
              <a:t>Kaspersky</a:t>
            </a:r>
            <a:r>
              <a:rPr lang="ru-RU" b="1" dirty="0">
                <a:solidFill>
                  <a:srgbClr val="FF0000"/>
                </a:solidFill>
              </a:rPr>
              <a:t>»:</a:t>
            </a:r>
            <a:r>
              <a:rPr lang="en-US" b="1" dirty="0">
                <a:solidFill>
                  <a:srgbClr val="FF0000"/>
                </a:solidFill>
              </a:rPr>
              <a:t> </a:t>
            </a:r>
            <a:r>
              <a:rPr lang="en-US" b="1" dirty="0">
                <a:hlinkClick r:id="rId8"/>
              </a:rPr>
              <a:t>https://t.me/kasperskylab_ru</a:t>
            </a:r>
            <a:endParaRPr lang="ru-RU" b="1" dirty="0"/>
          </a:p>
          <a:p>
            <a:r>
              <a:rPr lang="ru-RU" b="1" dirty="0" smtClean="0">
                <a:solidFill>
                  <a:srgbClr val="FF0000"/>
                </a:solidFill>
              </a:rPr>
              <a:t>15. </a:t>
            </a:r>
            <a:r>
              <a:rPr lang="ru-RU" b="1" dirty="0">
                <a:solidFill>
                  <a:srgbClr val="FF0000"/>
                </a:solidFill>
              </a:rPr>
              <a:t>Кибрарий Сбербанка: </a:t>
            </a:r>
            <a:r>
              <a:rPr lang="en-US" b="1" dirty="0">
                <a:hlinkClick r:id="rId9"/>
              </a:rPr>
              <a:t>https://www.sberbank.ru/ru/person/kibrary</a:t>
            </a:r>
            <a:endParaRPr lang="ru-RU" b="1" dirty="0"/>
          </a:p>
          <a:p>
            <a:r>
              <a:rPr lang="ru-RU" b="1" dirty="0" smtClean="0">
                <a:solidFill>
                  <a:srgbClr val="FF0000"/>
                </a:solidFill>
              </a:rPr>
              <a:t>16. </a:t>
            </a:r>
            <a:r>
              <a:rPr lang="ru-RU" b="1" dirty="0">
                <a:solidFill>
                  <a:srgbClr val="FF0000"/>
                </a:solidFill>
              </a:rPr>
              <a:t>Газета Известия. «Мошенничество»: </a:t>
            </a:r>
            <a:r>
              <a:rPr lang="en-US" b="1" dirty="0">
                <a:hlinkClick r:id="rId10"/>
              </a:rPr>
              <a:t>https://iz.ru/tag/moshennichestvo</a:t>
            </a:r>
            <a:endParaRPr lang="ru-RU" b="1" dirty="0"/>
          </a:p>
          <a:p>
            <a:endParaRPr lang="ru-RU" dirty="0"/>
          </a:p>
          <a:p>
            <a:pPr algn="just"/>
            <a:endParaRPr lang="ru-RU" b="1" dirty="0" smtClean="0"/>
          </a:p>
          <a:p>
            <a:pPr algn="just"/>
            <a:r>
              <a:rPr lang="ru-RU" b="1" dirty="0" smtClean="0">
                <a:solidFill>
                  <a:srgbClr val="00B050"/>
                </a:solidFill>
              </a:rPr>
              <a:t>17. Интернет-приемная </a:t>
            </a:r>
            <a:r>
              <a:rPr lang="ru-RU" b="1" dirty="0">
                <a:solidFill>
                  <a:srgbClr val="00B050"/>
                </a:solidFill>
              </a:rPr>
              <a:t>Банка России: </a:t>
            </a:r>
            <a:r>
              <a:rPr lang="en-US" b="1" dirty="0">
                <a:hlinkClick r:id="rId11"/>
              </a:rPr>
              <a:t>https://cbr.ru/reception</a:t>
            </a:r>
            <a:r>
              <a:rPr lang="en-US" b="1" dirty="0" smtClean="0">
                <a:hlinkClick r:id="rId11"/>
              </a:rPr>
              <a:t>/</a:t>
            </a:r>
            <a:endParaRPr lang="ru-RU" b="1" dirty="0"/>
          </a:p>
          <a:p>
            <a:pPr algn="just"/>
            <a:r>
              <a:rPr lang="ru-RU" b="1" dirty="0" smtClean="0">
                <a:solidFill>
                  <a:srgbClr val="00B050"/>
                </a:solidFill>
              </a:rPr>
              <a:t>18. Досудебное</a:t>
            </a:r>
            <a:r>
              <a:rPr lang="ru-RU" b="1" dirty="0">
                <a:solidFill>
                  <a:srgbClr val="00B050"/>
                </a:solidFill>
              </a:rPr>
              <a:t> урегулирование споров физлиц с фин организациями. </a:t>
            </a:r>
            <a:r>
              <a:rPr lang="ru-RU" b="1" dirty="0" smtClean="0">
                <a:solidFill>
                  <a:srgbClr val="00B050"/>
                </a:solidFill>
              </a:rPr>
              <a:t>Финансовый </a:t>
            </a:r>
            <a:r>
              <a:rPr lang="ru-RU" b="1" dirty="0">
                <a:solidFill>
                  <a:srgbClr val="00B050"/>
                </a:solidFill>
              </a:rPr>
              <a:t>уполномоченный: </a:t>
            </a:r>
            <a:r>
              <a:rPr lang="en-US" b="1" dirty="0">
                <a:hlinkClick r:id="rId12"/>
              </a:rPr>
              <a:t>https://finombudsman.ru/</a:t>
            </a:r>
            <a:r>
              <a:rPr lang="ru-RU" b="1" dirty="0"/>
              <a:t> </a:t>
            </a:r>
          </a:p>
          <a:p>
            <a:pPr algn="just"/>
            <a:r>
              <a:rPr lang="ru-RU" b="1" dirty="0" smtClean="0">
                <a:solidFill>
                  <a:srgbClr val="00B050"/>
                </a:solidFill>
              </a:rPr>
              <a:t>19. Общественная </a:t>
            </a:r>
            <a:r>
              <a:rPr lang="ru-RU" b="1" dirty="0">
                <a:solidFill>
                  <a:srgbClr val="00B050"/>
                </a:solidFill>
              </a:rPr>
              <a:t>электронная приемная </a:t>
            </a:r>
            <a:r>
              <a:rPr lang="ru-RU" b="1" dirty="0" smtClean="0">
                <a:solidFill>
                  <a:srgbClr val="00B050"/>
                </a:solidFill>
              </a:rPr>
              <a:t>Роскомнадзора:</a:t>
            </a:r>
          </a:p>
          <a:p>
            <a:pPr algn="just"/>
            <a:r>
              <a:rPr lang="en-US" b="1" dirty="0" smtClean="0">
                <a:hlinkClick r:id="rId13"/>
              </a:rPr>
              <a:t>https</a:t>
            </a:r>
            <a:r>
              <a:rPr lang="en-US" b="1" dirty="0">
                <a:hlinkClick r:id="rId13"/>
              </a:rPr>
              <a:t>://rkn.gov.ru/treatments/ask-question</a:t>
            </a:r>
            <a:r>
              <a:rPr lang="en-US" b="1" dirty="0" smtClean="0">
                <a:hlinkClick r:id="rId13"/>
              </a:rPr>
              <a:t>/</a:t>
            </a:r>
            <a:endParaRPr lang="ru-RU" b="1" dirty="0" smtClean="0"/>
          </a:p>
          <a:p>
            <a:pPr algn="just"/>
            <a:r>
              <a:rPr lang="ru-RU" b="1" dirty="0" smtClean="0">
                <a:solidFill>
                  <a:srgbClr val="00B050"/>
                </a:solidFill>
              </a:rPr>
              <a:t>20. За права заемщиков: </a:t>
            </a:r>
            <a:r>
              <a:rPr lang="en-US" b="1" dirty="0">
                <a:solidFill>
                  <a:srgbClr val="00B050"/>
                </a:solidFill>
                <a:hlinkClick r:id="rId14"/>
              </a:rPr>
              <a:t>https://zapravazaemschikov.onf.ru/</a:t>
            </a:r>
            <a:endParaRPr lang="ru-RU" b="1" dirty="0">
              <a:solidFill>
                <a:srgbClr val="00B050"/>
              </a:solidFill>
            </a:endParaRPr>
          </a:p>
          <a:p>
            <a:pPr algn="just"/>
            <a:endParaRPr lang="ru-RU" b="1" dirty="0"/>
          </a:p>
          <a:p>
            <a:pPr lvl="0" algn="just"/>
            <a:r>
              <a:rPr lang="ru-RU" b="1" dirty="0" smtClean="0">
                <a:solidFill>
                  <a:srgbClr val="FF0000"/>
                </a:solidFill>
              </a:rPr>
              <a:t>21. </a:t>
            </a:r>
            <a:r>
              <a:rPr lang="ru-RU" b="1" dirty="0">
                <a:solidFill>
                  <a:srgbClr val="FF0000"/>
                </a:solidFill>
              </a:rPr>
              <a:t>Центр правовой помощи гражданам в цифровой среде: </a:t>
            </a:r>
            <a:r>
              <a:rPr lang="ru-RU" b="1" dirty="0">
                <a:hlinkClick r:id="rId15"/>
              </a:rPr>
              <a:t>https://4people.grfc.ru</a:t>
            </a:r>
            <a:r>
              <a:rPr lang="ru-RU" b="1" dirty="0" smtClean="0">
                <a:hlinkClick r:id="rId15"/>
              </a:rPr>
              <a:t>/</a:t>
            </a:r>
            <a:endParaRPr lang="ru-RU" b="1" dirty="0" smtClean="0"/>
          </a:p>
          <a:p>
            <a:r>
              <a:rPr lang="ru-RU" b="1" dirty="0" smtClean="0">
                <a:solidFill>
                  <a:srgbClr val="FF0000"/>
                </a:solidFill>
              </a:rPr>
              <a:t>22. </a:t>
            </a:r>
            <a:r>
              <a:rPr lang="ru-RU" b="1" dirty="0">
                <a:solidFill>
                  <a:srgbClr val="FF0000"/>
                </a:solidFill>
              </a:rPr>
              <a:t>Электронная форма подачи жалобы на фишинговые ресурсы на портале «Госуслуги»</a:t>
            </a:r>
          </a:p>
          <a:p>
            <a:r>
              <a:rPr lang="ru-RU" b="1" dirty="0">
                <a:hlinkClick r:id="rId16"/>
              </a:rPr>
              <a:t>https://www.gosuslugi.ru/help/faq/fraud/23050</a:t>
            </a:r>
            <a:endParaRPr lang="ru-RU" dirty="0"/>
          </a:p>
          <a:p>
            <a:pPr lvl="0" algn="just"/>
            <a:endParaRPr lang="ru-RU" b="1" dirty="0"/>
          </a:p>
        </p:txBody>
      </p:sp>
    </p:spTree>
    <p:extLst>
      <p:ext uri="{BB962C8B-B14F-4D97-AF65-F5344CB8AC3E}">
        <p14:creationId xmlns:p14="http://schemas.microsoft.com/office/powerpoint/2010/main" val="149572472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10DA7A7F-EA42-06B8-9CCF-F5DE61F1D902}"/>
              </a:ext>
            </a:extLst>
          </p:cNvPr>
          <p:cNvGrpSpPr/>
          <p:nvPr/>
        </p:nvGrpSpPr>
        <p:grpSpPr>
          <a:xfrm>
            <a:off x="305685" y="194805"/>
            <a:ext cx="11580628" cy="1029010"/>
            <a:chOff x="305685" y="194805"/>
            <a:chExt cx="11580628" cy="1029010"/>
          </a:xfrm>
        </p:grpSpPr>
        <p:pic>
          <p:nvPicPr>
            <p:cNvPr id="7" name="Рисунок 6">
              <a:extLst>
                <a:ext uri="{FF2B5EF4-FFF2-40B4-BE49-F238E27FC236}">
                  <a16:creationId xmlns:a16="http://schemas.microsoft.com/office/drawing/2014/main" id="{F809CFD5-43A3-993F-90F0-CD33CA789AAA}"/>
                </a:ext>
              </a:extLst>
            </p:cNvPr>
            <p:cNvPicPr>
              <a:picLocks noChangeAspect="1"/>
            </p:cNvPicPr>
            <p:nvPr/>
          </p:nvPicPr>
          <p:blipFill>
            <a:blip r:embed="rId2"/>
            <a:stretch>
              <a:fillRect/>
            </a:stretch>
          </p:blipFill>
          <p:spPr>
            <a:xfrm>
              <a:off x="305685" y="269747"/>
              <a:ext cx="11580628" cy="879129"/>
            </a:xfrm>
            <a:prstGeom prst="rect">
              <a:avLst/>
            </a:prstGeom>
          </p:spPr>
        </p:pic>
        <p:pic>
          <p:nvPicPr>
            <p:cNvPr id="8" name="Рисунок 7" descr="Изображение выглядит как логотип, символ, Графика, Шрифт&#10;&#10;Автоматически созданное описание">
              <a:extLst>
                <a:ext uri="{FF2B5EF4-FFF2-40B4-BE49-F238E27FC236}">
                  <a16:creationId xmlns:a16="http://schemas.microsoft.com/office/drawing/2014/main" id="{6522A0ED-A014-95EA-DF40-6CD130D3FEE8}"/>
                </a:ext>
              </a:extLst>
            </p:cNvPr>
            <p:cNvPicPr>
              <a:picLocks noChangeAspect="1"/>
            </p:cNvPicPr>
            <p:nvPr/>
          </p:nvPicPr>
          <p:blipFill>
            <a:blip r:embed="rId3"/>
            <a:stretch>
              <a:fillRect/>
            </a:stretch>
          </p:blipFill>
          <p:spPr>
            <a:xfrm>
              <a:off x="10757156" y="194805"/>
              <a:ext cx="1129157" cy="1029010"/>
            </a:xfrm>
            <a:prstGeom prst="rect">
              <a:avLst/>
            </a:prstGeom>
          </p:spPr>
        </p:pic>
      </p:grpSp>
      <p:sp>
        <p:nvSpPr>
          <p:cNvPr id="2" name="Заголовок 1">
            <a:extLst>
              <a:ext uri="{FF2B5EF4-FFF2-40B4-BE49-F238E27FC236}">
                <a16:creationId xmlns:a16="http://schemas.microsoft.com/office/drawing/2014/main" id="{079FA31D-F64C-A518-E57A-FAE3534F21B3}"/>
              </a:ext>
            </a:extLst>
          </p:cNvPr>
          <p:cNvSpPr>
            <a:spLocks noGrp="1"/>
          </p:cNvSpPr>
          <p:nvPr>
            <p:ph type="ctrTitle"/>
          </p:nvPr>
        </p:nvSpPr>
        <p:spPr>
          <a:xfrm>
            <a:off x="486033" y="269747"/>
            <a:ext cx="9235016" cy="805291"/>
          </a:xfrm>
        </p:spPr>
        <p:txBody>
          <a:bodyPr anchor="ctr">
            <a:normAutofit/>
          </a:bodyPr>
          <a:lstStyle/>
          <a:p>
            <a:pPr algn="l"/>
            <a:r>
              <a:rPr lang="ru-RU" sz="2500" b="1" dirty="0" smtClean="0">
                <a:solidFill>
                  <a:srgbClr val="00B050"/>
                </a:solidFill>
                <a:latin typeface="Arial" panose="020B0604020202020204" pitchFamily="34" charset="0"/>
                <a:cs typeface="Arial" panose="020B0604020202020204" pitchFamily="34" charset="0"/>
              </a:rPr>
              <a:t>Полезные ссылки</a:t>
            </a:r>
            <a:endParaRPr lang="ru-RU" sz="2500" b="1" dirty="0">
              <a:solidFill>
                <a:srgbClr val="00B050"/>
              </a:solidFill>
              <a:latin typeface="Arial" panose="020B0604020202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A56514E8-75EF-1215-3543-9469215198FF}"/>
              </a:ext>
            </a:extLst>
          </p:cNvPr>
          <p:cNvPicPr>
            <a:picLocks noChangeAspect="1"/>
          </p:cNvPicPr>
          <p:nvPr/>
        </p:nvPicPr>
        <p:blipFill>
          <a:blip r:embed="rId4">
            <a:alphaModFix amt="40000"/>
          </a:blip>
          <a:stretch>
            <a:fillRect/>
          </a:stretch>
        </p:blipFill>
        <p:spPr>
          <a:xfrm rot="17852110">
            <a:off x="10664283" y="2089131"/>
            <a:ext cx="2099527" cy="2051221"/>
          </a:xfrm>
          <a:prstGeom prst="rect">
            <a:avLst/>
          </a:prstGeom>
        </p:spPr>
      </p:pic>
      <p:pic>
        <p:nvPicPr>
          <p:cNvPr id="5" name="Рисунок 4">
            <a:extLst>
              <a:ext uri="{FF2B5EF4-FFF2-40B4-BE49-F238E27FC236}">
                <a16:creationId xmlns:a16="http://schemas.microsoft.com/office/drawing/2014/main" id="{3B47FD22-D11D-5964-10D8-876D0DD137DC}"/>
              </a:ext>
            </a:extLst>
          </p:cNvPr>
          <p:cNvPicPr>
            <a:picLocks noChangeAspect="1"/>
          </p:cNvPicPr>
          <p:nvPr/>
        </p:nvPicPr>
        <p:blipFill>
          <a:blip r:embed="rId4">
            <a:alphaModFix amt="40000"/>
          </a:blip>
          <a:stretch>
            <a:fillRect/>
          </a:stretch>
        </p:blipFill>
        <p:spPr>
          <a:xfrm rot="1847315">
            <a:off x="-1124547" y="5326850"/>
            <a:ext cx="2860468" cy="2794654"/>
          </a:xfrm>
          <a:prstGeom prst="rect">
            <a:avLst/>
          </a:prstGeom>
        </p:spPr>
      </p:pic>
      <p:sp>
        <p:nvSpPr>
          <p:cNvPr id="6" name="Прямоугольник 5"/>
          <p:cNvSpPr/>
          <p:nvPr/>
        </p:nvSpPr>
        <p:spPr>
          <a:xfrm>
            <a:off x="1260825" y="1262408"/>
            <a:ext cx="7429849" cy="369332"/>
          </a:xfrm>
          <a:prstGeom prst="rect">
            <a:avLst/>
          </a:prstGeom>
        </p:spPr>
        <p:txBody>
          <a:bodyPr wrap="square">
            <a:spAutoFit/>
          </a:bodyPr>
          <a:lstStyle/>
          <a:p>
            <a:r>
              <a:rPr lang="en-US" b="1" dirty="0">
                <a:solidFill>
                  <a:srgbClr val="25367E"/>
                </a:solidFill>
                <a:latin typeface="Verdana" panose="020B0604030504040204" pitchFamily="34" charset="0"/>
                <a:ea typeface="Verdana" panose="020B0604030504040204" pitchFamily="34" charset="0"/>
              </a:rPr>
              <a:t>https://</a:t>
            </a:r>
            <a:r>
              <a:rPr lang="en-US" b="1" dirty="0" smtClean="0">
                <a:solidFill>
                  <a:srgbClr val="25367E"/>
                </a:solidFill>
                <a:latin typeface="Verdana" panose="020B0604030504040204" pitchFamily="34" charset="0"/>
                <a:ea typeface="Verdana" panose="020B0604030504040204" pitchFamily="34" charset="0"/>
              </a:rPr>
              <a:t>educenter.ru/press-center/finliternews/</a:t>
            </a:r>
            <a:endParaRPr lang="ru-RU" b="1" dirty="0">
              <a:solidFill>
                <a:srgbClr val="25367E"/>
              </a:solidFill>
              <a:latin typeface="Verdana" panose="020B0604030504040204" pitchFamily="34" charset="0"/>
              <a:ea typeface="Verdana" panose="020B0604030504040204" pitchFamily="34" charset="0"/>
            </a:endParaRPr>
          </a:p>
        </p:txBody>
      </p:sp>
      <p:pic>
        <p:nvPicPr>
          <p:cNvPr id="11" name="Рисунок 10"/>
          <p:cNvPicPr>
            <a:picLocks noChangeAspect="1"/>
          </p:cNvPicPr>
          <p:nvPr/>
        </p:nvPicPr>
        <p:blipFill>
          <a:blip r:embed="rId5"/>
          <a:stretch>
            <a:fillRect/>
          </a:stretch>
        </p:blipFill>
        <p:spPr>
          <a:xfrm>
            <a:off x="3540769" y="1709755"/>
            <a:ext cx="5483342" cy="4937566"/>
          </a:xfrm>
          <a:prstGeom prst="rect">
            <a:avLst/>
          </a:prstGeom>
        </p:spPr>
        <p:style>
          <a:lnRef idx="2">
            <a:schemeClr val="accent3"/>
          </a:lnRef>
          <a:fillRef idx="1">
            <a:schemeClr val="lt1"/>
          </a:fillRef>
          <a:effectRef idx="0">
            <a:schemeClr val="accent3"/>
          </a:effectRef>
          <a:fontRef idx="minor">
            <a:schemeClr val="dk1"/>
          </a:fontRef>
        </p:style>
      </p:pic>
    </p:spTree>
    <p:extLst>
      <p:ext uri="{BB962C8B-B14F-4D97-AF65-F5344CB8AC3E}">
        <p14:creationId xmlns:p14="http://schemas.microsoft.com/office/powerpoint/2010/main" val="1338448892"/>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9B891705425B744E99E2898F048CAD5C" ma:contentTypeVersion="13" ma:contentTypeDescription="Создание документа." ma:contentTypeScope="" ma:versionID="b0a38f50a03a33936c2e395e65d9f87f">
  <xsd:schema xmlns:xsd="http://www.w3.org/2001/XMLSchema" xmlns:xs="http://www.w3.org/2001/XMLSchema" xmlns:p="http://schemas.microsoft.com/office/2006/metadata/properties" xmlns:ns3="6670c954-0c68-471d-a2bf-75bd606184ae" targetNamespace="http://schemas.microsoft.com/office/2006/metadata/properties" ma:root="true" ma:fieldsID="65ef49082f7266b3153fd07e2d9c8fa3" ns3:_="">
    <xsd:import namespace="6670c954-0c68-471d-a2bf-75bd606184a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Location" minOccurs="0"/>
                <xsd:element ref="ns3:MediaServiceGenerationTime" minOccurs="0"/>
                <xsd:element ref="ns3:MediaServiceEventHashCode" minOccurs="0"/>
                <xsd:element ref="ns3:MediaServiceAutoTags" minOccurs="0"/>
                <xsd:element ref="ns3:MediaServiceOCR"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70c954-0c68-471d-a2bf-75bd606184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Location" ma:index="11" nillable="true" ma:displayName="Location" ma:internalName="MediaServiceLocatio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6" nillable="true" ma:displayName="MediaLengthInSeconds" ma:hidden="true" ma:internalName="MediaLengthInSeconds" ma:readOnly="true">
      <xsd:simpleType>
        <xsd:restriction base="dms:Unknown"/>
      </xsd:simpleType>
    </xsd:element>
    <xsd:element name="_activity" ma:index="17" nillable="true" ma:displayName="_activity" ma:hidden="true" ma:internalName="_activity">
      <xsd:simpleType>
        <xsd:restriction base="dms:Note"/>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ystemTags" ma:index="19" nillable="true" ma:displayName="MediaServiceSystemTags" ma:hidden="true" ma:internalName="MediaServiceSystemTags" ma:readOnly="true">
      <xsd:simpleType>
        <xsd:restriction base="dms:Note"/>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6670c954-0c68-471d-a2bf-75bd606184a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DCABE8A-2E4E-4CF9-BCD1-324DA95086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670c954-0c68-471d-a2bf-75bd606184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8777749-AECF-490F-AD21-676B410753EE}">
  <ds:schemaRefs>
    <ds:schemaRef ds:uri="http://schemas.microsoft.com/office/infopath/2007/PartnerControls"/>
    <ds:schemaRef ds:uri="http://www.w3.org/XML/1998/namespace"/>
    <ds:schemaRef ds:uri="http://purl.org/dc/dcmitype/"/>
    <ds:schemaRef ds:uri="http://schemas.microsoft.com/office/2006/metadata/properties"/>
    <ds:schemaRef ds:uri="http://purl.org/dc/terms/"/>
    <ds:schemaRef ds:uri="http://purl.org/dc/elements/1.1/"/>
    <ds:schemaRef ds:uri="6670c954-0c68-471d-a2bf-75bd606184ae"/>
    <ds:schemaRef ds:uri="http://schemas.microsoft.com/office/2006/documentManagement/types"/>
    <ds:schemaRef ds:uri="http://schemas.openxmlformats.org/package/2006/metadata/core-properties"/>
  </ds:schemaRefs>
</ds:datastoreItem>
</file>

<file path=customXml/itemProps3.xml><?xml version="1.0" encoding="utf-8"?>
<ds:datastoreItem xmlns:ds="http://schemas.openxmlformats.org/officeDocument/2006/customXml" ds:itemID="{EF13992B-4C88-4C2E-90C6-06F50D3A0A5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1278</TotalTime>
  <Words>3251</Words>
  <Application>Microsoft Office PowerPoint</Application>
  <PresentationFormat>Широкоэкранный</PresentationFormat>
  <Paragraphs>288</Paragraphs>
  <Slides>33</Slides>
  <Notes>0</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33</vt:i4>
      </vt:variant>
    </vt:vector>
  </HeadingPairs>
  <TitlesOfParts>
    <vt:vector size="43" baseType="lpstr">
      <vt:lpstr>Calibri</vt:lpstr>
      <vt:lpstr>Verdana</vt:lpstr>
      <vt:lpstr>Graphik</vt:lpstr>
      <vt:lpstr>PT Sans</vt:lpstr>
      <vt:lpstr>Aptos</vt:lpstr>
      <vt:lpstr>Arial</vt:lpstr>
      <vt:lpstr>Times New Roman</vt:lpstr>
      <vt:lpstr>Wingdings</vt:lpstr>
      <vt:lpstr>Aptos Display</vt:lpstr>
      <vt:lpstr>Тема Office</vt:lpstr>
      <vt:lpstr>Кредиты</vt:lpstr>
      <vt:lpstr>Об авторе </vt:lpstr>
      <vt:lpstr>Содержание </vt:lpstr>
      <vt:lpstr>Кредитование: определение, виды кредитов, законы</vt:lpstr>
      <vt:lpstr>Кредитование: определение, виды кредитов, законы</vt:lpstr>
      <vt:lpstr>Кредитование: определение, виды кредитов, законы</vt:lpstr>
      <vt:lpstr>Кредитование: определение, виды кредитов, законы</vt:lpstr>
      <vt:lpstr>Кредитование: определение, виды кредитов, законы</vt:lpstr>
      <vt:lpstr>Кредитование: ограничения процентных ставок </vt:lpstr>
      <vt:lpstr>Как правильно начислять проценты </vt:lpstr>
      <vt:lpstr>Статистика. Данные Банка России. </vt:lpstr>
      <vt:lpstr>Статистика. Данные Банка России. </vt:lpstr>
      <vt:lpstr>Статистика. Данные Банка России. </vt:lpstr>
      <vt:lpstr>Как решить брать или не брать кредит</vt:lpstr>
      <vt:lpstr>Существенные условия кредитования. Кто может выдать кредит?</vt:lpstr>
      <vt:lpstr>Существенные условия кредитования</vt:lpstr>
      <vt:lpstr>Кредитная карта с льготным периодом</vt:lpstr>
      <vt:lpstr>Что делать, если Вы не можете оплачивать кредит</vt:lpstr>
      <vt:lpstr>Мошенничество и «черные кредиторы» </vt:lpstr>
      <vt:lpstr>Мошенничество и «черные кредиторы» </vt:lpstr>
      <vt:lpstr>Мошенничество и «раздолжнители» </vt:lpstr>
      <vt:lpstr>Мошенничество: как за Вас берут кредиты. Профилактика</vt:lpstr>
      <vt:lpstr>Мошенничество: в 25 г. как будут бороться в кредитной сфере</vt:lpstr>
      <vt:lpstr>Мошенничество: что делать и кредитная история</vt:lpstr>
      <vt:lpstr>Мошенничество : мисселинг</vt:lpstr>
      <vt:lpstr>Мошенничество: мисселинг, как правильно начислять проценты </vt:lpstr>
      <vt:lpstr>Мошенничество : мисселинг и закредитованность </vt:lpstr>
      <vt:lpstr>Защита от мошенников </vt:lpstr>
      <vt:lpstr>Полезные ссылки </vt:lpstr>
      <vt:lpstr>Полезные ссылки </vt:lpstr>
      <vt:lpstr>Периоды охлаждения  </vt:lpstr>
      <vt:lpstr>Полезные ссылки. </vt:lpstr>
      <vt:lpstr>Полезные ссылки</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Кредитование</dc:title>
  <dc:creator>Илья Марков</dc:creator>
  <cp:lastModifiedBy>Евгений Григорьев</cp:lastModifiedBy>
  <cp:revision>191</cp:revision>
  <dcterms:created xsi:type="dcterms:W3CDTF">2024-06-05T08:31:08Z</dcterms:created>
  <dcterms:modified xsi:type="dcterms:W3CDTF">2025-01-28T14:03:44Z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0x0101009B891705425B744E99E2898F048CAD5C</vt:lpwstr>
  </property>
</Properties>
</file>