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</p:sldMasterIdLst>
  <p:notesMasterIdLst>
    <p:notesMasterId r:id="rId27"/>
  </p:notesMasterIdLst>
  <p:sldIdLst>
    <p:sldId id="468" r:id="rId5"/>
    <p:sldId id="416" r:id="rId6"/>
    <p:sldId id="475" r:id="rId7"/>
    <p:sldId id="477" r:id="rId8"/>
    <p:sldId id="423" r:id="rId9"/>
    <p:sldId id="478" r:id="rId10"/>
    <p:sldId id="435" r:id="rId11"/>
    <p:sldId id="480" r:id="rId12"/>
    <p:sldId id="456" r:id="rId13"/>
    <p:sldId id="481" r:id="rId14"/>
    <p:sldId id="482" r:id="rId15"/>
    <p:sldId id="483" r:id="rId16"/>
    <p:sldId id="441" r:id="rId17"/>
    <p:sldId id="479" r:id="rId18"/>
    <p:sldId id="469" r:id="rId19"/>
    <p:sldId id="485" r:id="rId20"/>
    <p:sldId id="488" r:id="rId21"/>
    <p:sldId id="486" r:id="rId22"/>
    <p:sldId id="487" r:id="rId23"/>
    <p:sldId id="484" r:id="rId24"/>
    <p:sldId id="379" r:id="rId25"/>
    <p:sldId id="44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orient="horz" pos="3838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74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0583E8-8E59-430A-BBB6-8F99DA6D8ECE}" v="5" dt="2020-07-20T07:05:26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/>
  </p:normalViewPr>
  <p:slideViewPr>
    <p:cSldViewPr snapToGrid="0">
      <p:cViewPr>
        <p:scale>
          <a:sx n="75" d="100"/>
          <a:sy n="75" d="100"/>
        </p:scale>
        <p:origin x="792" y="451"/>
      </p:cViewPr>
      <p:guideLst>
        <p:guide orient="horz" pos="482"/>
        <p:guide orient="horz" pos="799"/>
        <p:guide orient="horz" pos="3838"/>
        <p:guide pos="302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49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64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ей Лаврик" userId="8685d5e5-ff9b-439f-a1ee-aae9b895a323" providerId="ADAL" clId="{FD0583E8-8E59-430A-BBB6-8F99DA6D8ECE}"/>
    <pc:docChg chg="addSld delSld modSld">
      <pc:chgData name="Алексей Лаврик" userId="8685d5e5-ff9b-439f-a1ee-aae9b895a323" providerId="ADAL" clId="{FD0583E8-8E59-430A-BBB6-8F99DA6D8ECE}" dt="2020-07-20T07:05:34.770" v="6" actId="6549"/>
      <pc:docMkLst>
        <pc:docMk/>
      </pc:docMkLst>
      <pc:sldChg chg="modSp">
        <pc:chgData name="Алексей Лаврик" userId="8685d5e5-ff9b-439f-a1ee-aae9b895a323" providerId="ADAL" clId="{FD0583E8-8E59-430A-BBB6-8F99DA6D8ECE}" dt="2020-07-20T07:05:34.770" v="6" actId="6549"/>
        <pc:sldMkLst>
          <pc:docMk/>
          <pc:sldMk cId="2059118195" sldId="257"/>
        </pc:sldMkLst>
        <pc:spChg chg="mod">
          <ac:chgData name="Алексей Лаврик" userId="8685d5e5-ff9b-439f-a1ee-aae9b895a323" providerId="ADAL" clId="{FD0583E8-8E59-430A-BBB6-8F99DA6D8ECE}" dt="2020-07-20T07:05:34.770" v="6" actId="6549"/>
          <ac:spMkLst>
            <pc:docMk/>
            <pc:sldMk cId="2059118195" sldId="257"/>
            <ac:spMk id="8" creationId="{0C7B8F2E-4F00-44DB-AA7C-468252367446}"/>
          </ac:spMkLst>
        </pc:spChg>
      </pc:sldChg>
      <pc:sldChg chg="add del">
        <pc:chgData name="Алексей Лаврик" userId="8685d5e5-ff9b-439f-a1ee-aae9b895a323" providerId="ADAL" clId="{FD0583E8-8E59-430A-BBB6-8F99DA6D8ECE}" dt="2019-10-22T14:47:25.392" v="3"/>
        <pc:sldMkLst>
          <pc:docMk/>
          <pc:sldMk cId="10150479" sldId="258"/>
        </pc:sldMkLst>
      </pc:sldChg>
      <pc:sldChg chg="add">
        <pc:chgData name="Алексей Лаврик" userId="8685d5e5-ff9b-439f-a1ee-aae9b895a323" providerId="ADAL" clId="{FD0583E8-8E59-430A-BBB6-8F99DA6D8ECE}" dt="2020-07-20T07:05:26.285" v="4"/>
        <pc:sldMkLst>
          <pc:docMk/>
          <pc:sldMk cId="2074755889" sldId="258"/>
        </pc:sldMkLst>
      </pc:sldChg>
      <pc:sldChg chg="add del">
        <pc:chgData name="Алексей Лаврик" userId="8685d5e5-ff9b-439f-a1ee-aae9b895a323" providerId="ADAL" clId="{FD0583E8-8E59-430A-BBB6-8F99DA6D8ECE}" dt="2019-10-22T14:47:25.193" v="2"/>
        <pc:sldMkLst>
          <pc:docMk/>
          <pc:sldMk cId="3111999270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3D4C7-4E85-40DA-93F3-9997E8A8E2D9}" type="datetimeFigureOut">
              <a:rPr lang="ru-RU" smtClean="0"/>
              <a:t>15.10.2025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15544-C706-42FE-B2B4-DFD0AD19A5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73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7278757" y="173766"/>
            <a:ext cx="44577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www.educenter.ru</a:t>
            </a:r>
            <a:endParaRPr lang="ru-RU" sz="2800" b="1" dirty="0">
              <a:solidFill>
                <a:schemeClr val="bg1"/>
              </a:solidFill>
              <a:latin typeface="DINPro-Medium" panose="02000503030000020004" pitchFamily="50" charset="0"/>
              <a:cs typeface="DIN Pro Regular" panose="020B0504020101020102" pitchFamily="34" charset="0"/>
            </a:endParaRPr>
          </a:p>
          <a:p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02EA1E4-46DB-4A43-B4F5-E6C01217E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98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1196C3D6-D88A-41AF-A015-A76B6707C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38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57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62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19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64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16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0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80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1769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17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course-series/finliteracy.html?&amp;page=201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suslugi.ru/help/faq/login/7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rivacy.kaspersky.com/ru/articles/operation-system-settings-ios-medium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rivacy.kaspersky.com/ru/articles/operation-system-settings-androidos-medium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t-j.ru/pro/bezopasnost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t-j.ru/short/avoid-pyramids/" TargetMode="External"/><Relationship Id="rId13" Type="http://schemas.openxmlformats.org/officeDocument/2006/relationships/hyperlink" Target="https://t-j.ru/list/top-blackmail/" TargetMode="External"/><Relationship Id="rId3" Type="http://schemas.openxmlformats.org/officeDocument/2006/relationships/hyperlink" Target="https://t-j.ru/phishing/" TargetMode="External"/><Relationship Id="rId7" Type="http://schemas.openxmlformats.org/officeDocument/2006/relationships/hyperlink" Target="https://t-j.ru/hustle/social-fraud-scheme/" TargetMode="External"/><Relationship Id="rId12" Type="http://schemas.openxmlformats.org/officeDocument/2006/relationships/hyperlink" Target="https://t-j.ru/fake-charity/" TargetMode="External"/><Relationship Id="rId2" Type="http://schemas.openxmlformats.org/officeDocument/2006/relationships/hyperlink" Target="https://t-j.ru/wiki/fraud/" TargetMode="External"/><Relationship Id="rId16" Type="http://schemas.openxmlformats.org/officeDocument/2006/relationships/hyperlink" Target="https://t-j.ru/fraud-stories-watche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-j.ru/hustle/moshenniki-podarochnye-carty/" TargetMode="External"/><Relationship Id="rId11" Type="http://schemas.openxmlformats.org/officeDocument/2006/relationships/hyperlink" Target="https://t-j.ru/hustle/allo-nachalnik/" TargetMode="External"/><Relationship Id="rId5" Type="http://schemas.openxmlformats.org/officeDocument/2006/relationships/hyperlink" Target="https://t-j.ru/online-job/" TargetMode="External"/><Relationship Id="rId15" Type="http://schemas.openxmlformats.org/officeDocument/2006/relationships/hyperlink" Target="https://t-j.ru/fraud-stories-vykup-tovara-na-marketpleise/" TargetMode="External"/><Relationship Id="rId10" Type="http://schemas.openxmlformats.org/officeDocument/2006/relationships/hyperlink" Target="https://t-j.ru/hustle/giveaway-new-year-fraud/?utm_referrer=https://t-j.ru/wiki/fraud/" TargetMode="External"/><Relationship Id="rId4" Type="http://schemas.openxmlformats.org/officeDocument/2006/relationships/hyperlink" Target="https://t-j.ru/hustle/prilozhenija/" TargetMode="External"/><Relationship Id="rId9" Type="http://schemas.openxmlformats.org/officeDocument/2006/relationships/hyperlink" Target="https://t-j.ru/guide/top-vk-frauds/" TargetMode="External"/><Relationship Id="rId14" Type="http://schemas.openxmlformats.org/officeDocument/2006/relationships/hyperlink" Target="https://www.banki.ru/news/daytheme/?id=11015002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press-center/finliternew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865A97-44D1-4C13-A4E2-ADB1611A71C7}"/>
              </a:ext>
            </a:extLst>
          </p:cNvPr>
          <p:cNvSpPr txBox="1">
            <a:spLocks/>
          </p:cNvSpPr>
          <p:nvPr/>
        </p:nvSpPr>
        <p:spPr>
          <a:xfrm>
            <a:off x="3596228" y="1306737"/>
            <a:ext cx="8321951" cy="4448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b="1" spc="-150" dirty="0" smtClean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  <a:p>
            <a:pPr algn="ctr"/>
            <a:r>
              <a:rPr lang="ru-RU" sz="40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Виды </a:t>
            </a:r>
            <a:r>
              <a:rPr lang="ru-RU" sz="40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и признаки мошенничеств в интернете. </a:t>
            </a:r>
            <a:endParaRPr lang="en-US" sz="4000" b="1" spc="-150" dirty="0" smtClean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  <a:p>
            <a:pPr algn="ctr"/>
            <a:r>
              <a:rPr lang="ru-RU" sz="40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Меры противодействия</a:t>
            </a:r>
            <a:endParaRPr lang="ru-RU" sz="4000" b="1" spc="-15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EAF90-147C-4D9A-95B4-48F3587C0A8B}"/>
              </a:ext>
            </a:extLst>
          </p:cNvPr>
          <p:cNvSpPr txBox="1"/>
          <p:nvPr/>
        </p:nvSpPr>
        <p:spPr>
          <a:xfrm>
            <a:off x="3498574" y="6028556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Москва, октябрь</a:t>
            </a:r>
            <a:r>
              <a:rPr 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, 2025</a:t>
            </a:r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6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 И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126" y="1167691"/>
            <a:ext cx="4225989" cy="41573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81" y="1470903"/>
            <a:ext cx="6484879" cy="36932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1981200" y="5404638"/>
            <a:ext cx="81483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hlinkClick r:id="rId4"/>
              </a:rPr>
              <a:t>https://educenter.ru/course-series/finliteracy.html?&amp;</a:t>
            </a:r>
            <a:r>
              <a:rPr lang="en-US" sz="2200" b="1" dirty="0" smtClean="0">
                <a:hlinkClick r:id="rId4"/>
              </a:rPr>
              <a:t>page=2011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2785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91900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611" y="1797062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92051" y="973948"/>
            <a:ext cx="114399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 smtClean="0"/>
              <a:t>Разобрали как сменить пароль от </a:t>
            </a:r>
            <a:r>
              <a:rPr lang="ru-RU" sz="2800" dirty="0" err="1" smtClean="0"/>
              <a:t>АплАйДИ</a:t>
            </a:r>
            <a:r>
              <a:rPr lang="ru-RU" sz="2800" dirty="0" smtClean="0"/>
              <a:t>. </a:t>
            </a:r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«Настройки»             на Ваше имя            «Пароль и безопасность»            «Изменить пароль» </a:t>
            </a:r>
          </a:p>
          <a:p>
            <a:pPr marL="342900" indent="-342900">
              <a:buAutoNum type="arabicPeriod"/>
            </a:pPr>
            <a:endParaRPr lang="ru-RU" sz="2800" dirty="0" smtClean="0"/>
          </a:p>
          <a:p>
            <a:pPr marL="342900" indent="-342900">
              <a:buAutoNum type="arabicPeriod"/>
            </a:pPr>
            <a:endParaRPr lang="ru-RU" sz="28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10615414" y="3378908"/>
            <a:ext cx="457391" cy="845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5845855" y="3368219"/>
            <a:ext cx="457391" cy="845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2978425" y="3359769"/>
            <a:ext cx="457391" cy="845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795" y="4069403"/>
            <a:ext cx="2011929" cy="174544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901" y="4099567"/>
            <a:ext cx="2025567" cy="1723763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cxnSp>
        <p:nvCxnSpPr>
          <p:cNvPr id="21" name="Прямая со стрелкой 20"/>
          <p:cNvCxnSpPr/>
          <p:nvPr/>
        </p:nvCxnSpPr>
        <p:spPr>
          <a:xfrm flipV="1">
            <a:off x="5483117" y="4913829"/>
            <a:ext cx="457391" cy="845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30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91900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741" y="1102683"/>
            <a:ext cx="1046677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2. Разобрали как сменить пароль в </a:t>
            </a:r>
            <a:r>
              <a:rPr lang="ru-RU" sz="2800" dirty="0" err="1" smtClean="0"/>
              <a:t>Госуслугах</a:t>
            </a:r>
            <a:r>
              <a:rPr lang="ru-RU" sz="2800" dirty="0" smtClean="0"/>
              <a:t>: </a:t>
            </a:r>
            <a:r>
              <a:rPr lang="ru-RU" sz="2800" b="1" dirty="0" smtClean="0"/>
              <a:t>в мобильном приложении и на сайте (</a:t>
            </a:r>
            <a:r>
              <a:rPr lang="ru-RU" sz="2500" b="1" i="1" dirty="0" smtClean="0">
                <a:solidFill>
                  <a:srgbClr val="FF0000"/>
                </a:solidFill>
              </a:rPr>
              <a:t>о сайте см. Презентацию от 08.10</a:t>
            </a:r>
            <a:r>
              <a:rPr lang="ru-RU" sz="2800" b="1" dirty="0" smtClean="0"/>
              <a:t>) 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59" y="2708499"/>
            <a:ext cx="2249767" cy="1908471"/>
          </a:xfrm>
          <a:prstGeom prst="rect">
            <a:avLst/>
          </a:prstGeom>
        </p:spPr>
      </p:pic>
      <p:cxnSp>
        <p:nvCxnSpPr>
          <p:cNvPr id="16" name="Прямая со стрелкой 15"/>
          <p:cNvCxnSpPr/>
          <p:nvPr/>
        </p:nvCxnSpPr>
        <p:spPr>
          <a:xfrm flipV="1">
            <a:off x="2581316" y="3714417"/>
            <a:ext cx="457391" cy="845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97" y="3007305"/>
            <a:ext cx="1942329" cy="142609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191" y="2207499"/>
            <a:ext cx="1784224" cy="303073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cxnSp>
        <p:nvCxnSpPr>
          <p:cNvPr id="19" name="Прямая со стрелкой 18"/>
          <p:cNvCxnSpPr/>
          <p:nvPr/>
        </p:nvCxnSpPr>
        <p:spPr>
          <a:xfrm flipV="1">
            <a:off x="5147506" y="3760877"/>
            <a:ext cx="457391" cy="845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9231" y="2085614"/>
            <a:ext cx="1913196" cy="325760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cxnSp>
        <p:nvCxnSpPr>
          <p:cNvPr id="21" name="Прямая со стрелкой 20"/>
          <p:cNvCxnSpPr/>
          <p:nvPr/>
        </p:nvCxnSpPr>
        <p:spPr>
          <a:xfrm flipV="1">
            <a:off x="7815447" y="3710191"/>
            <a:ext cx="457391" cy="845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46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10481" y="1028615"/>
            <a:ext cx="88569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rgbClr val="C00000"/>
                </a:solidFill>
                <a:latin typeface="Lato"/>
              </a:rPr>
              <a:t>Как восстановить пароль или доступ к учётной записи на </a:t>
            </a:r>
            <a:r>
              <a:rPr lang="ru-RU" b="1" dirty="0" err="1" smtClean="0">
                <a:solidFill>
                  <a:srgbClr val="C00000"/>
                </a:solidFill>
                <a:latin typeface="Lato"/>
              </a:rPr>
              <a:t>Госуслугах</a:t>
            </a:r>
            <a:r>
              <a:rPr lang="ru-RU" b="1" dirty="0" smtClean="0">
                <a:solidFill>
                  <a:srgbClr val="C00000"/>
                </a:solidFill>
                <a:latin typeface="Lato"/>
              </a:rPr>
              <a:t>?</a:t>
            </a:r>
            <a:endParaRPr lang="ru-RU" b="1" i="0" dirty="0">
              <a:solidFill>
                <a:srgbClr val="C00000"/>
              </a:solidFill>
              <a:effectLst/>
              <a:latin typeface="La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005" y="1432630"/>
            <a:ext cx="4103661" cy="401129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385404" y="5584059"/>
            <a:ext cx="54952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hlinkClick r:id="rId3"/>
              </a:rPr>
              <a:t>https://</a:t>
            </a:r>
            <a:r>
              <a:rPr lang="en-US" sz="2200" b="1" dirty="0" smtClean="0">
                <a:hlinkClick r:id="rId3"/>
              </a:rPr>
              <a:t>www.gosuslugi.ru/help/faq/login/7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6499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91900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740" y="1102683"/>
            <a:ext cx="1095339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3. Разобрали что такие уведомления (пуши), чем они отличаются от СМС и как их верно в каждом приложении </a:t>
            </a:r>
          </a:p>
          <a:p>
            <a:pPr algn="ctr"/>
            <a:r>
              <a:rPr lang="ru-RU" sz="2800" dirty="0" smtClean="0"/>
              <a:t>(</a:t>
            </a:r>
            <a:r>
              <a:rPr lang="ru-RU" sz="2800" dirty="0" smtClean="0">
                <a:solidFill>
                  <a:srgbClr val="FF0000"/>
                </a:solidFill>
              </a:rPr>
              <a:t>обычно, в самих приложениях, просто максимально все запрещайте, однако настройку уведомлений(</a:t>
            </a:r>
            <a:r>
              <a:rPr lang="ru-RU" sz="2800" dirty="0" err="1" smtClean="0">
                <a:solidFill>
                  <a:srgbClr val="FF0000"/>
                </a:solidFill>
              </a:rPr>
              <a:t>пушей</a:t>
            </a:r>
            <a:r>
              <a:rPr lang="ru-RU" sz="2800" dirty="0" smtClean="0">
                <a:solidFill>
                  <a:srgbClr val="FF0000"/>
                </a:solidFill>
              </a:rPr>
              <a:t>) от ваших платежных приложений и от </a:t>
            </a:r>
            <a:r>
              <a:rPr lang="ru-RU" sz="2800" dirty="0" err="1" smtClean="0">
                <a:solidFill>
                  <a:srgbClr val="FF0000"/>
                </a:solidFill>
              </a:rPr>
              <a:t>Госуслуг</a:t>
            </a:r>
            <a:r>
              <a:rPr lang="ru-RU" sz="2800" dirty="0" smtClean="0">
                <a:solidFill>
                  <a:srgbClr val="FF0000"/>
                </a:solidFill>
              </a:rPr>
              <a:t> нужно хорошо настроить</a:t>
            </a:r>
            <a:r>
              <a:rPr lang="ru-RU" sz="2800" dirty="0" smtClean="0"/>
              <a:t>)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715" y="4041569"/>
            <a:ext cx="8124825" cy="130492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1773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4145" y="340314"/>
            <a:ext cx="7020786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252" y="1028760"/>
            <a:ext cx="1636231" cy="558328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179" y="1129455"/>
            <a:ext cx="2887723" cy="49465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3" name="Стрелка вправо 12"/>
          <p:cNvSpPr/>
          <p:nvPr/>
        </p:nvSpPr>
        <p:spPr>
          <a:xfrm>
            <a:off x="6895488" y="3217469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4276213" y="3217469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2773" y="1292462"/>
            <a:ext cx="2783894" cy="485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5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91900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740" y="1102683"/>
            <a:ext cx="1095339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3.1 Разобрали что такие уведомления (пуши), чем они отличаются от СМС и как их верно </a:t>
            </a:r>
            <a:r>
              <a:rPr lang="ru-RU" sz="2800" b="1" dirty="0" smtClean="0"/>
              <a:t>настроить в САМОМ ТЕЛЕФОНЕ АПЛ</a:t>
            </a:r>
            <a:r>
              <a:rPr lang="ru-RU" sz="2800" dirty="0" smtClean="0"/>
              <a:t> 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939" y="2156761"/>
            <a:ext cx="7562418" cy="384219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4818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20" y="2520709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21" name="Стрелка вправо 20"/>
          <p:cNvSpPr/>
          <p:nvPr/>
        </p:nvSpPr>
        <p:spPr>
          <a:xfrm>
            <a:off x="2978425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6985936" y="292133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046" y="1182737"/>
            <a:ext cx="2372178" cy="46690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4099" name="07DB680B-4F6B-4B2D-8FC6-1A350B8E816D" descr="IMG_981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159" y="1182737"/>
            <a:ext cx="2718441" cy="482523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2265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</a:p>
        </p:txBody>
      </p:sp>
      <p:pic>
        <p:nvPicPr>
          <p:cNvPr id="12" name="09170197-ED83-4894-A92D-EFC78A4C76A2" descr="IMG_98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566" y="2249777"/>
            <a:ext cx="3433568" cy="236057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3" name="44D06F5F-FF2C-4058-AC5C-BCECB4972E47" descr="IMG_982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851" y="1368831"/>
            <a:ext cx="2590304" cy="459779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4" name="Стрелка вправо 13"/>
          <p:cNvSpPr/>
          <p:nvPr/>
        </p:nvSpPr>
        <p:spPr>
          <a:xfrm>
            <a:off x="696864" y="3067684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36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105" y="1103968"/>
            <a:ext cx="9515475" cy="497205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8099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29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5551" y="1489150"/>
            <a:ext cx="2567852" cy="45494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9" name="D1D2BD64-D747-4A48-BF7A-3FD3E24D925B" descr="IMG_983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799" y="1512610"/>
            <a:ext cx="2549879" cy="452603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509729" y="965695"/>
            <a:ext cx="4699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Lato"/>
              </a:rPr>
              <a:t>4. Безопасные </a:t>
            </a:r>
            <a:r>
              <a:rPr lang="ru-RU" b="1" dirty="0">
                <a:latin typeface="Lato"/>
              </a:rPr>
              <a:t>настройки приватности 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78" y="2982347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3" name="Стрелка вправо 12"/>
          <p:cNvSpPr/>
          <p:nvPr/>
        </p:nvSpPr>
        <p:spPr>
          <a:xfrm>
            <a:off x="2641648" y="3220890"/>
            <a:ext cx="435909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26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4" y="317619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74435" y="1064673"/>
            <a:ext cx="4840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>
                <a:solidFill>
                  <a:srgbClr val="C00000"/>
                </a:solidFill>
                <a:latin typeface="Lato"/>
              </a:rPr>
              <a:t>Безопасные настройки приватности </a:t>
            </a:r>
            <a:r>
              <a:rPr lang="en-US" b="1" dirty="0">
                <a:solidFill>
                  <a:srgbClr val="C00000"/>
                </a:solidFill>
                <a:latin typeface="Lato"/>
              </a:rPr>
              <a:t>iOS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509" y="1539660"/>
            <a:ext cx="3522663" cy="366056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2160" y="5367781"/>
            <a:ext cx="10251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3"/>
              </a:rPr>
              <a:t>https://privacy.kaspersky.com/ru/articles/operation-system-settings-ios-medium</a:t>
            </a:r>
            <a:r>
              <a:rPr lang="en-US" b="1" dirty="0" smtClean="0">
                <a:hlinkClick r:id="rId3"/>
              </a:rPr>
              <a:t>/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9084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3255" y="214398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занятии 08.10.25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22631" y="1123636"/>
            <a:ext cx="5688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rgbClr val="C00000"/>
                </a:solidFill>
                <a:latin typeface="Lato"/>
              </a:rPr>
              <a:t>Безопасные настройки приватности </a:t>
            </a:r>
            <a:r>
              <a:rPr lang="en-US" b="1" dirty="0">
                <a:solidFill>
                  <a:srgbClr val="C00000"/>
                </a:solidFill>
                <a:latin typeface="Lato"/>
              </a:rPr>
              <a:t>Android</a:t>
            </a:r>
          </a:p>
          <a:p>
            <a:pPr fontAlgn="base"/>
            <a:endParaRPr lang="ru-RU" b="1" i="0" dirty="0">
              <a:solidFill>
                <a:srgbClr val="C00000"/>
              </a:solidFill>
              <a:effectLst/>
              <a:latin typeface="Lato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273" y="1537623"/>
            <a:ext cx="3929955" cy="38370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489710" y="5528763"/>
            <a:ext cx="9154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3"/>
              </a:rPr>
              <a:t>https://privacy.kaspersky.com/ru/articles/operation-system-settings-androidos-medium</a:t>
            </a:r>
            <a:r>
              <a:rPr lang="en-US" b="1" dirty="0" smtClean="0">
                <a:hlinkClick r:id="rId3"/>
              </a:rPr>
              <a:t>/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5660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3255" y="214398"/>
            <a:ext cx="7924457" cy="7313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настройки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Телеграма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3441" y="819507"/>
            <a:ext cx="4359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Lato"/>
              </a:rPr>
              <a:t>5. </a:t>
            </a:r>
            <a:r>
              <a:rPr lang="ru-RU" b="1" dirty="0">
                <a:latin typeface="Lato"/>
              </a:rPr>
              <a:t>Безопасные настройки </a:t>
            </a:r>
            <a:r>
              <a:rPr lang="ru-RU" b="1" dirty="0" err="1" smtClean="0">
                <a:latin typeface="Lato"/>
              </a:rPr>
              <a:t>Телеграма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34" y="1305527"/>
            <a:ext cx="4969492" cy="48842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211" y="1873739"/>
            <a:ext cx="5614105" cy="40372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5829" y="2357258"/>
            <a:ext cx="7966442" cy="41413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777" y="2889775"/>
            <a:ext cx="6018459" cy="3186243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2" name="C5D43F5B-8079-4B3F-B85E-98C2C7CFF347" descr="IMG_984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401" y="2889775"/>
            <a:ext cx="1893863" cy="336160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0247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4144" y="340314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ЦИФРОВАЯ СРЕДА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080" y="1230806"/>
            <a:ext cx="10158583" cy="4457958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305670" y="1230806"/>
            <a:ext cx="3701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ЗВОНОК ПО ТЕЛЕФОНУ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89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4143" y="24109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СМС МОШЕННИКОВ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142" y="782866"/>
            <a:ext cx="4055580" cy="5254621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6413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4144" y="340314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ВИДЫ МОШЕННИЧЕСТВ В ЦИФРОВОЙ СРЕДЕ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7700" y="929973"/>
            <a:ext cx="983645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ФИШИНГ</a:t>
            </a:r>
          </a:p>
          <a:p>
            <a:endParaRPr lang="ru-RU" sz="1200" b="1" dirty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Социальная инженерия </a:t>
            </a:r>
          </a:p>
          <a:p>
            <a:endParaRPr lang="ru-RU" sz="1000" b="1" dirty="0" smtClean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Вымогательство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Фальшивые ссылки, смс, письма на почту, на мессенджер, на соц. сетку, поддельные мобильные приложения 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Лотереи, </a:t>
            </a:r>
            <a:r>
              <a:rPr lang="ru-RU" sz="2000" b="1" dirty="0">
                <a:solidFill>
                  <a:srgbClr val="FF0000"/>
                </a:solidFill>
              </a:rPr>
              <a:t>викторины, победы в конкурсах, подарочные карты 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Заработок в Интернете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Сайты знакомств</a:t>
            </a:r>
          </a:p>
          <a:p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Обман на </a:t>
            </a:r>
            <a:r>
              <a:rPr lang="ru-RU" sz="2000" b="1" dirty="0" err="1" smtClean="0">
                <a:solidFill>
                  <a:srgbClr val="FF0000"/>
                </a:solidFill>
              </a:rPr>
              <a:t>маркетплейсах</a:t>
            </a:r>
            <a:endParaRPr lang="ru-RU" sz="2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03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4144" y="340314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ВИДЫ МОШЕННИЧЕСТВ В ЦИФРОВОЙ СРЕДЕ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1251" y="1059128"/>
            <a:ext cx="947928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FF0000"/>
                </a:solidFill>
              </a:rPr>
              <a:t>Льготные лекарства, продукты, товары </a:t>
            </a:r>
            <a:r>
              <a:rPr lang="ru-RU" sz="2600" b="1" dirty="0" smtClean="0">
                <a:solidFill>
                  <a:srgbClr val="FF0000"/>
                </a:solidFill>
              </a:rPr>
              <a:t>первой необходимости</a:t>
            </a:r>
            <a:endParaRPr lang="ru-RU" sz="2600" b="1" dirty="0">
              <a:solidFill>
                <a:srgbClr val="FF0000"/>
              </a:solidFill>
            </a:endParaRPr>
          </a:p>
          <a:p>
            <a:endParaRPr lang="ru-RU" sz="1000" b="1" dirty="0">
              <a:solidFill>
                <a:srgbClr val="FF0000"/>
              </a:solidFill>
            </a:endParaRPr>
          </a:p>
          <a:p>
            <a:r>
              <a:rPr lang="ru-RU" sz="2600" b="1" dirty="0">
                <a:solidFill>
                  <a:srgbClr val="FF0000"/>
                </a:solidFill>
              </a:rPr>
              <a:t>Любые льготы для пенсионеров </a:t>
            </a:r>
          </a:p>
          <a:p>
            <a:endParaRPr lang="ru-RU" sz="1000" b="1" dirty="0">
              <a:solidFill>
                <a:srgbClr val="FF0000"/>
              </a:solidFill>
            </a:endParaRPr>
          </a:p>
          <a:p>
            <a:r>
              <a:rPr lang="ru-RU" sz="2600" b="1" dirty="0">
                <a:solidFill>
                  <a:srgbClr val="FF0000"/>
                </a:solidFill>
              </a:rPr>
              <a:t>Любые ремонты и замены </a:t>
            </a:r>
          </a:p>
          <a:p>
            <a:endParaRPr lang="ru-RU" sz="1000" b="1" dirty="0">
              <a:solidFill>
                <a:srgbClr val="FF0000"/>
              </a:solidFill>
            </a:endParaRPr>
          </a:p>
          <a:p>
            <a:r>
              <a:rPr lang="ru-RU" sz="2600" b="1" dirty="0">
                <a:solidFill>
                  <a:srgbClr val="FF0000"/>
                </a:solidFill>
              </a:rPr>
              <a:t>Благотворительность </a:t>
            </a:r>
          </a:p>
          <a:p>
            <a:endParaRPr lang="ru-RU" sz="1000" b="1" dirty="0">
              <a:solidFill>
                <a:srgbClr val="FF0000"/>
              </a:solidFill>
            </a:endParaRPr>
          </a:p>
          <a:p>
            <a:r>
              <a:rPr lang="ru-RU" sz="2600" b="1" dirty="0">
                <a:solidFill>
                  <a:srgbClr val="FF0000"/>
                </a:solidFill>
              </a:rPr>
              <a:t>Звонки друзей и родственников</a:t>
            </a:r>
          </a:p>
          <a:p>
            <a:endParaRPr lang="ru-RU" sz="1000" b="1" dirty="0">
              <a:solidFill>
                <a:srgbClr val="FF0000"/>
              </a:solidFill>
            </a:endParaRPr>
          </a:p>
          <a:p>
            <a:r>
              <a:rPr lang="ru-RU" sz="2600" b="1" dirty="0">
                <a:solidFill>
                  <a:srgbClr val="FF0000"/>
                </a:solidFill>
              </a:rPr>
              <a:t>Взломы паролей, </a:t>
            </a:r>
            <a:r>
              <a:rPr lang="ru-RU" sz="2600" b="1" dirty="0" smtClean="0">
                <a:solidFill>
                  <a:srgbClr val="FF0000"/>
                </a:solidFill>
              </a:rPr>
              <a:t>кража почт, аккаунтов, сим-карт</a:t>
            </a:r>
          </a:p>
          <a:p>
            <a:endParaRPr lang="ru-RU" sz="1000" b="1" dirty="0" smtClean="0">
              <a:solidFill>
                <a:srgbClr val="FF0000"/>
              </a:solidFill>
            </a:endParaRPr>
          </a:p>
          <a:p>
            <a:r>
              <a:rPr lang="ru-RU" sz="2600" b="1" dirty="0" smtClean="0">
                <a:solidFill>
                  <a:srgbClr val="FF0000"/>
                </a:solidFill>
              </a:rPr>
              <a:t>Подключения к банкам-клиентам</a:t>
            </a:r>
          </a:p>
          <a:p>
            <a:endParaRPr lang="ru-RU" sz="1000" b="1" dirty="0" smtClean="0">
              <a:solidFill>
                <a:srgbClr val="FF0000"/>
              </a:solidFill>
            </a:endParaRPr>
          </a:p>
          <a:p>
            <a:r>
              <a:rPr lang="ru-RU" sz="2600" b="1" dirty="0" smtClean="0">
                <a:solidFill>
                  <a:srgbClr val="FF0000"/>
                </a:solidFill>
              </a:rPr>
              <a:t>Загрузка вредоносного ПО</a:t>
            </a:r>
          </a:p>
          <a:p>
            <a:endParaRPr lang="ru-RU" sz="1000" b="1" dirty="0">
              <a:solidFill>
                <a:srgbClr val="FF0000"/>
              </a:solidFill>
            </a:endParaRPr>
          </a:p>
          <a:p>
            <a:r>
              <a:rPr lang="ru-RU" sz="2600" b="1" dirty="0">
                <a:solidFill>
                  <a:srgbClr val="FF0000"/>
                </a:solidFill>
              </a:rPr>
              <a:t>Фальшивые </a:t>
            </a:r>
            <a:r>
              <a:rPr lang="ru-RU" sz="2600" b="1" dirty="0" err="1" smtClean="0">
                <a:solidFill>
                  <a:srgbClr val="FF0000"/>
                </a:solidFill>
              </a:rPr>
              <a:t>блогеры</a:t>
            </a:r>
            <a:endParaRPr lang="ru-RU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2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87749" y="821174"/>
            <a:ext cx="551022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000" b="1" dirty="0">
                <a:solidFill>
                  <a:srgbClr val="C00000"/>
                </a:solidFill>
              </a:rPr>
              <a:t>Как защититься от </a:t>
            </a:r>
            <a:r>
              <a:rPr lang="ru-RU" sz="3000" b="1" dirty="0" smtClean="0">
                <a:solidFill>
                  <a:srgbClr val="C00000"/>
                </a:solidFill>
              </a:rPr>
              <a:t>мошенников</a:t>
            </a:r>
          </a:p>
          <a:p>
            <a:pPr algn="ctr"/>
            <a:endParaRPr lang="ru-RU" sz="3000" b="1" dirty="0">
              <a:solidFill>
                <a:srgbClr val="C00000"/>
              </a:solidFill>
              <a:effectLst/>
            </a:endParaRPr>
          </a:p>
          <a:p>
            <a:pPr algn="ctr"/>
            <a:r>
              <a:rPr lang="en-US" sz="3000" b="1" dirty="0">
                <a:solidFill>
                  <a:srgbClr val="C00000"/>
                </a:solidFill>
                <a:hlinkClick r:id="rId2"/>
              </a:rPr>
              <a:t>https://t-j.ru/pro/bezopasnost</a:t>
            </a:r>
            <a:r>
              <a:rPr lang="en-US" sz="3000" b="1" dirty="0" smtClean="0">
                <a:solidFill>
                  <a:srgbClr val="C00000"/>
                </a:solidFill>
                <a:hlinkClick r:id="rId2"/>
              </a:rPr>
              <a:t>/</a:t>
            </a:r>
            <a:r>
              <a:rPr lang="ru-RU" sz="3000" b="1" dirty="0" smtClean="0">
                <a:solidFill>
                  <a:srgbClr val="C00000"/>
                </a:solidFill>
              </a:rPr>
              <a:t>  </a:t>
            </a:r>
            <a:endParaRPr lang="ru-RU" sz="3000" b="1" dirty="0">
              <a:solidFill>
                <a:srgbClr val="C00000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58334" y="2740710"/>
            <a:ext cx="8314415" cy="289310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600" dirty="0">
                <a:solidFill>
                  <a:srgbClr val="000000"/>
                </a:solidFill>
              </a:rPr>
              <a:t>Впрочем, схема может быть и другой: с настоящей оплатой и продажей настоящего курса. Мошенники берут бесплатные курсы из интернета, продают их за небольшие деньги — и их покупают в надежде, что это приведет к получению приза. Это похоже на типичный прием жуликов «дайте денег, чтобы получить деньги». 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427810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5044" y="10076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5634" y="711718"/>
            <a:ext cx="11303211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Виды 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мошенничества в 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интернете. Как 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избежать мошенников и что делать, если вас 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обманули 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2"/>
              </a:rPr>
              <a:t>https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2"/>
              </a:rPr>
              <a:t>://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2"/>
              </a:rPr>
              <a:t>t-j.ru/wiki/fraud/</a:t>
            </a: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Что такое </a:t>
            </a:r>
            <a:r>
              <a:rPr lang="ru-RU" sz="1200" b="1" dirty="0" err="1">
                <a:solidFill>
                  <a:schemeClr val="bg2">
                    <a:lumMod val="25000"/>
                  </a:schemeClr>
                </a:solidFill>
              </a:rPr>
              <a:t>фишинг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 и как его 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распознать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3"/>
              </a:rPr>
              <a:t>https://t-j.ru/phishing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3"/>
              </a:rPr>
              <a:t>/</a:t>
            </a:r>
            <a:endParaRPr lang="ru-RU" sz="12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US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Как распознать приложения мошенников в «Гугл-</a:t>
            </a:r>
            <a:r>
              <a:rPr lang="ru-RU" sz="1200" b="1" dirty="0" err="1">
                <a:solidFill>
                  <a:schemeClr val="bg2">
                    <a:lumMod val="25000"/>
                  </a:schemeClr>
                </a:solidFill>
              </a:rPr>
              <a:t>плее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»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4"/>
              </a:rPr>
              <a:t>https://t-j.ru/hustle/prilozhenija/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Как 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заработать в 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интернете. И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 не потерять деньги из-за 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мошенников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5"/>
              </a:rPr>
              <a:t>https://t-j.ru/online-job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5"/>
              </a:rPr>
              <a:t>/</a:t>
            </a: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Как мошенники получают доступ к мессенджерам под видом раздачи подарочных 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карт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6"/>
              </a:rPr>
              <a:t>https://t-j.ru/hustle/moshenniki-podarochnye-carty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6"/>
              </a:rPr>
              <a:t>/</a:t>
            </a: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Классический развод «Друг в беде» переживает очередную 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молодость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7"/>
              </a:rPr>
              <a:t>https://t-j.ru/hustle/social-fraud-scheme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7"/>
              </a:rPr>
              <a:t>/</a:t>
            </a:r>
            <a:endParaRPr lang="ru-RU" sz="12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Как распознать финансовую пирамиду: 9 признаков 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мошенников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8"/>
              </a:rPr>
              <a:t>https://t-j.ru/short/avoid-pyramids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8"/>
              </a:rPr>
              <a:t>/</a:t>
            </a: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Как защититься от разводов во «</a:t>
            </a:r>
            <a:r>
              <a:rPr lang="ru-RU" sz="1200" b="1" dirty="0" err="1">
                <a:solidFill>
                  <a:schemeClr val="bg2">
                    <a:lumMod val="25000"/>
                  </a:schemeClr>
                </a:solidFill>
              </a:rPr>
              <a:t>Вконтакте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»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9"/>
              </a:rPr>
              <a:t>https://t-j.ru/guide/top-vk-frauds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9"/>
              </a:rPr>
              <a:t>/</a:t>
            </a: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Развод: новогодняя лотерея с призами до 500 000 ₽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10"/>
              </a:rPr>
              <a:t>https://t-j.ru/hustle/giveaway-new-year-fraud/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Директор предупреждает о звонке из полиции и требует на него ответить. Что делать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?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11"/>
              </a:rPr>
              <a:t>https://t-j.ru/hustle/allo-nachalnik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11"/>
              </a:rPr>
              <a:t>/</a:t>
            </a:r>
            <a:endParaRPr lang="en-US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US" sz="12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Как распознать мошенников в благотворительных 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сборах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12"/>
              </a:rPr>
              <a:t>https://t-j.ru/fake-charity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12"/>
              </a:rPr>
              <a:t>/</a:t>
            </a: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US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5 распространенных схем шантажа в 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интернете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13"/>
              </a:rPr>
              <a:t>https://t-j.ru/list/top-blackmail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13"/>
              </a:rPr>
              <a:t>/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endParaRPr lang="ru-RU" sz="12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Как мошенники обманывают покупателей </a:t>
            </a:r>
            <a:r>
              <a:rPr lang="ru-RU" sz="1200" b="1" dirty="0" err="1">
                <a:solidFill>
                  <a:schemeClr val="bg2">
                    <a:lumMod val="25000"/>
                  </a:schemeClr>
                </a:solidFill>
              </a:rPr>
              <a:t>Wildberries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 и </a:t>
            </a:r>
            <a:r>
              <a:rPr lang="ru-RU" sz="1200" b="1" dirty="0" err="1">
                <a:solidFill>
                  <a:schemeClr val="bg2">
                    <a:lumMod val="25000"/>
                  </a:schemeClr>
                </a:solidFill>
              </a:rPr>
              <a:t>Ozon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. Раскрываем пять главных 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схем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14"/>
              </a:rPr>
              <a:t>https://www.banki.ru/news/daytheme/?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14"/>
              </a:rPr>
              <a:t>id=11015002</a:t>
            </a: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Я хотела заработать на лайках и выкупе товаров на </a:t>
            </a:r>
            <a:r>
              <a:rPr lang="ru-RU" sz="1200" b="1" dirty="0" err="1">
                <a:solidFill>
                  <a:schemeClr val="bg2">
                    <a:lumMod val="25000"/>
                  </a:schemeClr>
                </a:solidFill>
              </a:rPr>
              <a:t>маркетплейсе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</a:rPr>
              <a:t> и потеряла 93 000 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₽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15"/>
              </a:rPr>
              <a:t>https://t-j.ru/fraud-stories-vykup-tovara-na-marketpleise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15"/>
              </a:rPr>
              <a:t>/</a:t>
            </a: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Покупка чая на </a:t>
            </a:r>
            <a:r>
              <a:rPr lang="ru-RU" sz="1200" b="1" dirty="0" err="1" smtClean="0">
                <a:solidFill>
                  <a:schemeClr val="bg2">
                    <a:lumMod val="25000"/>
                  </a:schemeClr>
                </a:solidFill>
              </a:rPr>
              <a:t>маркетплейсе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 и это мошенники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hlinkClick r:id="rId16"/>
              </a:rPr>
              <a:t>https://t-j.ru/fraud-stories-watches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hlinkClick r:id="rId16"/>
              </a:rPr>
              <a:t>/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   </a:t>
            </a:r>
            <a:endParaRPr lang="ru-RU" sz="1200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12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51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 И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56" y="1047625"/>
            <a:ext cx="6451601" cy="3453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206" y="1047625"/>
            <a:ext cx="3629025" cy="3609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3351194" y="5057423"/>
            <a:ext cx="59362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hlinkClick r:id="rId4"/>
              </a:rPr>
              <a:t>https://educenter.ru/press-center/finliternews</a:t>
            </a:r>
            <a:r>
              <a:rPr lang="en-US" sz="2200" b="1" dirty="0" smtClean="0">
                <a:hlinkClick r:id="rId4"/>
              </a:rPr>
              <a:t>/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190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C9B9A1-A1A4-4DC0-B173-E50F7B56B0D1}">
  <ds:schemaRefs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6670c954-0c68-471d-a2bf-75bd606184ae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6183F6E-20F1-46F8-AB8C-44A787B96F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C6D12A-ED27-44B9-BCA3-264D244752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7470</TotalTime>
  <Words>875</Words>
  <Application>Microsoft Office PowerPoint</Application>
  <PresentationFormat>Широкоэкранный</PresentationFormat>
  <Paragraphs>152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DIN Pro Bold</vt:lpstr>
      <vt:lpstr>DIN Pro Regular</vt:lpstr>
      <vt:lpstr>DINPro-Medium</vt:lpstr>
      <vt:lpstr>Lato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MixMix</dc:creator>
  <cp:lastModifiedBy>Евгений Григорьев</cp:lastModifiedBy>
  <cp:revision>531</cp:revision>
  <dcterms:created xsi:type="dcterms:W3CDTF">2018-05-06T11:33:25Z</dcterms:created>
  <dcterms:modified xsi:type="dcterms:W3CDTF">2025-10-15T08:07:53Z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