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23"/>
  </p:notesMasterIdLst>
  <p:sldIdLst>
    <p:sldId id="468" r:id="rId5"/>
    <p:sldId id="492" r:id="rId6"/>
    <p:sldId id="416" r:id="rId7"/>
    <p:sldId id="489" r:id="rId8"/>
    <p:sldId id="496" r:id="rId9"/>
    <p:sldId id="501" r:id="rId10"/>
    <p:sldId id="502" r:id="rId11"/>
    <p:sldId id="504" r:id="rId12"/>
    <p:sldId id="503" r:id="rId13"/>
    <p:sldId id="505" r:id="rId14"/>
    <p:sldId id="506" r:id="rId15"/>
    <p:sldId id="507" r:id="rId16"/>
    <p:sldId id="510" r:id="rId17"/>
    <p:sldId id="508" r:id="rId18"/>
    <p:sldId id="511" r:id="rId19"/>
    <p:sldId id="509" r:id="rId20"/>
    <p:sldId id="379" r:id="rId21"/>
    <p:sldId id="44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0" y="72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6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10.11.2025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veterany_rzd?from=group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course-series/finliteracy.html?&amp;page=2011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k.gosuslugi.ru/settings/sim-cards/set-ba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br.ru/faq/information_security/cooling-off_period/" TargetMode="External"/><Relationship Id="rId2" Type="http://schemas.openxmlformats.org/officeDocument/2006/relationships/hyperlink" Target="https://www.rbc.ru/quote/news/article/68a573059a794729bdfc6cf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bc.ru/quote/news/article/689c45459a79470f652a380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gov.ru/news/novoe-na-gosuslugah-servis-sim-karty-zapuskaetsya-1-aprelya" TargetMode="External"/><Relationship Id="rId2" Type="http://schemas.openxmlformats.org/officeDocument/2006/relationships/hyperlink" Target="https://base.garant.ru/409494213/1cafb24d049dcd1e7707a22d98e9858f/#block_12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bc.ru/rbcfreenews/683968969a79474cb13d2b17" TargetMode="External"/><Relationship Id="rId4" Type="http://schemas.openxmlformats.org/officeDocument/2006/relationships/hyperlink" Target="https://ria.ru/20250401/svyaz-2008524895.html?ysclid=m8xlhplmi2649991618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snadzor.ru/news/67/17915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nki.ru/news/lenta/?id=1099044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erbank.ru/ru/person/cybersecurity/sberbank_online" TargetMode="External"/><Relationship Id="rId2" Type="http://schemas.openxmlformats.org/officeDocument/2006/relationships/hyperlink" Target="https://rskrf.ru/tips/eksperty-obyasnyayut/kak-nastroit-i-povysit-bezopasnost-bankovskikh-prilozheni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bank.ru/bank/help/interfaces/bank-app/security/self-protec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nalog.gov.ru/rn77/fl/interest/lk-accou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ealty.rbc.ru/news/682c30bd9a794769f73b336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suslugi.ru/help/faq/real_estate_ban/10218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ealty.rbc.ru/news/682c30bd9a794769f73b336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suslugi.ru/help/faq/real_estate_ban/102189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nki.ru/dialog/articles/3730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bank.ru/invest/help/educate/tax-issues/other/lk-fns/" TargetMode="External"/><Relationship Id="rId2" Type="http://schemas.openxmlformats.org/officeDocument/2006/relationships/hyperlink" Target="https://digital.gov.ru/activity/gos-uslugi/akkreditacziya-udostoveryayushhih-czentr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br.ru/finorg/" TargetMode="External"/><Relationship Id="rId5" Type="http://schemas.openxmlformats.org/officeDocument/2006/relationships/hyperlink" Target="https://cbr.ru/RSCI/registers/" TargetMode="External"/><Relationship Id="rId4" Type="http://schemas.openxmlformats.org/officeDocument/2006/relationships/hyperlink" Target="https://cbr.ru/banking_sector/credit/cowebsite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press-center/finliterne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spc="-150" dirty="0" smtClean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Как </a:t>
            </a:r>
            <a:r>
              <a:rPr lang="ru-RU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безопасно работать с онлайн-финансовыми приложениями, с </a:t>
            </a:r>
            <a:r>
              <a:rPr lang="ru-RU" sz="4000" b="1" spc="-150" dirty="0" err="1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Госуслугами</a:t>
            </a:r>
            <a:r>
              <a:rPr lang="ru-RU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, личными кабинетами госорганов. Нужен ли для этого бесплатный </a:t>
            </a:r>
            <a:r>
              <a:rPr lang="en-US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WI</a:t>
            </a:r>
            <a:r>
              <a:rPr lang="ru-RU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-</a:t>
            </a:r>
            <a:r>
              <a:rPr lang="en-US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FI</a:t>
            </a:r>
            <a:r>
              <a:rPr lang="ru-RU" sz="40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? Нужна ли Вам электронная подпись в ФНС и на </a:t>
            </a:r>
            <a:r>
              <a:rPr lang="ru-RU" sz="4000" b="1" spc="-150" dirty="0" err="1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Госуслугах</a:t>
            </a:r>
            <a:r>
              <a:rPr lang="ru-RU" sz="40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?</a:t>
            </a:r>
            <a:endParaRPr lang="ru-RU" sz="4000" b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ноябрь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3539" y="2412313"/>
            <a:ext cx="104963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/>
              <a:t>Группа </a:t>
            </a:r>
            <a:r>
              <a:rPr lang="ru-RU" sz="2800" b="1" dirty="0" smtClean="0"/>
              <a:t>в ВК «Ветераны</a:t>
            </a:r>
            <a:r>
              <a:rPr lang="ru-RU" sz="2800" b="1" dirty="0"/>
              <a:t>»: </a:t>
            </a:r>
            <a:r>
              <a:rPr lang="ru-RU" sz="2800" b="1" dirty="0">
                <a:hlinkClick r:id="rId2"/>
              </a:rPr>
              <a:t>https://vk.com/veterany_rzd?from=groups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409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126" y="1167691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81" y="1470903"/>
            <a:ext cx="6484879" cy="369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981200" y="5404638"/>
            <a:ext cx="814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hlinkClick r:id="rId4"/>
              </a:rPr>
              <a:t>https://educenter.ru/course-series/finliteracy.html?&amp;</a:t>
            </a:r>
            <a:r>
              <a:rPr lang="en-US" sz="2200" b="1" dirty="0" smtClean="0">
                <a:hlinkClick r:id="rId4"/>
              </a:rPr>
              <a:t>page=2011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занятиях ранее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563" y="1267180"/>
            <a:ext cx="116198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1. Настройки безопасности и приватности самого гаджета, </a:t>
            </a:r>
            <a:r>
              <a:rPr lang="ru-RU" sz="2600" b="1" dirty="0" err="1"/>
              <a:t>Госуслуг</a:t>
            </a:r>
            <a:r>
              <a:rPr lang="ru-RU" sz="2600" b="1" dirty="0"/>
              <a:t>, </a:t>
            </a:r>
            <a:r>
              <a:rPr lang="ru-RU" sz="2600" b="1" dirty="0" err="1" smtClean="0"/>
              <a:t>Телеграм</a:t>
            </a:r>
            <a:r>
              <a:rPr lang="ru-RU" sz="2600" b="1" dirty="0" smtClean="0"/>
              <a:t>, других сервисах.</a:t>
            </a:r>
            <a:endParaRPr lang="ru-RU" sz="2600" b="1" dirty="0"/>
          </a:p>
          <a:p>
            <a:pPr algn="just"/>
            <a:endParaRPr lang="ru-RU" sz="2600" b="1" dirty="0" smtClean="0"/>
          </a:p>
          <a:p>
            <a:pPr algn="just"/>
            <a:endParaRPr lang="ru-RU" sz="2600" b="1" i="1" dirty="0" smtClean="0"/>
          </a:p>
          <a:p>
            <a:pPr algn="just"/>
            <a:r>
              <a:rPr lang="ru-RU" sz="2600" b="1" dirty="0" smtClean="0"/>
              <a:t>2. Новый уровень </a:t>
            </a:r>
            <a:r>
              <a:rPr lang="ru-RU" sz="2600" b="1" dirty="0" smtClean="0"/>
              <a:t>защиты </a:t>
            </a:r>
            <a:r>
              <a:rPr lang="ru-RU" sz="2600" b="1" dirty="0" smtClean="0"/>
              <a:t>аккаунта </a:t>
            </a:r>
            <a:r>
              <a:rPr lang="ru-RU" sz="2600" b="1" dirty="0" err="1" smtClean="0"/>
              <a:t>Госуслуг</a:t>
            </a:r>
            <a:r>
              <a:rPr lang="ru-RU" sz="2600" b="1" dirty="0" smtClean="0"/>
              <a:t>.</a:t>
            </a:r>
          </a:p>
          <a:p>
            <a:pPr algn="just"/>
            <a:endParaRPr lang="ru-RU" sz="2600" b="1" dirty="0"/>
          </a:p>
          <a:p>
            <a:pPr algn="just"/>
            <a:r>
              <a:rPr lang="ru-RU" sz="2600" b="1" dirty="0" smtClean="0"/>
              <a:t>3. Мошенничества в Интернете, в телефоне, как противостоять: </a:t>
            </a:r>
            <a:r>
              <a:rPr lang="ru-RU" sz="2600" b="1" dirty="0" err="1" smtClean="0">
                <a:solidFill>
                  <a:srgbClr val="C00000"/>
                </a:solidFill>
              </a:rPr>
              <a:t>фишинг</a:t>
            </a:r>
            <a:r>
              <a:rPr lang="ru-RU" sz="2600" b="1" dirty="0" smtClean="0">
                <a:solidFill>
                  <a:srgbClr val="C00000"/>
                </a:solidFill>
              </a:rPr>
              <a:t> и социальная инженерия, звонки, смс-сообщения, сообщения в </a:t>
            </a:r>
            <a:r>
              <a:rPr lang="ru-RU" sz="2600" b="1" dirty="0" err="1" smtClean="0">
                <a:solidFill>
                  <a:srgbClr val="C00000"/>
                </a:solidFill>
              </a:rPr>
              <a:t>соцсетках</a:t>
            </a:r>
            <a:r>
              <a:rPr lang="ru-RU" sz="2600" b="1" dirty="0" smtClean="0">
                <a:solidFill>
                  <a:srgbClr val="C00000"/>
                </a:solidFill>
              </a:rPr>
              <a:t>, в мессенджерах...</a:t>
            </a:r>
            <a:endParaRPr lang="ru-RU" sz="2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571" y="711926"/>
            <a:ext cx="1117787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Что </a:t>
            </a:r>
            <a:r>
              <a:rPr lang="ru-RU" sz="2200" b="1" dirty="0">
                <a:solidFill>
                  <a:srgbClr val="C00000"/>
                </a:solidFill>
              </a:rPr>
              <a:t>объединяет все эти </a:t>
            </a:r>
            <a:r>
              <a:rPr lang="ru-RU" sz="2200" b="1" dirty="0" smtClean="0">
                <a:solidFill>
                  <a:srgbClr val="C00000"/>
                </a:solidFill>
              </a:rPr>
              <a:t>схемы мошенничества?</a:t>
            </a:r>
            <a:endParaRPr lang="ru-RU" sz="2200" b="1" dirty="0">
              <a:solidFill>
                <a:srgbClr val="C00000"/>
              </a:solidFill>
            </a:endParaRPr>
          </a:p>
          <a:p>
            <a:endParaRPr lang="ru-RU" sz="1200" b="1" dirty="0" smtClean="0"/>
          </a:p>
          <a:p>
            <a:pPr marL="342900" indent="-342900">
              <a:buFontTx/>
              <a:buAutoNum type="arabicPeriod"/>
            </a:pPr>
            <a:r>
              <a:rPr lang="ru-RU" sz="2200" b="1" dirty="0" smtClean="0"/>
              <a:t>Большая </a:t>
            </a:r>
            <a:r>
              <a:rPr lang="ru-RU" sz="2200" b="1" dirty="0"/>
              <a:t>приватность  — </a:t>
            </a:r>
            <a:r>
              <a:rPr lang="ru-RU" sz="2200" b="1" dirty="0" smtClean="0"/>
              <a:t>звонки </a:t>
            </a:r>
            <a:r>
              <a:rPr lang="ru-RU" sz="2200" b="1" dirty="0"/>
              <a:t>поступают в </a:t>
            </a:r>
            <a:r>
              <a:rPr lang="ru-RU" sz="2200" b="1" dirty="0" smtClean="0"/>
              <a:t>мессенджеры, </a:t>
            </a:r>
            <a:r>
              <a:rPr lang="ru-RU" sz="2200" b="1" dirty="0" smtClean="0">
                <a:solidFill>
                  <a:srgbClr val="C00000"/>
                </a:solidFill>
              </a:rPr>
              <a:t>часто используется подмена </a:t>
            </a:r>
            <a:r>
              <a:rPr lang="ru-RU" sz="2200" b="1" dirty="0">
                <a:solidFill>
                  <a:srgbClr val="C00000"/>
                </a:solidFill>
              </a:rPr>
              <a:t>номера, часто создается эффект плохой </a:t>
            </a:r>
            <a:r>
              <a:rPr lang="ru-RU" sz="2200" b="1" dirty="0" smtClean="0">
                <a:solidFill>
                  <a:srgbClr val="C00000"/>
                </a:solidFill>
              </a:rPr>
              <a:t>связи.</a:t>
            </a:r>
          </a:p>
          <a:p>
            <a:pPr marL="342900" indent="-342900" algn="just">
              <a:buAutoNum type="arabicPeriod"/>
            </a:pPr>
            <a:r>
              <a:rPr lang="ru-RU" sz="2200" b="1" dirty="0" smtClean="0"/>
              <a:t>Длительность </a:t>
            </a:r>
            <a:r>
              <a:rPr lang="ru-RU" sz="2200" b="1" dirty="0"/>
              <a:t>аферы — звонить могут по три-четыре </a:t>
            </a:r>
            <a:r>
              <a:rPr lang="ru-RU" sz="2200" b="1" dirty="0" smtClean="0"/>
              <a:t>дня.</a:t>
            </a:r>
          </a:p>
          <a:p>
            <a:pPr marL="342900" indent="-342900" algn="just">
              <a:buAutoNum type="arabicPeriod"/>
            </a:pPr>
            <a:r>
              <a:rPr lang="ru-RU" sz="2200" b="1" dirty="0" smtClean="0"/>
              <a:t>Массовость </a:t>
            </a:r>
            <a:r>
              <a:rPr lang="ru-RU" sz="2200" b="1" dirty="0"/>
              <a:t>вовлеченных — </a:t>
            </a:r>
            <a:r>
              <a:rPr lang="ru-RU" sz="2200" b="1" dirty="0" smtClean="0"/>
              <a:t>по </a:t>
            </a:r>
            <a:r>
              <a:rPr lang="ru-RU" sz="2200" b="1" dirty="0"/>
              <a:t>номеру звонят несколько человек</a:t>
            </a:r>
            <a:r>
              <a:rPr lang="ru-RU" sz="2200" b="1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ru-RU" sz="2200" b="1" dirty="0" smtClean="0"/>
              <a:t>Переход </a:t>
            </a:r>
            <a:r>
              <a:rPr lang="ru-RU" sz="2200" b="1" dirty="0" smtClean="0"/>
              <a:t>от </a:t>
            </a:r>
            <a:r>
              <a:rPr lang="ru-RU" sz="2200" b="1" dirty="0" smtClean="0"/>
              <a:t>соблазнов к угрозам: аресты, штрафы или потеря возможностей вместо обещанных выигрышей </a:t>
            </a:r>
            <a:r>
              <a:rPr lang="ru-RU" sz="2200" b="1" dirty="0"/>
              <a:t>или </a:t>
            </a:r>
            <a:r>
              <a:rPr lang="ru-RU" sz="2200" b="1" dirty="0" smtClean="0"/>
              <a:t>финансовой помощи и </a:t>
            </a:r>
            <a:r>
              <a:rPr lang="ru-RU" sz="2200" b="1" dirty="0" smtClean="0">
                <a:solidFill>
                  <a:srgbClr val="C00000"/>
                </a:solidFill>
              </a:rPr>
              <a:t>все время торопят!</a:t>
            </a:r>
            <a:endParaRPr lang="ru-RU" sz="2200" b="1" dirty="0">
              <a:solidFill>
                <a:srgbClr val="C00000"/>
              </a:solidFill>
            </a:endParaRPr>
          </a:p>
          <a:p>
            <a:pPr algn="just"/>
            <a:endParaRPr lang="ru-RU" sz="1200" b="1" dirty="0"/>
          </a:p>
          <a:p>
            <a:pPr algn="just"/>
            <a:r>
              <a:rPr lang="ru-RU" sz="2200" b="1" dirty="0" smtClean="0">
                <a:solidFill>
                  <a:srgbClr val="C00000"/>
                </a:solidFill>
              </a:rPr>
              <a:t>ВСЕ РАДИ МАНИПУЛЯЦИИ ЭМОЦИЯМИ</a:t>
            </a:r>
            <a:r>
              <a:rPr lang="ru-RU" sz="2200" b="1" dirty="0"/>
              <a:t> —</a:t>
            </a:r>
            <a:r>
              <a:rPr lang="ru-RU" sz="2200" b="1" dirty="0" smtClean="0"/>
              <a:t> </a:t>
            </a:r>
            <a:r>
              <a:rPr lang="ru-RU" sz="2200" b="1" dirty="0"/>
              <a:t>чтобы вызвать у жертвы страх, сострадание или радость. </a:t>
            </a:r>
            <a:endParaRPr lang="ru-RU" sz="2200" b="1" dirty="0" smtClean="0"/>
          </a:p>
          <a:p>
            <a:pPr algn="just"/>
            <a:endParaRPr lang="ru-RU" sz="1200" b="1" dirty="0"/>
          </a:p>
          <a:p>
            <a:pPr algn="just"/>
            <a:r>
              <a:rPr lang="ru-RU" sz="2200" b="1" dirty="0" smtClean="0">
                <a:solidFill>
                  <a:srgbClr val="C00000"/>
                </a:solidFill>
              </a:rPr>
              <a:t>ДЛЯ ЭТОГО И ИСПОЛЬЗУЕТСЯ СОЦИАЛЬНАЯ ИНЖЕНЕРИЯ </a:t>
            </a:r>
            <a:r>
              <a:rPr lang="ru-RU" sz="2200" b="1" dirty="0"/>
              <a:t>— </a:t>
            </a:r>
            <a:r>
              <a:rPr lang="ru-RU" sz="2200" b="1" dirty="0" smtClean="0"/>
              <a:t> мошенники </a:t>
            </a:r>
            <a:r>
              <a:rPr lang="ru-RU" sz="2200" b="1" dirty="0"/>
              <a:t>изначально собирают информацию о жертве из открытых источников или предыдущих мошеннических активностей. Так создается иллюзия знакомства и доверия. В разговоре они могут упоминать персональные данные, чтобы убедить жертву в своей подлинности.</a:t>
            </a:r>
          </a:p>
          <a:p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5164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государства в борьбе с мошенниками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334" y="776665"/>
            <a:ext cx="109728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С 01 сентября 2025 г.</a:t>
            </a:r>
            <a:endParaRPr lang="ru-RU" sz="2200" b="1" dirty="0">
              <a:solidFill>
                <a:srgbClr val="C00000"/>
              </a:solidFill>
            </a:endParaRPr>
          </a:p>
          <a:p>
            <a:endParaRPr lang="ru-RU" sz="1200" b="1" dirty="0" smtClean="0"/>
          </a:p>
          <a:p>
            <a:pPr marL="342900" indent="-342900" algn="just">
              <a:buAutoNum type="arabicPeriod"/>
            </a:pPr>
            <a:r>
              <a:rPr lang="ru-RU" sz="2200" b="1" dirty="0" smtClean="0"/>
              <a:t>Обязательная маркировка звонков с бизнес-номеров. </a:t>
            </a:r>
            <a:r>
              <a:rPr lang="ru-RU" sz="2200" dirty="0" smtClean="0"/>
              <a:t>На экране своего телефона человек будет видеть не только номер, но и наименование компании, а также категорию вызова: «банковские услуги», «реклама», «недвижимость», </a:t>
            </a:r>
            <a:r>
              <a:rPr lang="ru-RU" sz="2200" dirty="0"/>
              <a:t>«услуги связи» и другие. Это позволит ему заранее идентифицировать звонящего и принять </a:t>
            </a:r>
            <a:r>
              <a:rPr lang="ru-RU" sz="2200" dirty="0" smtClean="0"/>
              <a:t>взвешенное </a:t>
            </a:r>
            <a:r>
              <a:rPr lang="ru-RU" sz="2200" dirty="0"/>
              <a:t>решение о необходимости ответа. При этом записывать абонента в телефонную книгу не </a:t>
            </a:r>
            <a:r>
              <a:rPr lang="ru-RU" sz="2200" dirty="0" smtClean="0"/>
              <a:t>нужно.</a:t>
            </a:r>
          </a:p>
          <a:p>
            <a:pPr marL="342900" indent="-342900" algn="just">
              <a:buAutoNum type="arabicPeriod"/>
            </a:pPr>
            <a:endParaRPr lang="ru-RU" sz="2200" dirty="0" smtClean="0"/>
          </a:p>
          <a:p>
            <a:pPr marL="342900" indent="-342900" algn="just">
              <a:buAutoNum type="arabicPeriod"/>
            </a:pPr>
            <a:r>
              <a:rPr lang="ru-RU" sz="2200" b="1" dirty="0"/>
              <a:t>Сим-карту нельзя передавать третьим лицам.</a:t>
            </a:r>
            <a:r>
              <a:rPr lang="ru-RU" sz="2200" dirty="0"/>
              <a:t> Исключение сделали только для близких родственников: детей, супругов, родителей, бабушек, дедушек, внуков, родных и сводных братьев или сестер. А также для случаев, когда кто-то попросил телефон, чтобы сделать звонок. Дополнительно разрешили передавать сим-карту органам государственного и местного самоуправления, которые находятся при исполнении служебных обязанностей, а также экстренным оперативным службам</a:t>
            </a:r>
            <a:r>
              <a:rPr lang="ru-RU" sz="2200" dirty="0" smtClean="0"/>
              <a:t>.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428250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государства в борьбе с мошенниками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8095" y="744427"/>
            <a:ext cx="10972801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С 01 сентября 2025 г.</a:t>
            </a:r>
            <a:endParaRPr lang="ru-RU" sz="2200" b="1" dirty="0">
              <a:solidFill>
                <a:srgbClr val="C00000"/>
              </a:solidFill>
            </a:endParaRPr>
          </a:p>
          <a:p>
            <a:endParaRPr lang="ru-RU" sz="1200" b="1" dirty="0" smtClean="0"/>
          </a:p>
          <a:p>
            <a:pPr marL="457200" indent="-457200" algn="just">
              <a:buFont typeface="+mj-lt"/>
              <a:buAutoNum type="arabicPeriod" startAt="3"/>
            </a:pPr>
            <a:r>
              <a:rPr lang="ru-RU" sz="2200" b="1" dirty="0"/>
              <a:t>Пользователи могут установить </a:t>
            </a:r>
            <a:r>
              <a:rPr lang="ru-RU" sz="2200" b="1" dirty="0" err="1"/>
              <a:t>самозапрет</a:t>
            </a:r>
            <a:r>
              <a:rPr lang="ru-RU" sz="2200" b="1" dirty="0"/>
              <a:t> на заключение договоров об оказании услуг связи. </a:t>
            </a:r>
            <a:r>
              <a:rPr lang="ru-RU" sz="2200" dirty="0"/>
              <a:t>Сделать это можно </a:t>
            </a:r>
            <a:r>
              <a:rPr lang="ru-RU" sz="2200" b="1" dirty="0">
                <a:hlinkClick r:id="rId2"/>
              </a:rPr>
              <a:t>на </a:t>
            </a:r>
            <a:r>
              <a:rPr lang="ru-RU" sz="2200" b="1" dirty="0" err="1">
                <a:hlinkClick r:id="rId2"/>
              </a:rPr>
              <a:t>Госуслугах</a:t>
            </a:r>
            <a:r>
              <a:rPr lang="ru-RU" sz="2200" dirty="0"/>
              <a:t> или в некоторых МФЦ. Это защитит от злоумышленников, которые регистрируют номера на чужие имена. Снять </a:t>
            </a:r>
            <a:r>
              <a:rPr lang="ru-RU" sz="2200" dirty="0" err="1"/>
              <a:t>самозапрет</a:t>
            </a:r>
            <a:r>
              <a:rPr lang="ru-RU" sz="2200" dirty="0"/>
              <a:t> можно только очно в </a:t>
            </a:r>
            <a:r>
              <a:rPr lang="ru-RU" sz="2200" dirty="0" smtClean="0"/>
              <a:t>МФЦ.</a:t>
            </a:r>
          </a:p>
          <a:p>
            <a:pPr marL="342900" indent="-342900" algn="just">
              <a:buAutoNum type="arabicPeriod" startAt="3"/>
            </a:pPr>
            <a:endParaRPr lang="ru-RU" sz="1200" dirty="0" smtClean="0"/>
          </a:p>
          <a:p>
            <a:pPr marL="342900" indent="-342900" algn="just">
              <a:buAutoNum type="arabicPeriod" startAt="3"/>
            </a:pPr>
            <a:r>
              <a:rPr lang="ru-RU" sz="2200" b="1" dirty="0" smtClean="0"/>
              <a:t>Ограничение спам-звонков. </a:t>
            </a:r>
            <a:r>
              <a:rPr lang="ru-RU" sz="2200" dirty="0" smtClean="0"/>
              <a:t>Массовые </a:t>
            </a:r>
            <a:r>
              <a:rPr lang="ru-RU" sz="2200" dirty="0"/>
              <a:t>телефонные вызовы будут осуществляться только при условии получения предварительного согласия абонента. Также можно отказаться от </a:t>
            </a:r>
            <a:r>
              <a:rPr lang="ru-RU" sz="2200" dirty="0" err="1"/>
              <a:t>обзвонов</a:t>
            </a:r>
            <a:r>
              <a:rPr lang="ru-RU" sz="2200" dirty="0"/>
              <a:t>, направив заявление своему оператору связи. Исключение — звонки от органов власти и подведомственных им организаций.</a:t>
            </a:r>
          </a:p>
          <a:p>
            <a:pPr algn="just"/>
            <a:endParaRPr lang="ru-RU" sz="1200" dirty="0"/>
          </a:p>
          <a:p>
            <a:pPr marL="457200" indent="-457200" algn="just">
              <a:buFont typeface="+mj-lt"/>
              <a:buAutoNum type="arabicPeriod" startAt="5"/>
            </a:pPr>
            <a:r>
              <a:rPr lang="ru-RU" sz="2200" b="1" dirty="0" smtClean="0"/>
              <a:t>Код </a:t>
            </a:r>
            <a:r>
              <a:rPr lang="ru-RU" sz="2200" b="1" dirty="0"/>
              <a:t>для восстановления доступа к </a:t>
            </a:r>
            <a:r>
              <a:rPr lang="ru-RU" sz="2200" b="1" dirty="0" err="1" smtClean="0"/>
              <a:t>Госуслугам</a:t>
            </a:r>
            <a:r>
              <a:rPr lang="ru-RU" sz="2200" b="1" dirty="0" smtClean="0"/>
              <a:t>. </a:t>
            </a:r>
            <a:r>
              <a:rPr lang="ru-RU" sz="2200" dirty="0" smtClean="0"/>
              <a:t>Смс-код </a:t>
            </a:r>
            <a:r>
              <a:rPr lang="ru-RU" sz="2200" dirty="0"/>
              <a:t>для смены пароля на </a:t>
            </a:r>
            <a:r>
              <a:rPr lang="ru-RU" sz="2200" dirty="0" err="1"/>
              <a:t>Госуслугах</a:t>
            </a:r>
            <a:r>
              <a:rPr lang="ru-RU" sz="2200" dirty="0"/>
              <a:t> теперь приходит не только после окончания телефонного вызова, но и с временной задержкой. Это нужно для того, чтобы код приходил тогда, когда мошенники уже не удерживают внимание пользователя </a:t>
            </a:r>
            <a:r>
              <a:rPr lang="ru-RU" sz="2200" dirty="0" smtClean="0"/>
              <a:t>портала.</a:t>
            </a:r>
          </a:p>
        </p:txBody>
      </p:sp>
    </p:spTree>
    <p:extLst>
      <p:ext uri="{BB962C8B-B14F-4D97-AF65-F5344CB8AC3E}">
        <p14:creationId xmlns:p14="http://schemas.microsoft.com/office/powerpoint/2010/main" val="40740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государства в борьбе с мошенниками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1620" y="1097940"/>
            <a:ext cx="1125201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С 01 сентября 2025 г.</a:t>
            </a:r>
          </a:p>
          <a:p>
            <a:pPr algn="ctr"/>
            <a:endParaRPr lang="ru-RU" sz="2200" b="1" dirty="0">
              <a:solidFill>
                <a:srgbClr val="C00000"/>
              </a:solidFill>
            </a:endParaRPr>
          </a:p>
          <a:p>
            <a:pPr marL="457200" indent="-457200" algn="just">
              <a:buFont typeface="+mj-lt"/>
              <a:buAutoNum type="arabicPeriod" startAt="6"/>
            </a:pPr>
            <a:r>
              <a:rPr lang="ru-RU" sz="2200" b="1" dirty="0" smtClean="0"/>
              <a:t>Доверенные </a:t>
            </a:r>
            <a:r>
              <a:rPr lang="ru-RU" sz="2200" b="1" dirty="0"/>
              <a:t>лица для банковских </a:t>
            </a:r>
            <a:r>
              <a:rPr lang="ru-RU" sz="2200" b="1" dirty="0" smtClean="0"/>
              <a:t>операций. </a:t>
            </a:r>
            <a:r>
              <a:rPr lang="ru-RU" sz="2200" dirty="0" smtClean="0"/>
              <a:t>У </a:t>
            </a:r>
            <a:r>
              <a:rPr lang="ru-RU" sz="2200" dirty="0"/>
              <a:t>гражданина появится возможность назначить доверенное лицо, к которому банк сможет обращаться для подтверждения финансовых операций. Например, при переводе денег на чужой счёт</a:t>
            </a:r>
            <a:r>
              <a:rPr lang="ru-RU" sz="2200" dirty="0" smtClean="0"/>
              <a:t>. Прочтите: </a:t>
            </a:r>
            <a:r>
              <a:rPr lang="en-US" sz="2200" b="1" dirty="0">
                <a:hlinkClick r:id="rId2"/>
              </a:rPr>
              <a:t>https://</a:t>
            </a:r>
            <a:r>
              <a:rPr lang="en-US" sz="2200" b="1" dirty="0" smtClean="0">
                <a:hlinkClick r:id="rId2"/>
              </a:rPr>
              <a:t>www.rbc.ru/quote/news/article/68a573059a794729bdfc6cfa</a:t>
            </a:r>
            <a:r>
              <a:rPr lang="ru-RU" sz="2200" b="1" dirty="0" smtClean="0"/>
              <a:t>   </a:t>
            </a:r>
          </a:p>
          <a:p>
            <a:pPr marL="457200" indent="-457200" algn="just">
              <a:buFont typeface="+mj-lt"/>
              <a:buAutoNum type="arabicPeriod" startAt="6"/>
            </a:pPr>
            <a:endParaRPr lang="ru-RU" sz="1200" b="1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ru-RU" sz="2200" b="1" dirty="0"/>
              <a:t>Период охлаждения по кредитам и </a:t>
            </a:r>
            <a:r>
              <a:rPr lang="ru-RU" sz="2200" b="1" dirty="0" smtClean="0"/>
              <a:t>займам: </a:t>
            </a:r>
            <a:r>
              <a:rPr lang="en-US" sz="2200" b="1" dirty="0" smtClean="0">
                <a:hlinkClick r:id="rId3"/>
              </a:rPr>
              <a:t>https</a:t>
            </a:r>
            <a:r>
              <a:rPr lang="en-US" sz="2200" b="1" dirty="0">
                <a:hlinkClick r:id="rId3"/>
              </a:rPr>
              <a:t>://cbr.ru/faq/information_security/cooling-off_period</a:t>
            </a:r>
            <a:r>
              <a:rPr lang="en-US" sz="2200" b="1" dirty="0" smtClean="0">
                <a:hlinkClick r:id="rId3"/>
              </a:rPr>
              <a:t>/</a:t>
            </a:r>
            <a:endParaRPr lang="ru-RU" sz="2200" b="1" dirty="0" smtClean="0"/>
          </a:p>
          <a:p>
            <a:pPr marL="457200" indent="-457200">
              <a:buFont typeface="+mj-lt"/>
              <a:buAutoNum type="arabicPeriod" startAt="6"/>
            </a:pPr>
            <a:endParaRPr lang="ru-RU" sz="1200" b="1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ru-RU" sz="2200" b="1" dirty="0"/>
              <a:t>Б</a:t>
            </a:r>
            <a:r>
              <a:rPr lang="ru-RU" sz="2200" b="1" dirty="0" smtClean="0"/>
              <a:t>локировка </a:t>
            </a:r>
            <a:r>
              <a:rPr lang="ru-RU" sz="2200" b="1" dirty="0"/>
              <a:t>денег на счете </a:t>
            </a:r>
            <a:r>
              <a:rPr lang="ru-RU" sz="2200" b="1" dirty="0" smtClean="0"/>
              <a:t>сим-карты:</a:t>
            </a: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>
                <a:hlinkClick r:id="rId4"/>
              </a:rPr>
              <a:t>https</a:t>
            </a:r>
            <a:r>
              <a:rPr lang="ru-RU" sz="2200" b="1" dirty="0">
                <a:hlinkClick r:id="rId4"/>
              </a:rPr>
              <a:t>://</a:t>
            </a:r>
            <a:r>
              <a:rPr lang="ru-RU" sz="2200" b="1" dirty="0" smtClean="0">
                <a:hlinkClick r:id="rId4"/>
              </a:rPr>
              <a:t>www.rbc.ru/quote/news/article/689c45459a79470f652a380e</a:t>
            </a:r>
            <a:endParaRPr lang="ru-RU" sz="2200" b="1" dirty="0" smtClean="0"/>
          </a:p>
          <a:p>
            <a:pPr marL="457200" indent="-457200">
              <a:buFont typeface="+mj-lt"/>
              <a:buAutoNum type="arabicPeriod" startAt="6"/>
            </a:pPr>
            <a:endParaRPr lang="ru-RU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396746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государства в борьбе с мошенниками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1620" y="620146"/>
            <a:ext cx="1125201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С весны и лета 2025 г.</a:t>
            </a:r>
          </a:p>
          <a:p>
            <a:endParaRPr lang="ru-RU" sz="1200" b="1" dirty="0" smtClean="0"/>
          </a:p>
          <a:p>
            <a:pPr marL="457200" indent="-457200" algn="just">
              <a:buFont typeface="+mj-lt"/>
              <a:buAutoNum type="arabicPeriod" startAt="9"/>
            </a:pPr>
            <a:r>
              <a:rPr lang="ru-RU" sz="2200" b="1" dirty="0"/>
              <a:t>С 1 апреля граждане России смогут оформить на свое имя не более 20, а иностранцы — не более десяти сим-карт. </a:t>
            </a:r>
            <a:r>
              <a:rPr lang="ru-RU" sz="2200" dirty="0"/>
              <a:t>Соответствующие поправки в закон «О связи» </a:t>
            </a:r>
            <a:r>
              <a:rPr lang="ru-RU" sz="2200" dirty="0">
                <a:hlinkClick r:id="rId2"/>
              </a:rPr>
              <a:t>вступают в силу</a:t>
            </a:r>
            <a:r>
              <a:rPr lang="ru-RU" sz="2200" dirty="0"/>
              <a:t> с этого дня. Если число сим-карт превышает установленные лимиты, </a:t>
            </a:r>
            <a:r>
              <a:rPr lang="ru-RU" sz="2200" dirty="0">
                <a:hlinkClick r:id="rId3"/>
              </a:rPr>
              <a:t>от лишних нужно отказаться</a:t>
            </a:r>
            <a:r>
              <a:rPr lang="ru-RU" sz="2200" dirty="0"/>
              <a:t>, напомнили ранее в </a:t>
            </a:r>
            <a:r>
              <a:rPr lang="ru-RU" sz="2200" dirty="0" err="1"/>
              <a:t>Минцифры</a:t>
            </a:r>
            <a:r>
              <a:rPr lang="ru-RU" sz="2200" dirty="0"/>
              <a:t>. Россиянам нужно будет сделать это до 1 ноября, иностранцам — до 1 июля. В противном случае операторы связи </a:t>
            </a:r>
            <a:r>
              <a:rPr lang="ru-RU" sz="2200" dirty="0">
                <a:hlinkClick r:id="rId4"/>
              </a:rPr>
              <a:t>смогут заблокировать</a:t>
            </a:r>
            <a:r>
              <a:rPr lang="ru-RU" sz="2200" dirty="0"/>
              <a:t> такие сим-карты сами.</a:t>
            </a:r>
          </a:p>
          <a:p>
            <a:pPr marL="457200" indent="-457200" algn="just">
              <a:buFont typeface="+mj-lt"/>
              <a:buAutoNum type="arabicPeriod" startAt="9"/>
            </a:pPr>
            <a:endParaRPr lang="ru-RU" sz="2200" b="1" dirty="0" smtClean="0">
              <a:solidFill>
                <a:srgbClr val="C00000"/>
              </a:solidFill>
            </a:endParaRPr>
          </a:p>
          <a:p>
            <a:pPr marL="457200" indent="-457200" algn="just">
              <a:buFont typeface="+mj-lt"/>
              <a:buAutoNum type="arabicPeriod" startAt="9"/>
            </a:pPr>
            <a:r>
              <a:rPr lang="ru-RU" sz="2200" b="1" dirty="0" smtClean="0">
                <a:solidFill>
                  <a:srgbClr val="C00000"/>
                </a:solidFill>
              </a:rPr>
              <a:t>Госорганы </a:t>
            </a:r>
            <a:r>
              <a:rPr lang="ru-RU" sz="2200" b="1" dirty="0">
                <a:solidFill>
                  <a:srgbClr val="C00000"/>
                </a:solidFill>
              </a:rPr>
              <a:t>и банки не смогут писать клиентам через иностранные </a:t>
            </a:r>
            <a:r>
              <a:rPr lang="ru-RU" sz="2200" b="1" dirty="0" smtClean="0">
                <a:solidFill>
                  <a:srgbClr val="C00000"/>
                </a:solidFill>
              </a:rPr>
              <a:t>мессенджеры: </a:t>
            </a:r>
            <a:r>
              <a:rPr lang="ru-RU" sz="2200" dirty="0">
                <a:solidFill>
                  <a:srgbClr val="C00000"/>
                </a:solidFill>
              </a:rPr>
              <a:t>т</a:t>
            </a:r>
            <a:r>
              <a:rPr lang="ru-RU" sz="2200" dirty="0" smtClean="0">
                <a:solidFill>
                  <a:srgbClr val="C00000"/>
                </a:solidFill>
              </a:rPr>
              <a:t>еперь </a:t>
            </a:r>
            <a:r>
              <a:rPr lang="ru-RU" sz="2200" dirty="0">
                <a:solidFill>
                  <a:srgbClr val="C00000"/>
                </a:solidFill>
              </a:rPr>
              <a:t>использовать иностранные мессенджеры для связи с гражданами не смогут сотрудники органов власти, банков и </a:t>
            </a:r>
            <a:r>
              <a:rPr lang="ru-RU" sz="2200" dirty="0" err="1">
                <a:solidFill>
                  <a:srgbClr val="C00000"/>
                </a:solidFill>
              </a:rPr>
              <a:t>некредитных</a:t>
            </a:r>
            <a:r>
              <a:rPr lang="ru-RU" sz="2200" dirty="0">
                <a:solidFill>
                  <a:srgbClr val="C00000"/>
                </a:solidFill>
              </a:rPr>
              <a:t> финансовых организаций, государственных внебюджетных фондов, операторов связи, </a:t>
            </a:r>
            <a:r>
              <a:rPr lang="ru-RU" sz="2200" dirty="0" err="1">
                <a:solidFill>
                  <a:srgbClr val="C00000"/>
                </a:solidFill>
              </a:rPr>
              <a:t>маркетплейсов</a:t>
            </a:r>
            <a:r>
              <a:rPr lang="ru-RU" sz="2200" dirty="0">
                <a:solidFill>
                  <a:srgbClr val="C00000"/>
                </a:solidFill>
              </a:rPr>
              <a:t>, крупных сервисов размещения объявлений с посещаемостью от 100 тыс. пользователей и социальных сетей более чем с 500 тыс. </a:t>
            </a:r>
            <a:r>
              <a:rPr lang="ru-RU" sz="2200" dirty="0" smtClean="0">
                <a:solidFill>
                  <a:srgbClr val="C00000"/>
                </a:solidFill>
              </a:rPr>
              <a:t>пользователей </a:t>
            </a:r>
            <a:r>
              <a:rPr lang="en-US" sz="2200" b="1" dirty="0" smtClean="0">
                <a:solidFill>
                  <a:srgbClr val="C00000"/>
                </a:solidFill>
                <a:hlinkClick r:id="rId5"/>
              </a:rPr>
              <a:t>https</a:t>
            </a:r>
            <a:r>
              <a:rPr lang="en-US" sz="2200" b="1" dirty="0">
                <a:solidFill>
                  <a:srgbClr val="C00000"/>
                </a:solidFill>
                <a:hlinkClick r:id="rId5"/>
              </a:rPr>
              <a:t>://</a:t>
            </a:r>
            <a:r>
              <a:rPr lang="en-US" sz="2200" b="1" dirty="0" smtClean="0">
                <a:solidFill>
                  <a:srgbClr val="C00000"/>
                </a:solidFill>
                <a:hlinkClick r:id="rId5"/>
              </a:rPr>
              <a:t>www.rbc.ru/rbcfreenews/683968969a79474cb13d2b17</a:t>
            </a:r>
            <a:endParaRPr lang="ru-RU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26144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государства в борьбе с мошенниками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6562" y="620146"/>
            <a:ext cx="1146707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Перспектива</a:t>
            </a:r>
          </a:p>
          <a:p>
            <a:endParaRPr lang="ru-RU" sz="1200" b="1" dirty="0" smtClean="0"/>
          </a:p>
          <a:p>
            <a:pPr marL="457200" indent="-457200" algn="just">
              <a:buFont typeface="+mj-lt"/>
              <a:buAutoNum type="arabicPeriod" startAt="11"/>
            </a:pPr>
            <a:r>
              <a:rPr lang="ru-RU" sz="2200" b="1" dirty="0"/>
              <a:t>Правительство подготовило второй пакет мер </a:t>
            </a:r>
            <a:r>
              <a:rPr lang="ru-RU" sz="2200" b="1" dirty="0" smtClean="0"/>
              <a:t>(сейчас на стадии обсуждения)против мошенников: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/>
              <a:t>п</a:t>
            </a:r>
            <a:r>
              <a:rPr lang="ru-RU" dirty="0" smtClean="0"/>
              <a:t>оявится возможность </a:t>
            </a:r>
            <a:r>
              <a:rPr lang="ru-RU" dirty="0"/>
              <a:t>для граждан установить </a:t>
            </a:r>
            <a:r>
              <a:rPr lang="ru-RU" dirty="0" err="1"/>
              <a:t>самозапрет</a:t>
            </a:r>
            <a:r>
              <a:rPr lang="ru-RU" dirty="0"/>
              <a:t> на звонки из‑за </a:t>
            </a:r>
            <a:r>
              <a:rPr lang="ru-RU" dirty="0" smtClean="0"/>
              <a:t>границы и вводится обязательная маркировка </a:t>
            </a:r>
            <a:r>
              <a:rPr lang="ru-RU" dirty="0"/>
              <a:t>международных </a:t>
            </a:r>
            <a:r>
              <a:rPr lang="ru-RU" dirty="0" smtClean="0"/>
              <a:t>звонков</a:t>
            </a:r>
            <a:r>
              <a:rPr lang="ru-RU" dirty="0"/>
              <a:t>;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расширяются </a:t>
            </a:r>
            <a:r>
              <a:rPr lang="ru-RU" dirty="0"/>
              <a:t>меры по борьбе с </a:t>
            </a:r>
            <a:r>
              <a:rPr lang="ru-RU" dirty="0" err="1"/>
              <a:t>дропперами</a:t>
            </a:r>
            <a:r>
              <a:rPr lang="ru-RU" dirty="0"/>
              <a:t> – посредниками мошенников, которые передают им свои карты или электронные кошельки. Вводится ограничение по количеству банковских карт – не более 10 оформленных карт на </a:t>
            </a:r>
            <a:r>
              <a:rPr lang="ru-RU" dirty="0" smtClean="0"/>
              <a:t>человека</a:t>
            </a:r>
            <a:r>
              <a:rPr lang="ru-RU" dirty="0"/>
              <a:t>;</a:t>
            </a:r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закрепляется </a:t>
            </a:r>
            <a:r>
              <a:rPr lang="ru-RU" dirty="0"/>
              <a:t>обязанность операторов связи передавать сведения о номерах, с которых и на которые совершаются мошеннические вызовы, в реестр ГИС «</a:t>
            </a:r>
            <a:r>
              <a:rPr lang="ru-RU" dirty="0" err="1"/>
              <a:t>Антифрод</a:t>
            </a:r>
            <a:r>
              <a:rPr lang="ru-RU" dirty="0"/>
              <a:t>», а также приостанавливать пропуск трафика по включённым в реестр номерам (за исключением вызовов экстренных служб). ГИС «</a:t>
            </a:r>
            <a:r>
              <a:rPr lang="ru-RU" dirty="0" err="1"/>
              <a:t>Антифрод</a:t>
            </a:r>
            <a:r>
              <a:rPr lang="ru-RU" dirty="0"/>
              <a:t>» представляет собой платформу для оперативного взаимодействия госорганов, банков, операторов связи и других организаций для борьбы с </a:t>
            </a:r>
            <a:r>
              <a:rPr lang="ru-RU" dirty="0" err="1"/>
              <a:t>кибермошенничеством</a:t>
            </a:r>
            <a:r>
              <a:rPr lang="ru-RU" dirty="0"/>
              <a:t> и позволяет в режиме реального времени обмениваться информацией о попытках мошенничества. </a:t>
            </a:r>
            <a:r>
              <a:rPr lang="ru-RU" dirty="0" smtClean="0"/>
              <a:t>Кроме </a:t>
            </a:r>
            <a:r>
              <a:rPr lang="ru-RU" dirty="0"/>
              <a:t>того, вводится право операторов связи применять для выявления подозрительных звонков </a:t>
            </a:r>
            <a:r>
              <a:rPr lang="ru-RU" dirty="0" err="1"/>
              <a:t>антифрод</a:t>
            </a:r>
            <a:r>
              <a:rPr lang="ru-RU" dirty="0"/>
              <a:t>-меры, в том числе с использованием искусственного интеллекта. Для этих целей может быть использована информация, содержащаяся в ГИС «</a:t>
            </a:r>
            <a:r>
              <a:rPr lang="ru-RU" dirty="0" err="1"/>
              <a:t>Антифрод</a:t>
            </a:r>
            <a:r>
              <a:rPr lang="ru-RU" dirty="0" smtClean="0"/>
              <a:t>»;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в</a:t>
            </a:r>
            <a:r>
              <a:rPr lang="ru-RU" dirty="0" smtClean="0"/>
              <a:t>водится </a:t>
            </a:r>
            <a:r>
              <a:rPr lang="ru-RU" dirty="0"/>
              <a:t>механизм внесудебной оперативной блокировки </a:t>
            </a:r>
            <a:r>
              <a:rPr lang="ru-RU" dirty="0" err="1"/>
              <a:t>фишинговых</a:t>
            </a:r>
            <a:r>
              <a:rPr lang="ru-RU" dirty="0"/>
              <a:t> сайтов (так называемых сайтов-зеркал), направленных на обман пользователей и кражу их данных</a:t>
            </a:r>
            <a:r>
              <a:rPr lang="ru-RU" dirty="0" smtClean="0"/>
              <a:t>. </a:t>
            </a:r>
            <a:r>
              <a:rPr lang="en-US" b="1" dirty="0">
                <a:hlinkClick r:id="rId2"/>
              </a:rPr>
              <a:t>https://www.gosnadzor.ru/news/67/17915</a:t>
            </a:r>
            <a:r>
              <a:rPr lang="en-US" b="1" dirty="0" smtClean="0">
                <a:hlinkClick r:id="rId2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1641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безопасно работать удаленно с банковскими приложениями, сайтами госорганов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656" y="795479"/>
            <a:ext cx="1146707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rgbClr val="FF0000"/>
                </a:solidFill>
              </a:rPr>
              <a:t>Чего </a:t>
            </a:r>
            <a:r>
              <a:rPr lang="ru-RU" sz="2800" b="1" dirty="0">
                <a:solidFill>
                  <a:srgbClr val="FF0000"/>
                </a:solidFill>
              </a:rPr>
              <a:t>никогда нельзя делать через </a:t>
            </a:r>
            <a:r>
              <a:rPr lang="ru-RU" sz="2800" b="1" dirty="0" smtClean="0">
                <a:solidFill>
                  <a:srgbClr val="FF0000"/>
                </a:solidFill>
              </a:rPr>
              <a:t>бесплатный (публичный) </a:t>
            </a:r>
            <a:r>
              <a:rPr lang="ru-RU" sz="2800" b="1" dirty="0" err="1">
                <a:solidFill>
                  <a:srgbClr val="FF0000"/>
                </a:solidFill>
              </a:rPr>
              <a:t>Wi-Fi</a:t>
            </a:r>
            <a:endParaRPr lang="ru-RU" sz="2800" b="1" dirty="0">
              <a:solidFill>
                <a:srgbClr val="FF0000"/>
              </a:solidFill>
            </a:endParaRPr>
          </a:p>
          <a:p>
            <a:endParaRPr lang="ru-RU" sz="1200" b="1" dirty="0" smtClean="0">
              <a:solidFill>
                <a:srgbClr val="FF0000"/>
              </a:solidFill>
            </a:endParaRPr>
          </a:p>
          <a:p>
            <a:pPr marL="514350" indent="-514350" fontAlgn="base">
              <a:buFont typeface="+mj-lt"/>
              <a:buAutoNum type="arabicPeriod"/>
            </a:pPr>
            <a:r>
              <a:rPr lang="ru-RU" sz="2600" dirty="0">
                <a:solidFill>
                  <a:srgbClr val="FF0000"/>
                </a:solidFill>
              </a:rPr>
              <a:t>П</a:t>
            </a:r>
            <a:r>
              <a:rPr lang="ru-RU" sz="2600" dirty="0" smtClean="0">
                <a:solidFill>
                  <a:srgbClr val="FF0000"/>
                </a:solidFill>
              </a:rPr>
              <a:t>ользоваться </a:t>
            </a:r>
            <a:r>
              <a:rPr lang="ru-RU" sz="2600" dirty="0">
                <a:solidFill>
                  <a:srgbClr val="FF0000"/>
                </a:solidFill>
              </a:rPr>
              <a:t>банковскими </a:t>
            </a:r>
            <a:r>
              <a:rPr lang="ru-RU" sz="2600" dirty="0" smtClean="0">
                <a:solidFill>
                  <a:srgbClr val="FF0000"/>
                </a:solidFill>
              </a:rPr>
              <a:t>приложениями, приложениями госорганов.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ru-RU" sz="2600" dirty="0">
                <a:solidFill>
                  <a:srgbClr val="FF0000"/>
                </a:solidFill>
              </a:rPr>
              <a:t>В</a:t>
            </a:r>
            <a:r>
              <a:rPr lang="ru-RU" sz="2600" dirty="0" smtClean="0">
                <a:solidFill>
                  <a:srgbClr val="FF0000"/>
                </a:solidFill>
              </a:rPr>
              <a:t>ходить в любые приложения, где вы используете свои пароли.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ru-RU" sz="2600" dirty="0">
                <a:solidFill>
                  <a:srgbClr val="FF0000"/>
                </a:solidFill>
              </a:rPr>
              <a:t>Н</a:t>
            </a:r>
            <a:r>
              <a:rPr lang="ru-RU" sz="2600" dirty="0" smtClean="0">
                <a:solidFill>
                  <a:srgbClr val="FF0000"/>
                </a:solidFill>
              </a:rPr>
              <a:t>е надо скачивать файлов.</a:t>
            </a:r>
            <a:endParaRPr lang="ru-RU" sz="2600" dirty="0">
              <a:solidFill>
                <a:srgbClr val="FF0000"/>
              </a:solidFill>
            </a:endParaRPr>
          </a:p>
          <a:p>
            <a:pPr marL="514350" indent="-514350" fontAlgn="base">
              <a:buFont typeface="+mj-lt"/>
              <a:buAutoNum type="arabicPeriod"/>
            </a:pPr>
            <a:r>
              <a:rPr lang="ru-RU" sz="2600" dirty="0" smtClean="0">
                <a:solidFill>
                  <a:srgbClr val="FF0000"/>
                </a:solidFill>
              </a:rPr>
              <a:t>Не надо совершать </a:t>
            </a:r>
            <a:r>
              <a:rPr lang="ru-RU" sz="2600" dirty="0">
                <a:solidFill>
                  <a:srgbClr val="FF0000"/>
                </a:solidFill>
              </a:rPr>
              <a:t>оплату на </a:t>
            </a:r>
            <a:r>
              <a:rPr lang="ru-RU" sz="2600" dirty="0" smtClean="0">
                <a:solidFill>
                  <a:srgbClr val="FF0000"/>
                </a:solidFill>
              </a:rPr>
              <a:t>сайтах. </a:t>
            </a:r>
          </a:p>
          <a:p>
            <a:pPr fontAlgn="base"/>
            <a:endParaRPr lang="ru-RU" sz="1200" dirty="0"/>
          </a:p>
          <a:p>
            <a:pPr algn="ctr" fontAlgn="base"/>
            <a:r>
              <a:rPr lang="ru-RU" sz="2600" b="1" dirty="0" smtClean="0"/>
              <a:t>Зачастую </a:t>
            </a:r>
            <a:r>
              <a:rPr lang="ru-RU" sz="2600" b="1" dirty="0"/>
              <a:t>после использования бесплатного </a:t>
            </a:r>
            <a:r>
              <a:rPr lang="ru-RU" sz="2600" b="1" dirty="0" err="1"/>
              <a:t>Wi-Fi</a:t>
            </a:r>
            <a:r>
              <a:rPr lang="ru-RU" sz="2600" b="1" dirty="0"/>
              <a:t> пользователю начинают приходить спам-рассылки</a:t>
            </a:r>
            <a:r>
              <a:rPr lang="ru-RU" sz="2600" b="1" dirty="0" smtClean="0"/>
              <a:t>. </a:t>
            </a:r>
          </a:p>
          <a:p>
            <a:pPr algn="ctr" fontAlgn="base"/>
            <a:endParaRPr lang="ru-RU" sz="1200" b="1" dirty="0"/>
          </a:p>
          <a:p>
            <a:pPr algn="ctr" fontAlgn="base"/>
            <a:r>
              <a:rPr lang="ru-RU" sz="2600" b="1" dirty="0" smtClean="0"/>
              <a:t>«</a:t>
            </a:r>
            <a:r>
              <a:rPr lang="ru-RU" sz="2600" b="1" dirty="0"/>
              <a:t>Создав фальшивую точку доступа или взломав публичный </a:t>
            </a:r>
            <a:r>
              <a:rPr lang="ru-RU" sz="2600" b="1" dirty="0" err="1"/>
              <a:t>Wi-Fi</a:t>
            </a:r>
            <a:r>
              <a:rPr lang="ru-RU" sz="2600" b="1" dirty="0"/>
              <a:t>, мошенники могут получить и использовать ваши персональные и платежные данные в собственных </a:t>
            </a:r>
            <a:r>
              <a:rPr lang="ru-RU" sz="2600" b="1" dirty="0" smtClean="0"/>
              <a:t>целях»</a:t>
            </a:r>
          </a:p>
          <a:p>
            <a:pPr algn="ctr" fontAlgn="base"/>
            <a:endParaRPr lang="ru-RU" sz="1200" b="1" dirty="0"/>
          </a:p>
          <a:p>
            <a:pPr algn="ctr" fontAlgn="base"/>
            <a:r>
              <a:rPr lang="en-US" sz="2800" b="1" dirty="0">
                <a:hlinkClick r:id="rId2"/>
              </a:rPr>
              <a:t>https://www.banki.ru/news/lenta/?</a:t>
            </a:r>
            <a:r>
              <a:rPr lang="en-US" sz="2800" b="1" dirty="0" smtClean="0">
                <a:hlinkClick r:id="rId2"/>
              </a:rPr>
              <a:t>id=10990442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708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безопасно работать удаленно с банковскими приложениями, сайтами госорганов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441" y="911773"/>
            <a:ext cx="11467071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/>
              <a:t>Как настроить и повысить безопасность банковских </a:t>
            </a:r>
            <a:r>
              <a:rPr lang="ru-RU" sz="2800" b="1" dirty="0" smtClean="0"/>
              <a:t>приложений</a:t>
            </a:r>
          </a:p>
          <a:p>
            <a:pPr algn="ctr" fontAlgn="base"/>
            <a:r>
              <a:rPr lang="en-US" sz="2800" b="1" dirty="0">
                <a:hlinkClick r:id="rId2"/>
              </a:rPr>
              <a:t>https://rskrf.ru/tips/eksperty-obyasnyayut/kak-nastroit-i-povysit-bezopasnost-bankovskikh-prilozheniy</a:t>
            </a:r>
            <a:r>
              <a:rPr lang="en-US" sz="2800" b="1" dirty="0" smtClean="0">
                <a:hlinkClick r:id="rId2"/>
              </a:rPr>
              <a:t>/</a:t>
            </a:r>
            <a:r>
              <a:rPr lang="ru-RU" sz="2800" b="1" dirty="0" smtClean="0"/>
              <a:t> </a:t>
            </a:r>
            <a:endParaRPr lang="ru-RU" sz="2800" b="1" dirty="0"/>
          </a:p>
          <a:p>
            <a:endParaRPr lang="ru-RU" sz="1200" b="1" dirty="0" smtClean="0">
              <a:solidFill>
                <a:srgbClr val="FF0000"/>
              </a:solidFill>
            </a:endParaRPr>
          </a:p>
          <a:p>
            <a:pPr marL="514350" indent="-514350" algn="just" fontAlgn="base">
              <a:buFont typeface="+mj-lt"/>
              <a:buAutoNum type="arabicPeriod"/>
            </a:pPr>
            <a:r>
              <a:rPr lang="ru-RU" sz="2600" dirty="0" smtClean="0"/>
              <a:t>Отдельная учетная запись в виде уникальной </a:t>
            </a:r>
            <a:r>
              <a:rPr lang="ru-RU" sz="2600" dirty="0" err="1" smtClean="0"/>
              <a:t>эл.почты</a:t>
            </a:r>
            <a:r>
              <a:rPr lang="ru-RU" sz="2600" dirty="0" smtClean="0"/>
              <a:t>, в которой вы не общаетесь, не смотрите письма, фото, не переходите по ссылкам.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ru-RU" sz="2600" dirty="0" smtClean="0"/>
              <a:t>Двухфакторная аутентификация.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ru-RU" sz="2600" dirty="0" smtClean="0"/>
              <a:t>Уведомление об операциях.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ru-RU" sz="2600" dirty="0" smtClean="0"/>
              <a:t>Лимиты на операции.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ru-RU" sz="2600" dirty="0" smtClean="0"/>
              <a:t>Отдельная карта для онлайн-покупок.</a:t>
            </a:r>
          </a:p>
          <a:p>
            <a:pPr marL="514350" indent="-514350" algn="just" fontAlgn="base">
              <a:buFont typeface="+mj-lt"/>
              <a:buAutoNum type="arabicPeriod"/>
            </a:pPr>
            <a:r>
              <a:rPr lang="ru-RU" sz="2600" dirty="0" smtClean="0"/>
              <a:t>Не устанавливайте программы для удаленного пользования.</a:t>
            </a:r>
          </a:p>
          <a:p>
            <a:pPr marL="514350" indent="-514350" algn="just" fontAlgn="base">
              <a:buFont typeface="+mj-lt"/>
              <a:buAutoNum type="arabicPeriod"/>
            </a:pPr>
            <a:endParaRPr lang="ru-RU" sz="1100" dirty="0"/>
          </a:p>
          <a:p>
            <a:pPr fontAlgn="base"/>
            <a:r>
              <a:rPr lang="ru-RU" sz="2000" b="1" dirty="0" err="1" smtClean="0"/>
              <a:t>Сбер</a:t>
            </a:r>
            <a:r>
              <a:rPr lang="ru-RU" sz="2000" b="1" dirty="0" smtClean="0"/>
              <a:t>: </a:t>
            </a:r>
            <a:r>
              <a:rPr lang="en-US" sz="2000" b="1" dirty="0">
                <a:hlinkClick r:id="rId3"/>
              </a:rPr>
              <a:t>https://</a:t>
            </a:r>
            <a:r>
              <a:rPr lang="en-US" sz="2000" b="1" dirty="0" smtClean="0">
                <a:hlinkClick r:id="rId3"/>
              </a:rPr>
              <a:t>www.sberbank.ru/ru/person/cybersecurity/sberbank_online</a:t>
            </a:r>
            <a:endParaRPr lang="ru-RU" sz="2000" b="1" dirty="0" smtClean="0"/>
          </a:p>
          <a:p>
            <a:pPr fontAlgn="base"/>
            <a:r>
              <a:rPr lang="ru-RU" sz="2000" b="1" dirty="0" smtClean="0"/>
              <a:t>Т-банк: </a:t>
            </a:r>
            <a:r>
              <a:rPr lang="en-US" sz="2000" b="1" dirty="0">
                <a:hlinkClick r:id="rId4"/>
              </a:rPr>
              <a:t>https://www.tbank.ru/bank/help/interfaces/bank-app/security/self-protect</a:t>
            </a:r>
            <a:r>
              <a:rPr lang="en-US" sz="2000" b="1" dirty="0" smtClean="0">
                <a:hlinkClick r:id="rId4"/>
              </a:rPr>
              <a:t>/</a:t>
            </a:r>
            <a:r>
              <a:rPr lang="ru-RU" sz="2000" b="1" dirty="0" smtClean="0"/>
              <a:t> </a:t>
            </a:r>
          </a:p>
          <a:p>
            <a:pPr marL="514350" indent="-514350" fontAlgn="base">
              <a:buFont typeface="+mj-lt"/>
              <a:buAutoNum type="arabicPeriod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6811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3334791" y="100706"/>
            <a:ext cx="5590499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ЛК ФНС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470" y="711222"/>
            <a:ext cx="1179658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200" b="1" dirty="0">
                <a:solidFill>
                  <a:srgbClr val="C00000"/>
                </a:solidFill>
              </a:rPr>
              <a:t>Как зарегистрировать личный кабинет налогоплательщика </a:t>
            </a:r>
            <a:r>
              <a:rPr lang="en-US" sz="2200" b="1" dirty="0" smtClean="0">
                <a:solidFill>
                  <a:srgbClr val="C00000"/>
                </a:solidFill>
                <a:hlinkClick r:id="rId2"/>
              </a:rPr>
              <a:t>https</a:t>
            </a:r>
            <a:r>
              <a:rPr lang="en-US" sz="2200" b="1" dirty="0">
                <a:solidFill>
                  <a:srgbClr val="C00000"/>
                </a:solidFill>
                <a:hlinkClick r:id="rId2"/>
              </a:rPr>
              <a:t>://www.nalog.gov.ru/rn77/fl/interest/lk-account</a:t>
            </a:r>
            <a:r>
              <a:rPr lang="en-US" sz="2200" b="1" dirty="0" smtClean="0">
                <a:solidFill>
                  <a:srgbClr val="C00000"/>
                </a:solidFill>
                <a:hlinkClick r:id="rId2"/>
              </a:rPr>
              <a:t>/</a:t>
            </a:r>
            <a:r>
              <a:rPr lang="ru-RU" sz="2200" b="1" dirty="0" smtClean="0">
                <a:solidFill>
                  <a:srgbClr val="C00000"/>
                </a:solidFill>
              </a:rPr>
              <a:t> </a:t>
            </a:r>
          </a:p>
          <a:p>
            <a:pPr algn="ctr" fontAlgn="base"/>
            <a:endParaRPr lang="ru-RU" sz="2600" b="1" dirty="0" smtClean="0">
              <a:solidFill>
                <a:srgbClr val="C00000"/>
              </a:solidFill>
            </a:endParaRPr>
          </a:p>
          <a:p>
            <a:pPr algn="ctr" fontAlgn="base"/>
            <a:endParaRPr lang="ru-RU" sz="2600" b="1" dirty="0">
              <a:solidFill>
                <a:srgbClr val="C00000"/>
              </a:solidFill>
            </a:endParaRPr>
          </a:p>
          <a:p>
            <a:pPr algn="ctr" fontAlgn="base"/>
            <a:endParaRPr lang="ru-RU" sz="2600" b="1" dirty="0" smtClean="0">
              <a:solidFill>
                <a:srgbClr val="C00000"/>
              </a:solidFill>
            </a:endParaRPr>
          </a:p>
          <a:p>
            <a:pPr algn="ctr" fontAlgn="base"/>
            <a:endParaRPr lang="ru-RU" sz="2600" b="1" dirty="0">
              <a:solidFill>
                <a:srgbClr val="C00000"/>
              </a:solidFill>
            </a:endParaRPr>
          </a:p>
          <a:p>
            <a:pPr algn="ctr" fontAlgn="base"/>
            <a:endParaRPr lang="ru-RU" sz="2600" b="1" dirty="0" smtClean="0">
              <a:solidFill>
                <a:srgbClr val="C00000"/>
              </a:solidFill>
            </a:endParaRPr>
          </a:p>
          <a:p>
            <a:pPr algn="ctr" fontAlgn="base"/>
            <a:endParaRPr lang="ru-RU" sz="2600" b="1" dirty="0" smtClean="0">
              <a:solidFill>
                <a:srgbClr val="FF0000"/>
              </a:solidFill>
            </a:endParaRPr>
          </a:p>
          <a:p>
            <a:pPr algn="ctr" fontAlgn="base"/>
            <a:endParaRPr lang="ru-RU" sz="2600" b="1" dirty="0">
              <a:solidFill>
                <a:srgbClr val="FF0000"/>
              </a:solidFill>
            </a:endParaRPr>
          </a:p>
          <a:p>
            <a:pPr algn="ctr" fontAlgn="base"/>
            <a:endParaRPr lang="ru-RU" sz="2600" b="1" dirty="0" smtClean="0">
              <a:solidFill>
                <a:srgbClr val="FF0000"/>
              </a:solidFill>
            </a:endParaRPr>
          </a:p>
          <a:p>
            <a:pPr algn="ctr" fontAlgn="base"/>
            <a:endParaRPr lang="ru-RU" sz="2600" b="1" dirty="0">
              <a:solidFill>
                <a:srgbClr val="FF0000"/>
              </a:solidFill>
            </a:endParaRPr>
          </a:p>
          <a:p>
            <a:pPr algn="ctr" fontAlgn="base"/>
            <a:endParaRPr lang="ru-RU" sz="2200" b="1" dirty="0" smtClean="0">
              <a:solidFill>
                <a:srgbClr val="FF0000"/>
              </a:solidFill>
            </a:endParaRPr>
          </a:p>
          <a:p>
            <a:pPr algn="ctr" fontAlgn="base"/>
            <a:r>
              <a:rPr lang="ru-RU" sz="2200" b="1" dirty="0" smtClean="0">
                <a:solidFill>
                  <a:srgbClr val="FF0000"/>
                </a:solidFill>
              </a:rPr>
              <a:t>Авторизоваться через свои учетные данные, через логин/пароль портала «</a:t>
            </a:r>
            <a:r>
              <a:rPr lang="ru-RU" sz="2200" b="1" dirty="0" err="1" smtClean="0">
                <a:solidFill>
                  <a:srgbClr val="FF0000"/>
                </a:solidFill>
              </a:rPr>
              <a:t>Госуслуги</a:t>
            </a:r>
            <a:r>
              <a:rPr lang="ru-RU" sz="2200" b="1" dirty="0" smtClean="0">
                <a:solidFill>
                  <a:srgbClr val="FF0000"/>
                </a:solidFill>
              </a:rPr>
              <a:t>», с помощью ЭЦП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071" y="1515616"/>
            <a:ext cx="6349833" cy="15177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354" y="3140627"/>
            <a:ext cx="5196051" cy="21233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2109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ЛК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Росреестра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32" y="623225"/>
            <a:ext cx="6159973" cy="54179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7436628" y="1423253"/>
            <a:ext cx="44835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C00000"/>
                </a:solidFill>
              </a:rPr>
              <a:t>Запрет на сделки с жильем без личного участия. Как и зачем устанавливать</a:t>
            </a:r>
            <a:r>
              <a:rPr lang="ru-RU" sz="2600" b="1" dirty="0"/>
              <a:t/>
            </a:r>
            <a:br>
              <a:rPr lang="ru-RU" sz="2600" b="1" dirty="0"/>
            </a:br>
            <a:r>
              <a:rPr lang="ru-RU" sz="2600" b="1" dirty="0"/>
              <a:t/>
            </a:r>
            <a:br>
              <a:rPr lang="ru-RU" sz="2600" b="1" dirty="0"/>
            </a:br>
            <a:r>
              <a:rPr lang="ru-RU" sz="2600" b="1" dirty="0">
                <a:solidFill>
                  <a:srgbClr val="222222"/>
                </a:solidFill>
                <a:hlinkClick r:id="rId3"/>
              </a:rPr>
              <a:t>https://</a:t>
            </a:r>
            <a:r>
              <a:rPr lang="ru-RU" sz="2600" b="1" dirty="0" smtClean="0">
                <a:solidFill>
                  <a:srgbClr val="222222"/>
                </a:solidFill>
                <a:hlinkClick r:id="rId3"/>
              </a:rPr>
              <a:t>realty.rbc.ru/news/682c30bd9a794769f73b3360</a:t>
            </a:r>
            <a:endParaRPr lang="ru-RU" sz="2600" b="1" dirty="0" smtClean="0">
              <a:solidFill>
                <a:srgbClr val="222222"/>
              </a:solidFill>
            </a:endParaRPr>
          </a:p>
          <a:p>
            <a:pPr algn="ctr"/>
            <a:endParaRPr lang="ru-RU" sz="2600" b="1" dirty="0">
              <a:solidFill>
                <a:srgbClr val="222222"/>
              </a:solidFill>
            </a:endParaRPr>
          </a:p>
          <a:p>
            <a:pPr algn="ctr"/>
            <a:r>
              <a:rPr lang="en-US" sz="2600" b="1" dirty="0">
                <a:solidFill>
                  <a:srgbClr val="222222"/>
                </a:solidFill>
                <a:hlinkClick r:id="rId4"/>
              </a:rPr>
              <a:t>https://www.gosuslugi.ru/help/faq/real_estate_ban/102189</a:t>
            </a:r>
            <a:r>
              <a:rPr lang="ru-RU" sz="2600" b="1" dirty="0">
                <a:solidFill>
                  <a:srgbClr val="22222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95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ЛК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Росреестра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32" y="623225"/>
            <a:ext cx="6159973" cy="54179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7436628" y="1423253"/>
            <a:ext cx="44835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C00000"/>
                </a:solidFill>
              </a:rPr>
              <a:t>Запрет на сделки с жильем без личного участия. Как и зачем устанавливать</a:t>
            </a:r>
            <a:r>
              <a:rPr lang="ru-RU" sz="2600" b="1" dirty="0"/>
              <a:t/>
            </a:r>
            <a:br>
              <a:rPr lang="ru-RU" sz="2600" b="1" dirty="0"/>
            </a:br>
            <a:r>
              <a:rPr lang="ru-RU" sz="2600" b="1" dirty="0"/>
              <a:t/>
            </a:r>
            <a:br>
              <a:rPr lang="ru-RU" sz="2600" b="1" dirty="0"/>
            </a:br>
            <a:r>
              <a:rPr lang="ru-RU" sz="2600" b="1" dirty="0">
                <a:solidFill>
                  <a:srgbClr val="222222"/>
                </a:solidFill>
                <a:hlinkClick r:id="rId3"/>
              </a:rPr>
              <a:t>https://</a:t>
            </a:r>
            <a:r>
              <a:rPr lang="ru-RU" sz="2600" b="1" dirty="0" smtClean="0">
                <a:solidFill>
                  <a:srgbClr val="222222"/>
                </a:solidFill>
                <a:hlinkClick r:id="rId3"/>
              </a:rPr>
              <a:t>realty.rbc.ru/news/682c30bd9a794769f73b3360</a:t>
            </a:r>
            <a:endParaRPr lang="ru-RU" sz="2600" b="1" dirty="0" smtClean="0">
              <a:solidFill>
                <a:srgbClr val="222222"/>
              </a:solidFill>
            </a:endParaRPr>
          </a:p>
          <a:p>
            <a:pPr algn="ctr"/>
            <a:endParaRPr lang="ru-RU" sz="2600" b="1" dirty="0">
              <a:solidFill>
                <a:srgbClr val="222222"/>
              </a:solidFill>
            </a:endParaRPr>
          </a:p>
          <a:p>
            <a:pPr algn="ctr"/>
            <a:r>
              <a:rPr lang="en-US" sz="2600" b="1" dirty="0">
                <a:solidFill>
                  <a:srgbClr val="222222"/>
                </a:solidFill>
                <a:hlinkClick r:id="rId4"/>
              </a:rPr>
              <a:t>https://www.gosuslugi.ru/help/faq/real_estate_ban/102189</a:t>
            </a:r>
            <a:r>
              <a:rPr lang="ru-RU" sz="2600" b="1" dirty="0">
                <a:solidFill>
                  <a:srgbClr val="22222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597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3220351" y="177767"/>
            <a:ext cx="5590499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ЛК СФР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740" y="1135385"/>
            <a:ext cx="1066372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600" b="1" dirty="0">
                <a:solidFill>
                  <a:srgbClr val="C00000"/>
                </a:solidFill>
              </a:rPr>
              <a:t>Как открыть личный кабинет в </a:t>
            </a:r>
            <a:r>
              <a:rPr lang="ru-RU" sz="2600" b="1" dirty="0" smtClean="0">
                <a:solidFill>
                  <a:srgbClr val="C00000"/>
                </a:solidFill>
              </a:rPr>
              <a:t>СФР</a:t>
            </a:r>
          </a:p>
          <a:p>
            <a:pPr algn="ctr" fontAlgn="base"/>
            <a:r>
              <a:rPr lang="en-US" sz="2600" b="1" dirty="0">
                <a:solidFill>
                  <a:srgbClr val="C00000"/>
                </a:solidFill>
                <a:hlinkClick r:id="rId2"/>
              </a:rPr>
              <a:t>https://www.banki.ru/dialog/articles/3730</a:t>
            </a:r>
            <a:r>
              <a:rPr lang="en-US" sz="2600" b="1" dirty="0" smtClean="0">
                <a:solidFill>
                  <a:srgbClr val="C00000"/>
                </a:solidFill>
                <a:hlinkClick r:id="rId2"/>
              </a:rPr>
              <a:t>/</a:t>
            </a:r>
            <a:endParaRPr lang="ru-RU" sz="2600" b="1" dirty="0" smtClean="0">
              <a:solidFill>
                <a:srgbClr val="C00000"/>
              </a:solidFill>
            </a:endParaRPr>
          </a:p>
          <a:p>
            <a:pPr fontAlgn="base"/>
            <a:endParaRPr lang="ru-RU" sz="2600" b="1" dirty="0">
              <a:solidFill>
                <a:srgbClr val="C00000"/>
              </a:solidFill>
            </a:endParaRPr>
          </a:p>
          <a:p>
            <a:pPr fontAlgn="base"/>
            <a:endParaRPr lang="ru-RU" sz="2600" b="1" dirty="0" smtClean="0">
              <a:solidFill>
                <a:srgbClr val="C00000"/>
              </a:solidFill>
            </a:endParaRPr>
          </a:p>
          <a:p>
            <a:pPr algn="ctr" fontAlgn="base"/>
            <a:r>
              <a:rPr lang="ru-RU" sz="2600" b="1" dirty="0" smtClean="0"/>
              <a:t>Авторизоваться </a:t>
            </a:r>
            <a:r>
              <a:rPr lang="ru-RU" sz="2600" b="1" dirty="0"/>
              <a:t>через портал «</a:t>
            </a:r>
            <a:r>
              <a:rPr lang="ru-RU" sz="2600" b="1" dirty="0" err="1" smtClean="0"/>
              <a:t>Госуслуги</a:t>
            </a:r>
            <a:r>
              <a:rPr lang="ru-RU" sz="2600" b="1" dirty="0" smtClean="0"/>
              <a:t>»</a:t>
            </a:r>
          </a:p>
          <a:p>
            <a:pPr algn="ctr" fontAlgn="base"/>
            <a:endParaRPr lang="ru-RU" sz="2600" dirty="0"/>
          </a:p>
          <a:p>
            <a:pPr algn="ctr" fontAlgn="base"/>
            <a:r>
              <a:rPr lang="ru-RU" sz="2600" b="1" dirty="0">
                <a:solidFill>
                  <a:srgbClr val="FF0000"/>
                </a:solidFill>
              </a:rPr>
              <a:t>Действующие ранее способы авторизации в Личном кабинете ПФР — через номер телефона пользователя или СНИЛС, сегодня, к сожалению, уже не работают. Пользователям, которые пока не зарегистрированы на «</a:t>
            </a:r>
            <a:r>
              <a:rPr lang="ru-RU" sz="2600" b="1" dirty="0" err="1">
                <a:solidFill>
                  <a:srgbClr val="FF0000"/>
                </a:solidFill>
              </a:rPr>
              <a:t>Госуслугах</a:t>
            </a:r>
            <a:r>
              <a:rPr lang="ru-RU" sz="2600" b="1" dirty="0">
                <a:solidFill>
                  <a:srgbClr val="FF0000"/>
                </a:solidFill>
              </a:rPr>
              <a:t>», придется сначала завести </a:t>
            </a:r>
            <a:r>
              <a:rPr lang="ru-RU" sz="2600" b="1" dirty="0" smtClean="0">
                <a:solidFill>
                  <a:srgbClr val="FF0000"/>
                </a:solidFill>
              </a:rPr>
              <a:t>аккаунт на </a:t>
            </a:r>
            <a:r>
              <a:rPr lang="ru-RU" sz="2600" b="1" dirty="0" err="1" smtClean="0">
                <a:solidFill>
                  <a:srgbClr val="FF0000"/>
                </a:solidFill>
              </a:rPr>
              <a:t>Госуслугах</a:t>
            </a:r>
            <a:endParaRPr lang="ru-RU" sz="2600" b="1" dirty="0">
              <a:solidFill>
                <a:srgbClr val="FF0000"/>
              </a:solidFill>
            </a:endParaRPr>
          </a:p>
          <a:p>
            <a:pPr fontAlgn="base"/>
            <a:endParaRPr lang="ru-RU" sz="2600" b="1" dirty="0">
              <a:solidFill>
                <a:srgbClr val="C00000"/>
              </a:solidFill>
              <a:latin typeface="GraphikCy"/>
            </a:endParaRPr>
          </a:p>
        </p:txBody>
      </p:sp>
    </p:spTree>
    <p:extLst>
      <p:ext uri="{BB962C8B-B14F-4D97-AF65-F5344CB8AC3E}">
        <p14:creationId xmlns:p14="http://schemas.microsoft.com/office/powerpoint/2010/main" val="138747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3441" y="993216"/>
            <a:ext cx="11303211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600" b="1" dirty="0" smtClean="0"/>
              <a:t>Аккредитация </a:t>
            </a:r>
            <a:r>
              <a:rPr lang="ru-RU" sz="1600" b="1" dirty="0"/>
              <a:t>удостоверяющих </a:t>
            </a:r>
            <a:r>
              <a:rPr lang="ru-RU" sz="1600" b="1" dirty="0" smtClean="0"/>
              <a:t>центров: </a:t>
            </a:r>
            <a:r>
              <a:rPr lang="en-US" sz="1600" b="1" dirty="0">
                <a:hlinkClick r:id="rId2"/>
              </a:rPr>
              <a:t>https://</a:t>
            </a:r>
            <a:r>
              <a:rPr lang="en-US" sz="1600" b="1" dirty="0" smtClean="0">
                <a:hlinkClick r:id="rId2"/>
              </a:rPr>
              <a:t>digital.gov.ru/activity/gos-uslugi/akkreditacziya-udostoveryayushhih-czentrov</a:t>
            </a:r>
            <a:endParaRPr lang="ru-RU" sz="1600" b="1" dirty="0" smtClean="0"/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pPr marL="342900" indent="-342900">
              <a:buFontTx/>
              <a:buAutoNum type="arabicPeriod"/>
            </a:pPr>
            <a:r>
              <a:rPr lang="ru-RU" sz="1600" b="1" dirty="0" smtClean="0"/>
              <a:t>Что </a:t>
            </a:r>
            <a:r>
              <a:rPr lang="ru-RU" sz="1600" b="1" dirty="0"/>
              <a:t>можно делать в ЛК </a:t>
            </a:r>
            <a:r>
              <a:rPr lang="ru-RU" sz="1600" b="1" dirty="0" smtClean="0"/>
              <a:t>ФНС: </a:t>
            </a:r>
            <a:r>
              <a:rPr lang="en-US" sz="1600" b="1" dirty="0" smtClean="0">
                <a:solidFill>
                  <a:srgbClr val="C00000"/>
                </a:solidFill>
                <a:hlinkClick r:id="rId3"/>
              </a:rPr>
              <a:t>https</a:t>
            </a:r>
            <a:r>
              <a:rPr lang="en-US" sz="1600" b="1" dirty="0">
                <a:solidFill>
                  <a:srgbClr val="C00000"/>
                </a:solidFill>
                <a:hlinkClick r:id="rId3"/>
              </a:rPr>
              <a:t>://www.tbank.ru/invest/help/educate/tax-issues/other/lk-fns</a:t>
            </a:r>
            <a:r>
              <a:rPr lang="en-US" sz="1600" b="1" dirty="0" smtClean="0">
                <a:solidFill>
                  <a:srgbClr val="C00000"/>
                </a:solidFill>
                <a:hlinkClick r:id="rId3"/>
              </a:rPr>
              <a:t>/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1600" b="1" dirty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1600" b="1" dirty="0"/>
              <a:t>Сведения об адресах информационных </a:t>
            </a:r>
            <a:r>
              <a:rPr lang="ru-RU" sz="1600" b="1" dirty="0" err="1"/>
              <a:t>web</a:t>
            </a:r>
            <a:r>
              <a:rPr lang="ru-RU" sz="1600" b="1" dirty="0"/>
              <a:t>-сайтов и страниц в социальных сетях </a:t>
            </a:r>
            <a:r>
              <a:rPr lang="ru-RU" sz="1600" b="1" dirty="0">
                <a:solidFill>
                  <a:srgbClr val="C00000"/>
                </a:solidFill>
              </a:rPr>
              <a:t>кредитных организаций Российской Федерации </a:t>
            </a:r>
            <a:r>
              <a:rPr lang="ru-RU" sz="1600" b="1" dirty="0"/>
              <a:t>по состоянию на </a:t>
            </a:r>
            <a:r>
              <a:rPr lang="ru-RU" sz="1600" b="1" dirty="0" smtClean="0"/>
              <a:t>...: </a:t>
            </a:r>
            <a:r>
              <a:rPr lang="en-US" sz="1600" b="1" dirty="0">
                <a:hlinkClick r:id="rId4"/>
              </a:rPr>
              <a:t>https://cbr.ru/banking_sector/credit/cowebsites</a:t>
            </a:r>
            <a:r>
              <a:rPr lang="en-US" sz="1600" b="1" dirty="0" smtClean="0">
                <a:hlinkClick r:id="rId4"/>
              </a:rPr>
              <a:t>/</a:t>
            </a:r>
            <a:endParaRPr lang="ru-RU" sz="1600" b="1" dirty="0" smtClean="0"/>
          </a:p>
          <a:p>
            <a:pPr marL="342900" indent="-342900">
              <a:buFontTx/>
              <a:buAutoNum type="arabicPeriod"/>
            </a:pPr>
            <a:endParaRPr lang="ru-RU" sz="1600" b="1" dirty="0" smtClean="0"/>
          </a:p>
          <a:p>
            <a:pPr marL="342900" indent="-342900">
              <a:buFontTx/>
              <a:buAutoNum type="arabicPeriod"/>
            </a:pPr>
            <a:r>
              <a:rPr lang="ru-RU" sz="1600" b="1" dirty="0" smtClean="0"/>
              <a:t>Реестры фин. организаций: </a:t>
            </a:r>
            <a:r>
              <a:rPr lang="en-US" sz="1600" b="1" dirty="0">
                <a:hlinkClick r:id="rId5"/>
              </a:rPr>
              <a:t>https://</a:t>
            </a:r>
            <a:r>
              <a:rPr lang="en-US" sz="1600" b="1" dirty="0" smtClean="0">
                <a:hlinkClick r:id="rId5"/>
              </a:rPr>
              <a:t>cbr.ru/RSCI/registers/</a:t>
            </a:r>
            <a:endParaRPr lang="ru-RU" sz="1600" b="1" dirty="0" smtClean="0"/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pPr marL="342900" indent="-342900">
              <a:buFontTx/>
              <a:buAutoNum type="arabicPeriod"/>
            </a:pPr>
            <a:r>
              <a:rPr lang="ru-RU" sz="1600" b="1" dirty="0" smtClean="0"/>
              <a:t>Как проверить фин. организацию: </a:t>
            </a:r>
            <a:r>
              <a:rPr lang="en-US" sz="1600" b="1" dirty="0">
                <a:hlinkClick r:id="rId6"/>
              </a:rPr>
              <a:t>https://cbr.ru/finorg</a:t>
            </a:r>
            <a:r>
              <a:rPr lang="en-US" sz="1600" b="1" dirty="0" smtClean="0">
                <a:hlinkClick r:id="rId6"/>
              </a:rPr>
              <a:t>/</a:t>
            </a:r>
            <a:endParaRPr lang="ru-RU" sz="1600" b="1" dirty="0"/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pPr marL="342900" indent="-342900">
              <a:buFontTx/>
              <a:buAutoNum type="arabicPeriod"/>
            </a:pPr>
            <a:endParaRPr lang="ru-RU" sz="1300" b="1" dirty="0"/>
          </a:p>
          <a:p>
            <a:pPr marL="342900" indent="-342900">
              <a:buFontTx/>
              <a:buAutoNum type="arabicPeriod"/>
            </a:pPr>
            <a:endParaRPr lang="ru-RU" sz="1300" b="1" dirty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047625"/>
            <a:ext cx="6451601" cy="3453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06" y="1047625"/>
            <a:ext cx="3629025" cy="3609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351194" y="5057423"/>
            <a:ext cx="5936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https://educenter.ru/press-center/finliternews</a:t>
            </a:r>
            <a:r>
              <a:rPr lang="en-US" sz="2200" b="1" dirty="0" smtClean="0">
                <a:hlinkClick r:id="rId4"/>
              </a:rPr>
              <a:t>/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19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C9B9A1-A1A4-4DC0-B173-E50F7B56B0D1}">
  <ds:schemaRefs>
    <ds:schemaRef ds:uri="http://schemas.microsoft.com/office/infopath/2007/PartnerControls"/>
    <ds:schemaRef ds:uri="6670c954-0c68-471d-a2bf-75bd606184a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8884</TotalTime>
  <Words>1512</Words>
  <Application>Microsoft Office PowerPoint</Application>
  <PresentationFormat>Широкоэкранный</PresentationFormat>
  <Paragraphs>164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DIN Pro Bold</vt:lpstr>
      <vt:lpstr>DIN Pro Regular</vt:lpstr>
      <vt:lpstr>DINPro-Medium</vt:lpstr>
      <vt:lpstr>GraphikCy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585</cp:revision>
  <dcterms:created xsi:type="dcterms:W3CDTF">2018-05-06T11:33:25Z</dcterms:created>
  <dcterms:modified xsi:type="dcterms:W3CDTF">2025-11-10T14:22:37Z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