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26"/>
  </p:notesMasterIdLst>
  <p:sldIdLst>
    <p:sldId id="468" r:id="rId5"/>
    <p:sldId id="492" r:id="rId6"/>
    <p:sldId id="416" r:id="rId7"/>
    <p:sldId id="489" r:id="rId8"/>
    <p:sldId id="496" r:id="rId9"/>
    <p:sldId id="500" r:id="rId10"/>
    <p:sldId id="499" r:id="rId11"/>
    <p:sldId id="502" r:id="rId12"/>
    <p:sldId id="497" r:id="rId13"/>
    <p:sldId id="507" r:id="rId14"/>
    <p:sldId id="505" r:id="rId15"/>
    <p:sldId id="509" r:id="rId16"/>
    <p:sldId id="503" r:id="rId17"/>
    <p:sldId id="506" r:id="rId18"/>
    <p:sldId id="504" r:id="rId19"/>
    <p:sldId id="508" r:id="rId20"/>
    <p:sldId id="501" r:id="rId21"/>
    <p:sldId id="511" r:id="rId22"/>
    <p:sldId id="510" r:id="rId23"/>
    <p:sldId id="379" r:id="rId24"/>
    <p:sldId id="44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0" y="72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6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12.11.2025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veterany_rzd?from=group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course-series/finliteracy.html?&amp;page=201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fincult_info/2847" TargetMode="External"/><Relationship Id="rId7" Type="http://schemas.openxmlformats.org/officeDocument/2006/relationships/hyperlink" Target="https://t.me/dnevnikyurist/3175" TargetMode="External"/><Relationship Id="rId2" Type="http://schemas.openxmlformats.org/officeDocument/2006/relationships/hyperlink" Target="https://t.me/cyberpolice_rus/42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.me/cyberpolice_rus/4271" TargetMode="External"/><Relationship Id="rId5" Type="http://schemas.openxmlformats.org/officeDocument/2006/relationships/hyperlink" Target="https://t.me/dnevnikyurist/3157" TargetMode="External"/><Relationship Id="rId4" Type="http://schemas.openxmlformats.org/officeDocument/2006/relationships/hyperlink" Target="https://t.me/cyberpolice_rus/4242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cyberpolice_rus/4238" TargetMode="External"/><Relationship Id="rId3" Type="http://schemas.openxmlformats.org/officeDocument/2006/relationships/hyperlink" Target="https://t.me/cyberpolice_rus/4261" TargetMode="External"/><Relationship Id="rId7" Type="http://schemas.openxmlformats.org/officeDocument/2006/relationships/hyperlink" Target="https://t.me/cyberpolice_rus/4235" TargetMode="External"/><Relationship Id="rId2" Type="http://schemas.openxmlformats.org/officeDocument/2006/relationships/hyperlink" Target="https://t.me/cyberpolice_rus/425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ass.ru/obschestvo/25572555" TargetMode="External"/><Relationship Id="rId5" Type="http://schemas.openxmlformats.org/officeDocument/2006/relationships/hyperlink" Target="https://t.me/cyberpolice_rus/4277" TargetMode="External"/><Relationship Id="rId4" Type="http://schemas.openxmlformats.org/officeDocument/2006/relationships/hyperlink" Target="https://t.me/cyberpolice_rus/4232" TargetMode="External"/><Relationship Id="rId9" Type="http://schemas.openxmlformats.org/officeDocument/2006/relationships/hyperlink" Target="https://www.rbc.ru/story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uslugi.ru/help/faq/real_estate_ban/102189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bersova.ru/sections/protection/zapret-na-sdelki-s-nedvizhimostyu-na-gosuslugah" TargetMode="External"/><Relationship Id="rId4" Type="http://schemas.openxmlformats.org/officeDocument/2006/relationships/hyperlink" Target="https://blog.domclick.ru/nedvizhimost/post/kak-ustanovit-zapret-na-sdelki-s-nedvizhimostyu-bez-lichnogo-uchastiya-instrukciy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kontur.ru/reestro/blog/50886-moshennichestvo_pri_sdelkah_s_nedvizhimostyu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cyberpolice_rus/4260" TargetMode="External"/><Relationship Id="rId7" Type="http://schemas.openxmlformats.org/officeDocument/2006/relationships/hyperlink" Target="https://t-j.ru/not-my-company/" TargetMode="External"/><Relationship Id="rId2" Type="http://schemas.openxmlformats.org/officeDocument/2006/relationships/hyperlink" Target="https://t-j.ru/loo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suslugi.ru/help/faq/esignature/212160" TargetMode="External"/><Relationship Id="rId5" Type="http://schemas.openxmlformats.org/officeDocument/2006/relationships/hyperlink" Target="https://t-j.ru/guide/e-signature/" TargetMode="External"/><Relationship Id="rId4" Type="http://schemas.openxmlformats.org/officeDocument/2006/relationships/hyperlink" Target="https://www.nalog.gov.ru/rn77/related_activities/el_doc/use_electronic_sign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ucenter.ru/press-center/finliterne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6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ЭП и сделки с недвижимостью</a:t>
            </a:r>
            <a:r>
              <a:rPr lang="ru-RU" sz="46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 </a:t>
            </a:r>
            <a:endParaRPr lang="ru-RU" sz="46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ноябрь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33539" y="2412313"/>
            <a:ext cx="104963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dirty="0"/>
              <a:t>Группа </a:t>
            </a:r>
            <a:r>
              <a:rPr lang="ru-RU" sz="2800" b="1" dirty="0" smtClean="0"/>
              <a:t>в ВК «Ветераны</a:t>
            </a:r>
            <a:r>
              <a:rPr lang="ru-RU" sz="2800" b="1" dirty="0"/>
              <a:t>»: </a:t>
            </a:r>
            <a:r>
              <a:rPr lang="ru-RU" sz="2800" b="1" dirty="0">
                <a:hlinkClick r:id="rId2"/>
              </a:rPr>
              <a:t>https://vk.com/veterany_rzd?from=groups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04096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126" y="1167691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81" y="1470903"/>
            <a:ext cx="6484879" cy="369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Прямоугольник 3"/>
          <p:cNvSpPr/>
          <p:nvPr/>
        </p:nvSpPr>
        <p:spPr>
          <a:xfrm>
            <a:off x="1981200" y="5404638"/>
            <a:ext cx="81483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hlinkClick r:id="rId4"/>
              </a:rPr>
              <a:t>https://educenter.ru/course-series/finliteracy.html?&amp;</a:t>
            </a:r>
            <a:r>
              <a:rPr lang="en-US" sz="2200" b="1" dirty="0" smtClean="0">
                <a:hlinkClick r:id="rId4"/>
              </a:rPr>
              <a:t>page=2011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Что мы делали на занятиях ранее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2611" y="808277"/>
            <a:ext cx="11619873" cy="4893647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1. Настройки безопасности и приватности самого гаджета, </a:t>
            </a:r>
            <a:r>
              <a:rPr lang="ru-RU" sz="2600" b="1" dirty="0" err="1"/>
              <a:t>Госуслуг</a:t>
            </a:r>
            <a:r>
              <a:rPr lang="ru-RU" sz="2600" b="1" dirty="0"/>
              <a:t>, </a:t>
            </a:r>
            <a:r>
              <a:rPr lang="ru-RU" sz="2600" b="1" dirty="0" err="1" smtClean="0"/>
              <a:t>Телеграм</a:t>
            </a:r>
            <a:r>
              <a:rPr lang="ru-RU" sz="2600" b="1" dirty="0" smtClean="0"/>
              <a:t>, </a:t>
            </a:r>
            <a:r>
              <a:rPr lang="ru-RU" sz="2600" b="1" smtClean="0"/>
              <a:t>других </a:t>
            </a:r>
            <a:r>
              <a:rPr lang="ru-RU" sz="2600" b="1" smtClean="0"/>
              <a:t>сервисов.</a:t>
            </a:r>
            <a:endParaRPr lang="ru-RU" sz="2600" b="1" dirty="0"/>
          </a:p>
          <a:p>
            <a:pPr algn="just"/>
            <a:endParaRPr lang="ru-RU" sz="2600" b="1" i="1" dirty="0" smtClean="0"/>
          </a:p>
          <a:p>
            <a:pPr algn="just"/>
            <a:r>
              <a:rPr lang="ru-RU" sz="2600" b="1" dirty="0" smtClean="0"/>
              <a:t>2. Новый уровень защиты аккаунта </a:t>
            </a:r>
            <a:r>
              <a:rPr lang="ru-RU" sz="2600" b="1" dirty="0" err="1" smtClean="0"/>
              <a:t>Госуслуг</a:t>
            </a:r>
            <a:r>
              <a:rPr lang="ru-RU" sz="2600" b="1" dirty="0" smtClean="0"/>
              <a:t>.</a:t>
            </a:r>
          </a:p>
          <a:p>
            <a:pPr algn="just"/>
            <a:endParaRPr lang="ru-RU" sz="2600" b="1" dirty="0"/>
          </a:p>
          <a:p>
            <a:pPr algn="just"/>
            <a:r>
              <a:rPr lang="ru-RU" sz="2600" b="1" dirty="0" smtClean="0"/>
              <a:t>3. Мошенничества в Интернете, в телефоне, как противостоять: </a:t>
            </a:r>
            <a:r>
              <a:rPr lang="ru-RU" sz="2600" b="1" dirty="0" err="1" smtClean="0">
                <a:solidFill>
                  <a:srgbClr val="C00000"/>
                </a:solidFill>
              </a:rPr>
              <a:t>фишинг</a:t>
            </a:r>
            <a:r>
              <a:rPr lang="ru-RU" sz="2600" b="1" dirty="0" smtClean="0">
                <a:solidFill>
                  <a:srgbClr val="C00000"/>
                </a:solidFill>
              </a:rPr>
              <a:t> и социальная инженерия, звонки, смс-сообщения, сообщения в </a:t>
            </a:r>
            <a:r>
              <a:rPr lang="ru-RU" sz="2600" b="1" dirty="0" err="1" smtClean="0">
                <a:solidFill>
                  <a:srgbClr val="C00000"/>
                </a:solidFill>
              </a:rPr>
              <a:t>соцсетках</a:t>
            </a:r>
            <a:r>
              <a:rPr lang="ru-RU" sz="2600" b="1" dirty="0" smtClean="0">
                <a:solidFill>
                  <a:srgbClr val="C00000"/>
                </a:solidFill>
              </a:rPr>
              <a:t>, в мессенджерах...</a:t>
            </a:r>
          </a:p>
          <a:p>
            <a:pPr algn="just"/>
            <a:endParaRPr lang="ru-RU" sz="2600" b="1" dirty="0">
              <a:solidFill>
                <a:srgbClr val="C00000"/>
              </a:solidFill>
            </a:endParaRPr>
          </a:p>
          <a:p>
            <a:pPr algn="just"/>
            <a:r>
              <a:rPr lang="ru-RU" sz="2600" b="1" dirty="0" smtClean="0">
                <a:solidFill>
                  <a:srgbClr val="C00000"/>
                </a:solidFill>
              </a:rPr>
              <a:t>4. Безопасные настройки личных кабинетов и безопасно ли пользоваться публичным </a:t>
            </a:r>
            <a:r>
              <a:rPr lang="ru-RU" sz="2600" b="1" dirty="0" err="1" smtClean="0">
                <a:solidFill>
                  <a:srgbClr val="C00000"/>
                </a:solidFill>
              </a:rPr>
              <a:t>вай</a:t>
            </a:r>
            <a:r>
              <a:rPr lang="ru-RU" sz="2600" b="1" dirty="0" smtClean="0">
                <a:solidFill>
                  <a:srgbClr val="C00000"/>
                </a:solidFill>
              </a:rPr>
              <a:t>-фай. Как управлять запретами на различные услуги без присутствия лично.</a:t>
            </a:r>
            <a:endParaRPr lang="ru-RU" sz="2600" b="1" dirty="0">
              <a:solidFill>
                <a:srgbClr val="C00000"/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755" y="1622161"/>
            <a:ext cx="4255125" cy="112927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097768" y="5346066"/>
            <a:ext cx="6373823" cy="96949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b="1" dirty="0">
                <a:solidFill>
                  <a:schemeClr val="tx1"/>
                </a:solidFill>
              </a:rPr>
              <a:t>За </a:t>
            </a:r>
            <a:r>
              <a:rPr lang="ru-RU" sz="1900" b="1" dirty="0" smtClean="0">
                <a:solidFill>
                  <a:schemeClr val="tx1"/>
                </a:solidFill>
              </a:rPr>
              <a:t>9 мес. 25 г. выявлено почти</a:t>
            </a:r>
            <a:r>
              <a:rPr lang="ru-RU" sz="1900" b="1" dirty="0">
                <a:solidFill>
                  <a:schemeClr val="tx1"/>
                </a:solidFill>
              </a:rPr>
              <a:t> 5800 нелегальных финансовых организаций, пирамид и проектов, а также заблокировано более 16 </a:t>
            </a:r>
            <a:r>
              <a:rPr lang="ru-RU" sz="1900" b="1" dirty="0" smtClean="0">
                <a:solidFill>
                  <a:schemeClr val="tx1"/>
                </a:solidFill>
              </a:rPr>
              <a:t>т. </a:t>
            </a:r>
            <a:r>
              <a:rPr lang="ru-RU" sz="1900" b="1" dirty="0">
                <a:solidFill>
                  <a:schemeClr val="tx1"/>
                </a:solidFill>
              </a:rPr>
              <a:t>мошеннических сайтов.</a:t>
            </a:r>
          </a:p>
        </p:txBody>
      </p:sp>
    </p:spTree>
    <p:extLst>
      <p:ext uri="{BB962C8B-B14F-4D97-AF65-F5344CB8AC3E}">
        <p14:creationId xmlns:p14="http://schemas.microsoft.com/office/powerpoint/2010/main" val="37369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Новые уловки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2656" y="864088"/>
            <a:ext cx="110349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dirty="0"/>
              <a:t>После усиления мер по пресечению работы SIM-боксов на территории РФ, мошенники перешли на активное использование номеров из других стран — в </a:t>
            </a:r>
            <a:r>
              <a:rPr lang="ru-RU" sz="2600" b="1" dirty="0" smtClean="0"/>
              <a:t>частности </a:t>
            </a:r>
            <a:r>
              <a:rPr lang="ru-RU" sz="2600" b="1" dirty="0"/>
              <a:t>с </a:t>
            </a:r>
            <a:r>
              <a:rPr lang="ru-RU" sz="2600" b="1" dirty="0" smtClean="0"/>
              <a:t>кодами: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C00000"/>
                </a:solidFill>
              </a:rPr>
              <a:t>+</a:t>
            </a:r>
            <a:r>
              <a:rPr lang="ru-RU" sz="2600" b="1" dirty="0">
                <a:solidFill>
                  <a:srgbClr val="C00000"/>
                </a:solidFill>
              </a:rPr>
              <a:t>98 (Иран</a:t>
            </a:r>
            <a:r>
              <a:rPr lang="ru-RU" sz="2600" b="1" dirty="0" smtClean="0">
                <a:solidFill>
                  <a:srgbClr val="C00000"/>
                </a:solidFill>
              </a:rPr>
              <a:t>);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C00000"/>
                </a:solidFill>
              </a:rPr>
              <a:t>+</a:t>
            </a:r>
            <a:r>
              <a:rPr lang="ru-RU" sz="2600" b="1" dirty="0">
                <a:solidFill>
                  <a:srgbClr val="C00000"/>
                </a:solidFill>
              </a:rPr>
              <a:t>995 (Грузия</a:t>
            </a:r>
            <a:r>
              <a:rPr lang="ru-RU" sz="2600" b="1" dirty="0" smtClean="0">
                <a:solidFill>
                  <a:srgbClr val="C00000"/>
                </a:solidFill>
              </a:rPr>
              <a:t>);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ru-RU" sz="2600" b="1" dirty="0" smtClean="0">
                <a:solidFill>
                  <a:srgbClr val="C00000"/>
                </a:solidFill>
              </a:rPr>
              <a:t>+421(Словакия).</a:t>
            </a:r>
            <a:endParaRPr lang="ru-RU" sz="2600" b="1" dirty="0">
              <a:solidFill>
                <a:srgbClr val="C00000"/>
              </a:solidFill>
            </a:endParaRPr>
          </a:p>
          <a:p>
            <a:pPr algn="ctr"/>
            <a:endParaRPr lang="ru-RU" sz="2600" b="1" dirty="0"/>
          </a:p>
          <a:p>
            <a:pPr algn="ctr"/>
            <a:r>
              <a:rPr lang="ru-RU" sz="2600" b="1" dirty="0" smtClean="0"/>
              <a:t>Эти </a:t>
            </a:r>
            <a:r>
              <a:rPr lang="ru-RU" sz="2600" b="1" dirty="0"/>
              <a:t>коды стран могут вводить в заблуждение, так как внешне напоминают номера российских операторов связи (</a:t>
            </a:r>
            <a:r>
              <a:rPr lang="ru-RU" sz="2600" b="1" dirty="0" err="1"/>
              <a:t>например,"Ростелеком</a:t>
            </a:r>
            <a:r>
              <a:rPr lang="ru-RU" sz="2600" b="1" dirty="0"/>
              <a:t>", "</a:t>
            </a:r>
            <a:r>
              <a:rPr lang="ru-RU" sz="2600" b="1" dirty="0" err="1"/>
              <a:t>Билайн","МТС</a:t>
            </a:r>
            <a:r>
              <a:rPr lang="ru-RU" sz="2600" b="1" dirty="0"/>
              <a:t>", Сбербанк-Телеком</a:t>
            </a:r>
            <a:r>
              <a:rPr lang="ru-RU" sz="2600" b="1" dirty="0" smtClean="0"/>
              <a:t>).</a:t>
            </a:r>
          </a:p>
          <a:p>
            <a:pPr algn="just"/>
            <a:endParaRPr lang="ru-RU" sz="2600" b="1" dirty="0"/>
          </a:p>
          <a:p>
            <a:pPr algn="ctr"/>
            <a:r>
              <a:rPr lang="ru-RU" sz="2600" b="1" dirty="0" smtClean="0">
                <a:solidFill>
                  <a:srgbClr val="FF0000"/>
                </a:solidFill>
              </a:rPr>
              <a:t>Рекомендуем </a:t>
            </a:r>
            <a:r>
              <a:rPr lang="ru-RU" sz="2600" b="1" dirty="0">
                <a:solidFill>
                  <a:srgbClr val="FF0000"/>
                </a:solidFill>
              </a:rPr>
              <a:t>внимательно проверять цифры после «+»..</a:t>
            </a:r>
          </a:p>
        </p:txBody>
      </p:sp>
    </p:spTree>
    <p:extLst>
      <p:ext uri="{BB962C8B-B14F-4D97-AF65-F5344CB8AC3E}">
        <p14:creationId xmlns:p14="http://schemas.microsoft.com/office/powerpoint/2010/main" val="51640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41" y="12966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Новые уловки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989" y="709965"/>
            <a:ext cx="1103498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>
                <a:solidFill>
                  <a:srgbClr val="FF0000"/>
                </a:solidFill>
              </a:rPr>
              <a:t>Мошенники используют тему ограничений на количество SIM-карт, чтобы выманить персональные данные и </a:t>
            </a:r>
            <a:r>
              <a:rPr lang="ru-RU" sz="2500" b="1" dirty="0" smtClean="0">
                <a:solidFill>
                  <a:srgbClr val="FF0000"/>
                </a:solidFill>
              </a:rPr>
              <a:t>деньги</a:t>
            </a:r>
          </a:p>
          <a:p>
            <a:pPr algn="ctr"/>
            <a:r>
              <a:rPr lang="en-US" sz="2500" b="1" dirty="0">
                <a:hlinkClick r:id="rId2"/>
              </a:rPr>
              <a:t>https://</a:t>
            </a:r>
            <a:r>
              <a:rPr lang="en-US" sz="2500" b="1" dirty="0" smtClean="0">
                <a:hlinkClick r:id="rId2"/>
              </a:rPr>
              <a:t>t.me/cyberpolice_rus/4244</a:t>
            </a:r>
            <a:r>
              <a:rPr lang="ru-RU" sz="2500" b="1" dirty="0" smtClean="0"/>
              <a:t> </a:t>
            </a:r>
            <a:r>
              <a:rPr lang="ru-RU" sz="2500" b="1" dirty="0" smtClean="0">
                <a:solidFill>
                  <a:srgbClr val="FF0000"/>
                </a:solidFill>
              </a:rPr>
              <a:t>и </a:t>
            </a:r>
            <a:r>
              <a:rPr lang="en-US" sz="2500" b="1" dirty="0">
                <a:hlinkClick r:id="rId3"/>
              </a:rPr>
              <a:t>https://</a:t>
            </a:r>
            <a:r>
              <a:rPr lang="en-US" sz="2500" b="1" dirty="0" smtClean="0">
                <a:hlinkClick r:id="rId3"/>
              </a:rPr>
              <a:t>t.me/fincult_info/2847</a:t>
            </a:r>
            <a:endParaRPr lang="ru-RU" sz="2500" b="1" dirty="0" smtClean="0"/>
          </a:p>
          <a:p>
            <a:pPr algn="ctr"/>
            <a:endParaRPr lang="ru-RU" sz="25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500" b="1" dirty="0">
                <a:solidFill>
                  <a:srgbClr val="FF0000"/>
                </a:solidFill>
              </a:rPr>
              <a:t>Что действительно нужно «декларировать»: разбираем актуальный лексикон </a:t>
            </a:r>
            <a:r>
              <a:rPr lang="ru-RU" sz="2500" b="1" dirty="0" err="1">
                <a:solidFill>
                  <a:srgbClr val="FF0000"/>
                </a:solidFill>
              </a:rPr>
              <a:t>киберпреступников</a:t>
            </a:r>
            <a:r>
              <a:rPr lang="ru-RU" sz="2500" b="1" dirty="0">
                <a:solidFill>
                  <a:srgbClr val="FF0000"/>
                </a:solidFill>
              </a:rPr>
              <a:t> </a:t>
            </a:r>
            <a:r>
              <a:rPr lang="en-US" sz="2500" b="1" dirty="0">
                <a:hlinkClick r:id="rId4"/>
              </a:rPr>
              <a:t>https://</a:t>
            </a:r>
            <a:r>
              <a:rPr lang="en-US" sz="2500" b="1" dirty="0" smtClean="0">
                <a:hlinkClick r:id="rId4"/>
              </a:rPr>
              <a:t>t.me/cyberpolice_rus/4242</a:t>
            </a:r>
            <a:r>
              <a:rPr lang="ru-RU" sz="2500" b="1" dirty="0" smtClean="0"/>
              <a:t> </a:t>
            </a:r>
            <a:r>
              <a:rPr lang="ru-RU" sz="2500" b="1" dirty="0" smtClean="0">
                <a:solidFill>
                  <a:srgbClr val="FF0000"/>
                </a:solidFill>
              </a:rPr>
              <a:t>и</a:t>
            </a:r>
            <a:r>
              <a:rPr lang="ru-RU" sz="2500" b="1" dirty="0" smtClean="0"/>
              <a:t> </a:t>
            </a:r>
            <a:r>
              <a:rPr lang="en-US" sz="2500" b="1" dirty="0">
                <a:hlinkClick r:id="rId5"/>
              </a:rPr>
              <a:t>https://</a:t>
            </a:r>
            <a:r>
              <a:rPr lang="en-US" sz="2500" b="1" dirty="0" smtClean="0">
                <a:hlinkClick r:id="rId5"/>
              </a:rPr>
              <a:t>t.me/dnevnikyurist/3157</a:t>
            </a:r>
            <a:r>
              <a:rPr lang="ru-RU" sz="2500" b="1" dirty="0" smtClean="0"/>
              <a:t> </a:t>
            </a:r>
            <a:endParaRPr lang="ru-RU" sz="2500" b="1" dirty="0"/>
          </a:p>
          <a:p>
            <a:pPr algn="ctr"/>
            <a:endParaRPr lang="ru-RU" sz="2500" b="1" dirty="0">
              <a:solidFill>
                <a:srgbClr val="FF0000"/>
              </a:solidFill>
            </a:endParaRPr>
          </a:p>
          <a:p>
            <a:pPr algn="ctr"/>
            <a:r>
              <a:rPr lang="ru-RU" sz="2500" b="1" dirty="0">
                <a:solidFill>
                  <a:srgbClr val="FF0000"/>
                </a:solidFill>
              </a:rPr>
              <a:t>«Проверка подлинности купюр» — новое слово в арсенале </a:t>
            </a:r>
            <a:r>
              <a:rPr lang="ru-RU" sz="2500" b="1" dirty="0" err="1" smtClean="0">
                <a:solidFill>
                  <a:srgbClr val="FF0000"/>
                </a:solidFill>
              </a:rPr>
              <a:t>киберпреступников</a:t>
            </a:r>
            <a:r>
              <a:rPr lang="ru-RU" sz="2500" b="1" dirty="0" smtClean="0">
                <a:solidFill>
                  <a:srgbClr val="FF0000"/>
                </a:solidFill>
              </a:rPr>
              <a:t> </a:t>
            </a:r>
            <a:r>
              <a:rPr lang="en-US" sz="2500" b="1" dirty="0">
                <a:solidFill>
                  <a:srgbClr val="FF0000"/>
                </a:solidFill>
                <a:hlinkClick r:id="rId6"/>
              </a:rPr>
              <a:t>https://</a:t>
            </a:r>
            <a:r>
              <a:rPr lang="en-US" sz="2500" b="1" dirty="0" smtClean="0">
                <a:solidFill>
                  <a:srgbClr val="FF0000"/>
                </a:solidFill>
                <a:hlinkClick r:id="rId6"/>
              </a:rPr>
              <a:t>t.me/cyberpolice_rus/4271</a:t>
            </a:r>
            <a:endParaRPr lang="ru-RU" sz="2500" b="1" dirty="0" smtClean="0">
              <a:solidFill>
                <a:srgbClr val="FF0000"/>
              </a:solidFill>
            </a:endParaRPr>
          </a:p>
          <a:p>
            <a:pPr algn="ctr"/>
            <a:endParaRPr lang="ru-RU" sz="2500" b="1" dirty="0">
              <a:solidFill>
                <a:srgbClr val="FF0000"/>
              </a:solidFill>
            </a:endParaRPr>
          </a:p>
          <a:p>
            <a:pPr algn="ctr"/>
            <a:r>
              <a:rPr lang="ru-RU" sz="2500" b="1" dirty="0">
                <a:solidFill>
                  <a:srgbClr val="FF0000"/>
                </a:solidFill>
              </a:rPr>
              <a:t>М</a:t>
            </a:r>
            <a:r>
              <a:rPr lang="ru-RU" sz="2500" b="1" dirty="0" smtClean="0">
                <a:solidFill>
                  <a:srgbClr val="FF0000"/>
                </a:solidFill>
              </a:rPr>
              <a:t>ошенники </a:t>
            </a:r>
            <a:r>
              <a:rPr lang="ru-RU" sz="2500" b="1" dirty="0">
                <a:solidFill>
                  <a:srgbClr val="FF0000"/>
                </a:solidFill>
              </a:rPr>
              <a:t>выдают себя за сотрудников исследовательских центров и соцопросов, чтобы записать голос россиян для создания </a:t>
            </a:r>
            <a:r>
              <a:rPr lang="ru-RU" sz="2500" b="1" dirty="0" err="1">
                <a:solidFill>
                  <a:srgbClr val="FF0000"/>
                </a:solidFill>
              </a:rPr>
              <a:t>дипфейков</a:t>
            </a:r>
            <a:r>
              <a:rPr lang="ru-RU" sz="2500" b="1" dirty="0">
                <a:solidFill>
                  <a:srgbClr val="FF0000"/>
                </a:solidFill>
              </a:rPr>
              <a:t>: </a:t>
            </a:r>
            <a:r>
              <a:rPr lang="ru-RU" sz="2500" b="1" dirty="0">
                <a:solidFill>
                  <a:srgbClr val="FF0000"/>
                </a:solidFill>
                <a:hlinkClick r:id="rId7"/>
              </a:rPr>
              <a:t>https://t.me/dnevnikyurist/3175</a:t>
            </a:r>
            <a:endParaRPr lang="ru-RU" sz="2500" b="1" dirty="0">
              <a:solidFill>
                <a:srgbClr val="FF0000"/>
              </a:solidFill>
            </a:endParaRPr>
          </a:p>
          <a:p>
            <a:pPr algn="ctr"/>
            <a:endParaRPr lang="ru-RU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46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9478" y="20672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Уловки и сценарии мошенников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2852" y="849123"/>
            <a:ext cx="11356263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Сценарий мошенников с темой заплати </a:t>
            </a:r>
            <a:r>
              <a:rPr lang="ru-RU" b="1" dirty="0" smtClean="0"/>
              <a:t>налоги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hlinkClick r:id="rId2"/>
              </a:rPr>
              <a:t>https</a:t>
            </a:r>
            <a:r>
              <a:rPr lang="ru-RU" b="1" dirty="0">
                <a:solidFill>
                  <a:srgbClr val="C00000"/>
                </a:solidFill>
                <a:hlinkClick r:id="rId2"/>
              </a:rPr>
              <a:t>://</a:t>
            </a:r>
            <a:r>
              <a:rPr lang="ru-RU" b="1" dirty="0" smtClean="0">
                <a:solidFill>
                  <a:srgbClr val="C00000"/>
                </a:solidFill>
                <a:hlinkClick r:id="rId2"/>
              </a:rPr>
              <a:t>t.me/cyberpolice_rus/4257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b="1" dirty="0" err="1">
                <a:solidFill>
                  <a:srgbClr val="C00000"/>
                </a:solidFill>
              </a:rPr>
              <a:t>Инфографика</a:t>
            </a:r>
            <a:r>
              <a:rPr lang="ru-RU" b="1" dirty="0">
                <a:solidFill>
                  <a:srgbClr val="C00000"/>
                </a:solidFill>
              </a:rPr>
              <a:t> об актуальных схемах </a:t>
            </a:r>
            <a:r>
              <a:rPr lang="ru-RU" b="1" dirty="0" err="1">
                <a:solidFill>
                  <a:srgbClr val="C00000"/>
                </a:solidFill>
              </a:rPr>
              <a:t>кибермошенничества</a:t>
            </a:r>
            <a:r>
              <a:rPr lang="ru-RU" b="1" dirty="0">
                <a:solidFill>
                  <a:srgbClr val="C00000"/>
                </a:solidFill>
              </a:rPr>
              <a:t> и мерах защиты граждан в 2025 </a:t>
            </a:r>
            <a:r>
              <a:rPr lang="ru-RU" b="1" dirty="0" smtClean="0">
                <a:solidFill>
                  <a:srgbClr val="C00000"/>
                </a:solidFill>
              </a:rPr>
              <a:t>году </a:t>
            </a:r>
            <a:r>
              <a:rPr lang="en-US" b="1" dirty="0">
                <a:solidFill>
                  <a:srgbClr val="C00000"/>
                </a:solidFill>
                <a:hlinkClick r:id="rId3"/>
              </a:rPr>
              <a:t>https://</a:t>
            </a:r>
            <a:r>
              <a:rPr lang="en-US" b="1" dirty="0" smtClean="0">
                <a:solidFill>
                  <a:srgbClr val="C00000"/>
                </a:solidFill>
                <a:hlinkClick r:id="rId3"/>
              </a:rPr>
              <a:t>t.me/cyberpolice_rus/4261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>
              <a:solidFill>
                <a:srgbClr val="C00000"/>
              </a:solidFill>
            </a:endParaRPr>
          </a:p>
          <a:p>
            <a:pPr algn="just"/>
            <a:r>
              <a:rPr lang="ru-RU" b="1" dirty="0" smtClean="0"/>
              <a:t>Самый распространенный способ заставить вас скачать вредоносное ПО </a:t>
            </a:r>
            <a:r>
              <a:rPr lang="en-US" b="1" dirty="0">
                <a:solidFill>
                  <a:srgbClr val="C00000"/>
                </a:solidFill>
                <a:hlinkClick r:id="rId4"/>
              </a:rPr>
              <a:t>https://</a:t>
            </a:r>
            <a:r>
              <a:rPr lang="en-US" b="1" dirty="0" smtClean="0">
                <a:solidFill>
                  <a:srgbClr val="C00000"/>
                </a:solidFill>
                <a:hlinkClick r:id="rId4"/>
              </a:rPr>
              <a:t>t.me/cyberpolice_rus/4232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r>
              <a:rPr lang="ru-RU" b="1" dirty="0"/>
              <a:t>Традиционная схема «проголосуй за мою дочь в конкурсе» </a:t>
            </a:r>
            <a:r>
              <a:rPr lang="ru-RU" b="1" dirty="0" smtClean="0"/>
              <a:t>эволюционирует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t.me/cyberpolice_rus/4277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В </a:t>
            </a:r>
            <a:r>
              <a:rPr lang="ru-RU" b="1" dirty="0">
                <a:solidFill>
                  <a:srgbClr val="C00000"/>
                </a:solidFill>
              </a:rPr>
              <a:t>МВД выявили семь распространенных тем объявлений мошенников: </a:t>
            </a:r>
            <a:r>
              <a:rPr lang="ru-RU" b="1" u="sng" dirty="0">
                <a:solidFill>
                  <a:srgbClr val="C00000"/>
                </a:solidFill>
                <a:hlinkClick r:id="rId6"/>
              </a:rPr>
              <a:t>https://tass.ru/obschestvo/25572555</a:t>
            </a:r>
            <a:endParaRPr lang="ru-RU" b="1" dirty="0">
              <a:solidFill>
                <a:srgbClr val="C00000"/>
              </a:solidFill>
            </a:endParaRPr>
          </a:p>
          <a:p>
            <a:pPr algn="just"/>
            <a:endParaRPr lang="ru-RU" b="1" dirty="0">
              <a:solidFill>
                <a:srgbClr val="C00000"/>
              </a:solidFill>
            </a:endParaRPr>
          </a:p>
          <a:p>
            <a:r>
              <a:rPr lang="ru-RU" b="1" dirty="0"/>
              <a:t>Режим инкогнито: не плащ-невидимка, а просто чистая страница </a:t>
            </a:r>
            <a:r>
              <a:rPr lang="ru-RU" b="1" dirty="0" smtClean="0"/>
              <a:t>браузера </a:t>
            </a:r>
            <a:r>
              <a:rPr lang="en-US" b="1" dirty="0">
                <a:solidFill>
                  <a:srgbClr val="C00000"/>
                </a:solidFill>
                <a:hlinkClick r:id="rId7"/>
              </a:rPr>
              <a:t>https://</a:t>
            </a:r>
            <a:r>
              <a:rPr lang="en-US" b="1" dirty="0" smtClean="0">
                <a:solidFill>
                  <a:srgbClr val="C00000"/>
                </a:solidFill>
                <a:hlinkClick r:id="rId7"/>
              </a:rPr>
              <a:t>t.me/cyberpolice_rus/4235</a:t>
            </a:r>
            <a:endParaRPr lang="ru-RU" b="1" dirty="0" smtClean="0">
              <a:solidFill>
                <a:srgbClr val="C00000"/>
              </a:solidFill>
            </a:endParaRPr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>
                <a:solidFill>
                  <a:srgbClr val="FF0000"/>
                </a:solidFill>
              </a:rPr>
              <a:t>Как убедить родственника в том, что он общается с мошенниками</a:t>
            </a:r>
            <a:r>
              <a:rPr lang="ru-RU" b="1" dirty="0" smtClean="0">
                <a:solidFill>
                  <a:srgbClr val="FF0000"/>
                </a:solidFill>
              </a:rPr>
              <a:t>? </a:t>
            </a:r>
            <a:r>
              <a:rPr lang="en-US" b="1" dirty="0">
                <a:solidFill>
                  <a:srgbClr val="FF0000"/>
                </a:solidFill>
                <a:hlinkClick r:id="rId8"/>
              </a:rPr>
              <a:t>https://</a:t>
            </a:r>
            <a:r>
              <a:rPr lang="en-US" b="1" dirty="0" smtClean="0">
                <a:solidFill>
                  <a:srgbClr val="FF0000"/>
                </a:solidFill>
                <a:hlinkClick r:id="rId8"/>
              </a:rPr>
              <a:t>t.me/cyberpolice_rus/4238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r>
              <a:rPr lang="ru-RU" b="1" dirty="0"/>
              <a:t>Как защититься от мошенников </a:t>
            </a:r>
            <a:r>
              <a:rPr lang="ru-RU" b="1" u="sng" dirty="0">
                <a:hlinkClick r:id="rId9"/>
              </a:rPr>
              <a:t>https://www.rbc.ru/story</a:t>
            </a:r>
            <a:r>
              <a:rPr lang="ru-RU" b="1" u="sng" dirty="0" smtClean="0">
                <a:hlinkClick r:id="rId9"/>
              </a:rPr>
              <a:t>/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71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063" y="1245057"/>
            <a:ext cx="6376262" cy="39447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5544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30118" y="20051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616" y="936842"/>
            <a:ext cx="7314959" cy="3259739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9982" y="4510017"/>
            <a:ext cx="7134225" cy="109537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839578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30118" y="20051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615" y="1044404"/>
            <a:ext cx="7067550" cy="432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7937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297" y="869367"/>
            <a:ext cx="8740345" cy="52066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8160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1300162"/>
            <a:ext cx="9639300" cy="42576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9576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92" y="1888251"/>
            <a:ext cx="8574965" cy="26265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475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689" y="1523930"/>
            <a:ext cx="9658350" cy="30861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6219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34" y="742549"/>
            <a:ext cx="10308897" cy="36772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1011415" y="4506592"/>
            <a:ext cx="1000073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 dirty="0" smtClean="0">
                <a:solidFill>
                  <a:srgbClr val="222222"/>
                </a:solidFill>
                <a:hlinkClick r:id="rId3"/>
              </a:rPr>
              <a:t>https</a:t>
            </a:r>
            <a:r>
              <a:rPr lang="en-US" sz="2000" b="1" dirty="0">
                <a:solidFill>
                  <a:srgbClr val="222222"/>
                </a:solidFill>
                <a:hlinkClick r:id="rId3"/>
              </a:rPr>
              <a:t>://</a:t>
            </a:r>
            <a:r>
              <a:rPr lang="en-US" sz="2000" b="1" dirty="0" smtClean="0">
                <a:solidFill>
                  <a:srgbClr val="222222"/>
                </a:solidFill>
                <a:hlinkClick r:id="rId3"/>
              </a:rPr>
              <a:t>www.gosuslugi.ru/help/faq/real_estate_ban/102189</a:t>
            </a:r>
            <a:endParaRPr lang="ru-RU" sz="2000" b="1" dirty="0" smtClean="0">
              <a:solidFill>
                <a:srgbClr val="222222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600" b="1" dirty="0" smtClean="0">
              <a:solidFill>
                <a:srgbClr val="22222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https://blog.domclick.ru/nedvizhimost/post/kak-ustanovit-zapret-na-sdelki-s-nedvizhimostyu-bez-lichnogo-uchastiya-instrukciya</a:t>
            </a:r>
            <a:r>
              <a:rPr lang="ru-RU" sz="2000" b="1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 dirty="0">
                <a:hlinkClick r:id="rId5"/>
              </a:rPr>
              <a:t>https://</a:t>
            </a:r>
            <a:r>
              <a:rPr lang="en-US" sz="2000" b="1" dirty="0" smtClean="0">
                <a:hlinkClick r:id="rId5"/>
              </a:rPr>
              <a:t>sbersova.ru/sections/protection/zapret-na-sdelki-s-nedvizhimostyu-na-gosuslugah</a:t>
            </a:r>
            <a:r>
              <a:rPr lang="ru-RU" sz="2000" b="1" dirty="0" smtClean="0"/>
              <a:t> 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0829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908" y="1915683"/>
            <a:ext cx="9115425" cy="2219325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8869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79" y="846837"/>
            <a:ext cx="5686572" cy="515212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6936259" y="2774880"/>
            <a:ext cx="4102445" cy="175432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222"/>
                </a:solidFill>
                <a:latin typeface="Lab Grotesque"/>
              </a:rPr>
              <a:t>Мошенничество при сделках с недвижимостью: схемы и как избежать </a:t>
            </a:r>
            <a:r>
              <a:rPr lang="ru-RU" b="1" dirty="0" smtClean="0">
                <a:solidFill>
                  <a:srgbClr val="222222"/>
                </a:solidFill>
                <a:latin typeface="Lab Grotesque"/>
              </a:rPr>
              <a:t>обмана </a:t>
            </a:r>
            <a:r>
              <a:rPr lang="en-US" b="1" dirty="0">
                <a:solidFill>
                  <a:srgbClr val="222222"/>
                </a:solidFill>
                <a:latin typeface="Lab Grotesque"/>
                <a:hlinkClick r:id="rId3"/>
              </a:rPr>
              <a:t>https://</a:t>
            </a:r>
            <a:r>
              <a:rPr lang="en-US" b="1" dirty="0" smtClean="0">
                <a:solidFill>
                  <a:srgbClr val="222222"/>
                </a:solidFill>
                <a:latin typeface="Lab Grotesque"/>
                <a:hlinkClick r:id="rId3"/>
              </a:rPr>
              <a:t>kontur.ru/reestro/blog/50886-moshennichestvo_pri_sdelkah_s_nedvizhimostyu</a:t>
            </a:r>
            <a:r>
              <a:rPr lang="ru-RU" b="1" dirty="0" smtClean="0">
                <a:solidFill>
                  <a:srgbClr val="222222"/>
                </a:solidFill>
                <a:latin typeface="Lab Grotesque"/>
              </a:rPr>
              <a:t>   </a:t>
            </a:r>
            <a:endParaRPr lang="ru-RU" b="1" i="0" dirty="0">
              <a:solidFill>
                <a:srgbClr val="222222"/>
              </a:solidFill>
              <a:effectLst/>
              <a:latin typeface="Lab Grotesque"/>
            </a:endParaRPr>
          </a:p>
        </p:txBody>
      </p:sp>
    </p:spTree>
    <p:extLst>
      <p:ext uri="{BB962C8B-B14F-4D97-AF65-F5344CB8AC3E}">
        <p14:creationId xmlns:p14="http://schemas.microsoft.com/office/powerpoint/2010/main" val="5126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Сделки с недвижимостью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980" y="1396699"/>
            <a:ext cx="8039100" cy="404812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312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85188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Электронная подпись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27" y="939757"/>
            <a:ext cx="10345952" cy="48102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640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441" y="993216"/>
            <a:ext cx="1130321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Ваш личный дайджест </a:t>
            </a:r>
            <a:r>
              <a:rPr lang="en-US" b="1" u="sng" dirty="0">
                <a:hlinkClick r:id="rId2"/>
              </a:rPr>
              <a:t>https</a:t>
            </a:r>
            <a:r>
              <a:rPr lang="ru-RU" b="1" u="sng" dirty="0">
                <a:hlinkClick r:id="rId2"/>
              </a:rPr>
              <a:t>://</a:t>
            </a:r>
            <a:r>
              <a:rPr lang="en-US" b="1" u="sng" dirty="0">
                <a:hlinkClick r:id="rId2"/>
              </a:rPr>
              <a:t>t</a:t>
            </a:r>
            <a:r>
              <a:rPr lang="ru-RU" b="1" u="sng" dirty="0">
                <a:hlinkClick r:id="rId2"/>
              </a:rPr>
              <a:t>-</a:t>
            </a:r>
            <a:r>
              <a:rPr lang="en-US" b="1" u="sng" dirty="0">
                <a:hlinkClick r:id="rId2"/>
              </a:rPr>
              <a:t>j</a:t>
            </a:r>
            <a:r>
              <a:rPr lang="ru-RU" b="1" u="sng" dirty="0">
                <a:hlinkClick r:id="rId2"/>
              </a:rPr>
              <a:t>.</a:t>
            </a:r>
            <a:r>
              <a:rPr lang="en-US" b="1" u="sng" dirty="0" err="1">
                <a:hlinkClick r:id="rId2"/>
              </a:rPr>
              <a:t>ru</a:t>
            </a:r>
            <a:r>
              <a:rPr lang="ru-RU" b="1" u="sng" dirty="0">
                <a:hlinkClick r:id="rId2"/>
              </a:rPr>
              <a:t>/</a:t>
            </a:r>
            <a:r>
              <a:rPr lang="en-US" b="1" u="sng" dirty="0">
                <a:hlinkClick r:id="rId2"/>
              </a:rPr>
              <a:t>look</a:t>
            </a:r>
            <a:r>
              <a:rPr lang="ru-RU" b="1" u="sng" dirty="0">
                <a:hlinkClick r:id="rId2"/>
              </a:rPr>
              <a:t>/</a:t>
            </a:r>
            <a:r>
              <a:rPr lang="ru-RU" b="1" dirty="0"/>
              <a:t> </a:t>
            </a:r>
            <a:endParaRPr lang="ru-RU" dirty="0"/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(настройте себе эл. журнал о деньгах Т-Ж)</a:t>
            </a:r>
            <a:endParaRPr lang="ru-RU" dirty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pPr marL="342900" indent="-342900" algn="just">
              <a:buFontTx/>
              <a:buAutoNum type="arabicPeriod"/>
            </a:pPr>
            <a:r>
              <a:rPr lang="ru-RU" sz="1600" b="1" dirty="0">
                <a:solidFill>
                  <a:srgbClr val="C00000"/>
                </a:solidFill>
              </a:rPr>
              <a:t>Предлагаем проверить свое критическое мышление и интуицию и поучаствовать в нашей мини-викторине. В видео представлены три фрагмента разговора с поддельной техподдержкой из материалов уголовных дел и один - с </a:t>
            </a:r>
            <a:r>
              <a:rPr lang="ru-RU" sz="1600" b="1" dirty="0" smtClean="0">
                <a:solidFill>
                  <a:srgbClr val="C00000"/>
                </a:solidFill>
              </a:rPr>
              <a:t>настоящей: </a:t>
            </a:r>
            <a:r>
              <a:rPr lang="en-US" sz="1600" b="1" dirty="0">
                <a:solidFill>
                  <a:srgbClr val="C00000"/>
                </a:solidFill>
                <a:hlinkClick r:id="rId3"/>
              </a:rPr>
              <a:t>https://</a:t>
            </a:r>
            <a:r>
              <a:rPr lang="en-US" sz="1600" b="1" dirty="0" smtClean="0">
                <a:solidFill>
                  <a:srgbClr val="C00000"/>
                </a:solidFill>
                <a:hlinkClick r:id="rId3"/>
              </a:rPr>
              <a:t>t.me/cyberpolice_rus/4260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342900" indent="-342900" algn="just">
              <a:buFontTx/>
              <a:buAutoNum type="arabicPeriod"/>
            </a:pPr>
            <a:endParaRPr lang="ru-RU" sz="1600" b="1" dirty="0" smtClean="0">
              <a:solidFill>
                <a:srgbClr val="C00000"/>
              </a:solidFill>
            </a:endParaRPr>
          </a:p>
          <a:p>
            <a:pPr marL="342900" indent="-342900" algn="just">
              <a:buFontTx/>
              <a:buAutoNum type="arabicPeriod"/>
            </a:pPr>
            <a:endParaRPr lang="ru-RU" sz="1000" b="1" dirty="0" smtClean="0">
              <a:solidFill>
                <a:srgbClr val="C0000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Применение электронной подписи: </a:t>
            </a:r>
            <a:r>
              <a:rPr lang="en-US" b="1" dirty="0" smtClean="0">
                <a:hlinkClick r:id="rId4"/>
              </a:rPr>
              <a:t>https</a:t>
            </a:r>
            <a:r>
              <a:rPr lang="en-US" b="1" dirty="0">
                <a:hlinkClick r:id="rId4"/>
              </a:rPr>
              <a:t>://www.nalog.gov.ru/rn77/related_activities/el_doc/use_electronic_sign</a:t>
            </a:r>
            <a:r>
              <a:rPr lang="en-US" b="1" dirty="0" smtClean="0">
                <a:hlinkClick r:id="rId4"/>
              </a:rPr>
              <a:t>/</a:t>
            </a:r>
            <a:endParaRPr lang="ru-RU" b="1" dirty="0" smtClean="0"/>
          </a:p>
          <a:p>
            <a:pPr marL="342900" indent="-342900" algn="just">
              <a:buFontTx/>
              <a:buAutoNum type="arabicPeriod"/>
            </a:pPr>
            <a:r>
              <a:rPr lang="ru-RU" b="1" dirty="0" smtClean="0"/>
              <a:t>Как </a:t>
            </a:r>
            <a:r>
              <a:rPr lang="ru-RU" b="1" dirty="0"/>
              <a:t>получить электронную </a:t>
            </a:r>
            <a:r>
              <a:rPr lang="ru-RU" b="1" dirty="0" smtClean="0"/>
              <a:t>подпись: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t-j.ru/guide/e-signature/</a:t>
            </a:r>
            <a:endParaRPr lang="ru-RU" b="1" dirty="0"/>
          </a:p>
          <a:p>
            <a:pPr marL="342900" indent="-342900" algn="just">
              <a:buFontTx/>
              <a:buAutoNum type="arabicPeriod"/>
            </a:pPr>
            <a:r>
              <a:rPr lang="ru-RU" b="1" dirty="0" smtClean="0"/>
              <a:t>Как </a:t>
            </a:r>
            <a:r>
              <a:rPr lang="ru-RU" b="1" dirty="0"/>
              <a:t>проверить электронную </a:t>
            </a:r>
            <a:r>
              <a:rPr lang="ru-RU" b="1" dirty="0" smtClean="0"/>
              <a:t>подпись: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www.gosuslugi.ru/help/faq/esignature/212160</a:t>
            </a:r>
            <a:endParaRPr lang="ru-RU" b="1" dirty="0" smtClean="0"/>
          </a:p>
          <a:p>
            <a:pPr marL="342900" indent="-342900" algn="just">
              <a:buFontTx/>
              <a:buAutoNum type="arabicPeriod"/>
            </a:pPr>
            <a:endParaRPr lang="ru-RU" b="1" dirty="0"/>
          </a:p>
          <a:p>
            <a:pPr marL="342900" indent="-342900" algn="just">
              <a:buFontTx/>
              <a:buAutoNum type="arabicPeriod"/>
            </a:pPr>
            <a:endParaRPr lang="ru-RU" b="1" dirty="0" smtClean="0"/>
          </a:p>
          <a:p>
            <a:pPr marL="342900" indent="-342900" algn="just">
              <a:buFontTx/>
              <a:buAutoNum type="arabicPeriod"/>
            </a:pPr>
            <a:r>
              <a:rPr lang="ru-RU" b="1" dirty="0"/>
              <a:t>Как быть, если на меня оформили фирму без моего ведома</a:t>
            </a:r>
            <a:r>
              <a:rPr lang="ru-RU" b="1" dirty="0" smtClean="0"/>
              <a:t>? </a:t>
            </a:r>
            <a:r>
              <a:rPr lang="en-US" b="1" dirty="0">
                <a:hlinkClick r:id="rId7"/>
              </a:rPr>
              <a:t>https://t-j.ru/not-my-company</a:t>
            </a:r>
            <a:r>
              <a:rPr lang="en-US" b="1" dirty="0" smtClean="0">
                <a:hlinkClick r:id="rId7"/>
              </a:rPr>
              <a:t>/</a:t>
            </a:r>
            <a:endParaRPr lang="ru-RU" b="1" dirty="0"/>
          </a:p>
          <a:p>
            <a:pPr marL="342900" indent="-342900" algn="just">
              <a:buFontTx/>
              <a:buAutoNum type="arabicPeriod"/>
            </a:pPr>
            <a:endParaRPr lang="ru-RU" b="1" dirty="0"/>
          </a:p>
          <a:p>
            <a:pPr algn="just"/>
            <a:endParaRPr lang="ru-RU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56" y="1047625"/>
            <a:ext cx="6451601" cy="3453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206" y="1047625"/>
            <a:ext cx="3629025" cy="3609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" name="Прямоугольник 7"/>
          <p:cNvSpPr/>
          <p:nvPr/>
        </p:nvSpPr>
        <p:spPr>
          <a:xfrm>
            <a:off x="3351194" y="5057423"/>
            <a:ext cx="59362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hlinkClick r:id="rId4"/>
              </a:rPr>
              <a:t>https://educenter.ru/press-center/finliternews</a:t>
            </a:r>
            <a:r>
              <a:rPr lang="en-US" sz="2200" b="1" dirty="0" smtClean="0">
                <a:hlinkClick r:id="rId4"/>
              </a:rPr>
              <a:t>/</a:t>
            </a:r>
            <a:r>
              <a:rPr lang="ru-RU" sz="2200" b="1" dirty="0" smtClean="0"/>
              <a:t>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4219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C9B9A1-A1A4-4DC0-B173-E50F7B56B0D1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6670c954-0c68-471d-a2bf-75bd606184ae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9062</TotalTime>
  <Words>759</Words>
  <Application>Microsoft Office PowerPoint</Application>
  <PresentationFormat>Широкоэкранный</PresentationFormat>
  <Paragraphs>122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DIN Pro Bold</vt:lpstr>
      <vt:lpstr>DIN Pro Regular</vt:lpstr>
      <vt:lpstr>DINPro-Medium</vt:lpstr>
      <vt:lpstr>Lab Grotesque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610</cp:revision>
  <dcterms:created xsi:type="dcterms:W3CDTF">2018-05-06T11:33:25Z</dcterms:created>
  <dcterms:modified xsi:type="dcterms:W3CDTF">2025-11-12T10:23:03Z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