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4"/>
  </p:sldMasterIdLst>
  <p:notesMasterIdLst>
    <p:notesMasterId r:id="rId25"/>
  </p:notesMasterIdLst>
  <p:sldIdLst>
    <p:sldId id="468" r:id="rId5"/>
    <p:sldId id="492" r:id="rId6"/>
    <p:sldId id="416" r:id="rId7"/>
    <p:sldId id="511" r:id="rId8"/>
    <p:sldId id="513" r:id="rId9"/>
    <p:sldId id="496" r:id="rId10"/>
    <p:sldId id="512" r:id="rId11"/>
    <p:sldId id="518" r:id="rId12"/>
    <p:sldId id="519" r:id="rId13"/>
    <p:sldId id="520" r:id="rId14"/>
    <p:sldId id="521" r:id="rId15"/>
    <p:sldId id="523" r:id="rId16"/>
    <p:sldId id="522" r:id="rId17"/>
    <p:sldId id="524" r:id="rId18"/>
    <p:sldId id="525" r:id="rId19"/>
    <p:sldId id="526" r:id="rId20"/>
    <p:sldId id="515" r:id="rId21"/>
    <p:sldId id="517" r:id="rId22"/>
    <p:sldId id="379" r:id="rId23"/>
    <p:sldId id="440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orient="horz" pos="799" userDrawn="1">
          <p15:clr>
            <a:srgbClr val="A4A3A4"/>
          </p15:clr>
        </p15:guide>
        <p15:guide id="3" orient="horz" pos="3838" userDrawn="1">
          <p15:clr>
            <a:srgbClr val="A4A3A4"/>
          </p15:clr>
        </p15:guide>
        <p15:guide id="4" pos="302" userDrawn="1">
          <p15:clr>
            <a:srgbClr val="A4A3A4"/>
          </p15:clr>
        </p15:guide>
        <p15:guide id="5" pos="74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D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0583E8-8E59-430A-BBB6-8F99DA6D8ECE}" v="5" dt="2020-07-20T07:05:26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7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0" y="72"/>
      </p:cViewPr>
      <p:guideLst>
        <p:guide orient="horz" pos="482"/>
        <p:guide orient="horz" pos="799"/>
        <p:guide orient="horz" pos="3838"/>
        <p:guide pos="302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49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6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ей Лаврик" userId="8685d5e5-ff9b-439f-a1ee-aae9b895a323" providerId="ADAL" clId="{FD0583E8-8E59-430A-BBB6-8F99DA6D8ECE}"/>
    <pc:docChg chg="addSld delSld modSld">
      <pc:chgData name="Алексей Лаврик" userId="8685d5e5-ff9b-439f-a1ee-aae9b895a323" providerId="ADAL" clId="{FD0583E8-8E59-430A-BBB6-8F99DA6D8ECE}" dt="2020-07-20T07:05:34.770" v="6" actId="6549"/>
      <pc:docMkLst>
        <pc:docMk/>
      </pc:docMkLst>
      <pc:sldChg chg="modSp">
        <pc:chgData name="Алексей Лаврик" userId="8685d5e5-ff9b-439f-a1ee-aae9b895a323" providerId="ADAL" clId="{FD0583E8-8E59-430A-BBB6-8F99DA6D8ECE}" dt="2020-07-20T07:05:34.770" v="6" actId="6549"/>
        <pc:sldMkLst>
          <pc:docMk/>
          <pc:sldMk cId="2059118195" sldId="257"/>
        </pc:sldMkLst>
        <pc:spChg chg="mod">
          <ac:chgData name="Алексей Лаврик" userId="8685d5e5-ff9b-439f-a1ee-aae9b895a323" providerId="ADAL" clId="{FD0583E8-8E59-430A-BBB6-8F99DA6D8ECE}" dt="2020-07-20T07:05:34.770" v="6" actId="6549"/>
          <ac:spMkLst>
            <pc:docMk/>
            <pc:sldMk cId="2059118195" sldId="257"/>
            <ac:spMk id="8" creationId="{0C7B8F2E-4F00-44DB-AA7C-468252367446}"/>
          </ac:spMkLst>
        </pc:spChg>
      </pc:sldChg>
      <pc:sldChg chg="add del">
        <pc:chgData name="Алексей Лаврик" userId="8685d5e5-ff9b-439f-a1ee-aae9b895a323" providerId="ADAL" clId="{FD0583E8-8E59-430A-BBB6-8F99DA6D8ECE}" dt="2019-10-22T14:47:25.392" v="3"/>
        <pc:sldMkLst>
          <pc:docMk/>
          <pc:sldMk cId="10150479" sldId="258"/>
        </pc:sldMkLst>
      </pc:sldChg>
      <pc:sldChg chg="add">
        <pc:chgData name="Алексей Лаврик" userId="8685d5e5-ff9b-439f-a1ee-aae9b895a323" providerId="ADAL" clId="{FD0583E8-8E59-430A-BBB6-8F99DA6D8ECE}" dt="2020-07-20T07:05:26.285" v="4"/>
        <pc:sldMkLst>
          <pc:docMk/>
          <pc:sldMk cId="2074755889" sldId="258"/>
        </pc:sldMkLst>
      </pc:sldChg>
      <pc:sldChg chg="add del">
        <pc:chgData name="Алексей Лаврик" userId="8685d5e5-ff9b-439f-a1ee-aae9b895a323" providerId="ADAL" clId="{FD0583E8-8E59-430A-BBB6-8F99DA6D8ECE}" dt="2019-10-22T14:47:25.193" v="2"/>
        <pc:sldMkLst>
          <pc:docMk/>
          <pc:sldMk cId="3111999270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3D4C7-4E85-40DA-93F3-9997E8A8E2D9}" type="datetimeFigureOut">
              <a:rPr lang="ru-RU" smtClean="0"/>
              <a:pPr/>
              <a:t>19.11.2025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15544-C706-42FE-B2B4-DFD0AD19A52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738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7278757" y="173766"/>
            <a:ext cx="44577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www.educenter.ru</a:t>
            </a:r>
            <a:endParaRPr lang="ru-RU" sz="2800" b="1" dirty="0">
              <a:solidFill>
                <a:schemeClr val="bg1"/>
              </a:solidFill>
              <a:latin typeface="DINPro-Medium" panose="02000503030000020004" pitchFamily="50" charset="0"/>
              <a:cs typeface="DIN Pro Regular" panose="020B0504020101020102" pitchFamily="34" charset="0"/>
            </a:endParaRPr>
          </a:p>
          <a:p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02EA1E4-46DB-4A43-B4F5-E6C01217E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98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1196C3D6-D88A-41AF-A015-A76B6707C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38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57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622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19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764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16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50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80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1769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17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veterany_rzd?from=group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enter.ru/course-series/finliteracy.html?&amp;page=2011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nki.ru/news/daytheme/?id=11018822" TargetMode="External"/><Relationship Id="rId2" Type="http://schemas.openxmlformats.org/officeDocument/2006/relationships/hyperlink" Target="https://www.sravni.ru/novost/2025/11/11/v-minczifry-rasskazali-kak-razblokirovat-sim-kartu-posle-perioda-ohlazhdeniy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.vk.com/video-26121341_456240751" TargetMode="External"/><Relationship Id="rId5" Type="http://schemas.openxmlformats.org/officeDocument/2006/relationships/hyperlink" Target="https://t.me/ligainternet/8614" TargetMode="External"/><Relationship Id="rId4" Type="http://schemas.openxmlformats.org/officeDocument/2006/relationships/hyperlink" Target="https://www.banki.ru/news/daytheme/?id=1101909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nki.ru/news/daytheme/?id=11018897" TargetMode="External"/><Relationship Id="rId7" Type="http://schemas.openxmlformats.org/officeDocument/2006/relationships/hyperlink" Target="https://t.me/cyberpolice_rus/4364" TargetMode="External"/><Relationship Id="rId2" Type="http://schemas.openxmlformats.org/officeDocument/2006/relationships/hyperlink" Target="https://www.banki.ru/news/daytheme/?id=1101873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anki.ru/news/daytheme/?id=11018826" TargetMode="External"/><Relationship Id="rId5" Type="http://schemas.openxmlformats.org/officeDocument/2006/relationships/hyperlink" Target="https://www.banki.ru/news/daytheme/?id=11018734" TargetMode="External"/><Relationship Id="rId4" Type="http://schemas.openxmlformats.org/officeDocument/2006/relationships/hyperlink" Target="https://www.banki.ru/news/daytheme/?id=11018620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banki.ru/wikibank/pin-kod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sberbank.ru/ru/person/kibrary/articles/pyatnadcat-pravil-bezopasnogo-ispolzovaniya-bankovskikh-kart-onlajn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sberbank.ru/ru/person/kibrary/articles/pyatnadcat-pravil-bezopasnogo-ispolzovaniya-bankovskikh-kart-onlajn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sberbank.ru/ru/person/kibrary/articles/pyatnadcat-pravil-bezopasnogo-ispolzovaniya-bankovskikh-kart-onlajn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bc.ru/quote/news/article/651ad4fa9a794774a69e3182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ravni.ru/text/nfc/" TargetMode="External"/><Relationship Id="rId13" Type="http://schemas.openxmlformats.org/officeDocument/2006/relationships/hyperlink" Target="https://www.sravni.ru/novost/2025/11/10/raskryto-kak-moshenniki-zastavlyayut-rossiyan-oformlyat-kreditki/" TargetMode="External"/><Relationship Id="rId3" Type="http://schemas.openxmlformats.org/officeDocument/2006/relationships/hyperlink" Target="https://zivil.cap.ru/action/activity/finansi/finansovaya-gramotnostj/dvadcatj-pravil-bezopasnogo-ispoljzovaniya-bankovs" TargetMode="External"/><Relationship Id="rId7" Type="http://schemas.openxmlformats.org/officeDocument/2006/relationships/hyperlink" Target="https://sbp.nspk.ru/blog/kak-rabotaet-prilozenie-sbpay" TargetMode="External"/><Relationship Id="rId12" Type="http://schemas.openxmlformats.org/officeDocument/2006/relationships/hyperlink" Target="https://www.banki.ru/news/daytheme/?id=11018983" TargetMode="External"/><Relationship Id="rId2" Type="http://schemas.openxmlformats.org/officeDocument/2006/relationships/hyperlink" Target="https://t-j.ru/pro/savings/" TargetMode="External"/><Relationship Id="rId16" Type="http://schemas.openxmlformats.org/officeDocument/2006/relationships/hyperlink" Target="https://t.me/ouzs_ru/1114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-j.ru/guide/vse-o-mir-pay/" TargetMode="External"/><Relationship Id="rId11" Type="http://schemas.openxmlformats.org/officeDocument/2006/relationships/hyperlink" Target="https://t.me/fincult_info/2848" TargetMode="External"/><Relationship Id="rId5" Type="http://schemas.openxmlformats.org/officeDocument/2006/relationships/hyperlink" Target="https://www.vtb.ru/articles/chto-takoe-cifrovaya-karta/" TargetMode="External"/><Relationship Id="rId15" Type="http://schemas.openxmlformats.org/officeDocument/2006/relationships/hyperlink" Target="https://www.sberbank.ru/ru/person/kibrary/articles/slezhka-s-pomoshchyu-kamery-na-noutbuke-davno-stala-realnostyu" TargetMode="External"/><Relationship Id="rId10" Type="http://schemas.openxmlformats.org/officeDocument/2006/relationships/hyperlink" Target="https://t.me/cyberpolice_rus/4250" TargetMode="External"/><Relationship Id="rId4" Type="http://schemas.openxmlformats.org/officeDocument/2006/relationships/hyperlink" Target="https://www.rbc.ru/quote/news/article/652ea7cc9a79476a6b9fe5d7" TargetMode="External"/><Relationship Id="rId9" Type="http://schemas.openxmlformats.org/officeDocument/2006/relationships/hyperlink" Target="https://www.banki.ru/news/daytheme/?id=10957414" TargetMode="External"/><Relationship Id="rId14" Type="http://schemas.openxmlformats.org/officeDocument/2006/relationships/hyperlink" Target="https://www.sberbank.ru/ru/person/kibrary/articles/kak-zashchitit-domashnie-cifrovye-ustrojstva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enter.ru/press-center/finliternew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F865A97-44D1-4C13-A4E2-ADB1611A71C7}"/>
              </a:ext>
            </a:extLst>
          </p:cNvPr>
          <p:cNvSpPr txBox="1">
            <a:spLocks/>
          </p:cNvSpPr>
          <p:nvPr/>
        </p:nvSpPr>
        <p:spPr>
          <a:xfrm>
            <a:off x="3596228" y="1306737"/>
            <a:ext cx="8321951" cy="44480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600" b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Деньги</a:t>
            </a:r>
            <a:r>
              <a:rPr lang="ru-RU" sz="4600" b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  и интернет</a:t>
            </a:r>
            <a:r>
              <a:rPr lang="ru-RU" sz="4600" b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: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ru-RU" sz="4600" b="1" i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как безопасно пользоваться платежными </a:t>
            </a:r>
            <a:r>
              <a:rPr lang="ru-RU" sz="4600" b="1" i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картами</a:t>
            </a:r>
          </a:p>
          <a:p>
            <a:endParaRPr lang="ru-RU" sz="4600" b="1" i="1" spc="-15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ru-RU" sz="4600" b="1" i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как </a:t>
            </a:r>
            <a:r>
              <a:rPr lang="ru-RU" sz="4600" b="1" i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безопасно </a:t>
            </a:r>
            <a:r>
              <a:rPr lang="ru-RU" sz="4600" b="1" i="1" spc="-15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совершать </a:t>
            </a:r>
            <a:r>
              <a:rPr lang="ru-RU" sz="4600" b="1" i="1" spc="-15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онлайн-платежи</a:t>
            </a:r>
            <a:endParaRPr lang="ru-RU" sz="4600" b="1" i="1" spc="-15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3EAF90-147C-4D9A-95B4-48F3587C0A8B}"/>
              </a:ext>
            </a:extLst>
          </p:cNvPr>
          <p:cNvSpPr txBox="1"/>
          <p:nvPr/>
        </p:nvSpPr>
        <p:spPr>
          <a:xfrm>
            <a:off x="3498574" y="6028556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 smtClean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Москва, ноябрь</a:t>
            </a:r>
            <a:r>
              <a:rPr lang="ru-RU" dirty="0" smtClean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, 2025</a:t>
            </a:r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6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СМОТРЕТЬ?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33539" y="2412313"/>
            <a:ext cx="104963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/>
              <a:t>Группа </a:t>
            </a:r>
            <a:r>
              <a:rPr lang="ru-RU" sz="2800" b="1" dirty="0" smtClean="0"/>
              <a:t>в ВК «Ветераны</a:t>
            </a:r>
            <a:r>
              <a:rPr lang="ru-RU" sz="2800" b="1" dirty="0"/>
              <a:t>»: </a:t>
            </a:r>
            <a:r>
              <a:rPr lang="ru-RU" sz="2800" b="1" dirty="0">
                <a:hlinkClick r:id="rId2"/>
              </a:rPr>
              <a:t>https://vk.com/veterany_rzd?from=groups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04096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СКАЧАТЬ ПРЕЗЕНТАЦИИ?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53126" y="1167691"/>
            <a:ext cx="4225989" cy="41573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81" y="1470903"/>
            <a:ext cx="6484879" cy="36932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1981200" y="5404638"/>
            <a:ext cx="81483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hlinkClick r:id="rId4"/>
              </a:rPr>
              <a:t>https://educenter.ru/course-series/finliteracy.html?&amp;</a:t>
            </a:r>
            <a:r>
              <a:rPr lang="en-US" sz="2200" b="1" dirty="0" smtClean="0">
                <a:hlinkClick r:id="rId4"/>
              </a:rPr>
              <a:t>page=2011</a:t>
            </a:r>
            <a:r>
              <a:rPr lang="ru-RU" sz="2200" b="1" dirty="0" smtClean="0"/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22785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91900" y="150916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занятиях ранее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5563" y="1031303"/>
            <a:ext cx="11619873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/>
              <a:t>1. Настройки безопасности и приватности самого гаджета, </a:t>
            </a:r>
            <a:r>
              <a:rPr lang="ru-RU" sz="2600" b="1" dirty="0" err="1"/>
              <a:t>Госуслуг</a:t>
            </a:r>
            <a:r>
              <a:rPr lang="ru-RU" sz="2600" b="1" dirty="0"/>
              <a:t>, </a:t>
            </a:r>
            <a:r>
              <a:rPr lang="ru-RU" sz="2600" b="1" dirty="0" err="1" smtClean="0"/>
              <a:t>Телеграм</a:t>
            </a:r>
            <a:r>
              <a:rPr lang="ru-RU" sz="2600" b="1" dirty="0" smtClean="0"/>
              <a:t>, других сервисов.</a:t>
            </a:r>
            <a:endParaRPr lang="ru-RU" sz="2600" b="1" dirty="0"/>
          </a:p>
          <a:p>
            <a:pPr algn="just"/>
            <a:endParaRPr lang="ru-RU" sz="900" b="1" i="1" dirty="0" smtClean="0"/>
          </a:p>
          <a:p>
            <a:pPr algn="just"/>
            <a:r>
              <a:rPr lang="ru-RU" sz="2600" b="1" dirty="0" smtClean="0"/>
              <a:t>2. Новый уровень защиты аккаунта </a:t>
            </a:r>
            <a:r>
              <a:rPr lang="ru-RU" sz="2600" b="1" dirty="0" err="1" smtClean="0"/>
              <a:t>Госуслуг</a:t>
            </a:r>
            <a:r>
              <a:rPr lang="ru-RU" sz="2600" b="1" dirty="0" smtClean="0"/>
              <a:t>.</a:t>
            </a:r>
          </a:p>
          <a:p>
            <a:pPr algn="just"/>
            <a:endParaRPr lang="ru-RU" sz="900" b="1" dirty="0"/>
          </a:p>
          <a:p>
            <a:pPr algn="just"/>
            <a:r>
              <a:rPr lang="ru-RU" sz="2600" b="1" dirty="0" smtClean="0"/>
              <a:t>3. Мошенничества в Интернете, в телефоне, как противостоять: </a:t>
            </a:r>
            <a:r>
              <a:rPr lang="ru-RU" sz="2600" b="1" dirty="0" err="1" smtClean="0">
                <a:solidFill>
                  <a:srgbClr val="C00000"/>
                </a:solidFill>
              </a:rPr>
              <a:t>фишинг</a:t>
            </a:r>
            <a:r>
              <a:rPr lang="ru-RU" sz="2600" b="1" dirty="0" smtClean="0">
                <a:solidFill>
                  <a:srgbClr val="C00000"/>
                </a:solidFill>
              </a:rPr>
              <a:t> и социальная инженерия, звонки, смс-сообщения, сообщения в </a:t>
            </a:r>
            <a:r>
              <a:rPr lang="ru-RU" sz="2600" b="1" dirty="0" err="1" smtClean="0">
                <a:solidFill>
                  <a:srgbClr val="C00000"/>
                </a:solidFill>
              </a:rPr>
              <a:t>соцсетках</a:t>
            </a:r>
            <a:r>
              <a:rPr lang="ru-RU" sz="2600" b="1" dirty="0" smtClean="0">
                <a:solidFill>
                  <a:srgbClr val="C00000"/>
                </a:solidFill>
              </a:rPr>
              <a:t>, в мессенджерах...</a:t>
            </a:r>
          </a:p>
          <a:p>
            <a:pPr algn="just"/>
            <a:endParaRPr lang="ru-RU" sz="900" b="1" dirty="0">
              <a:solidFill>
                <a:srgbClr val="C00000"/>
              </a:solidFill>
            </a:endParaRPr>
          </a:p>
          <a:p>
            <a:pPr algn="just"/>
            <a:r>
              <a:rPr lang="ru-RU" sz="2600" b="1" dirty="0" smtClean="0"/>
              <a:t>4. Безопасные настройки личных кабинетов и безопасно ли пользоваться публичным </a:t>
            </a:r>
            <a:r>
              <a:rPr lang="ru-RU" sz="2600" b="1" dirty="0" err="1" smtClean="0"/>
              <a:t>вай</a:t>
            </a:r>
            <a:r>
              <a:rPr lang="ru-RU" sz="2600" b="1" dirty="0" smtClean="0"/>
              <a:t>-фай. </a:t>
            </a:r>
            <a:r>
              <a:rPr lang="ru-RU" sz="2600" b="1" dirty="0" smtClean="0">
                <a:solidFill>
                  <a:srgbClr val="C00000"/>
                </a:solidFill>
              </a:rPr>
              <a:t>Как управлять запретами на различные услуги без присутствия лично.</a:t>
            </a:r>
          </a:p>
          <a:p>
            <a:pPr algn="just"/>
            <a:endParaRPr lang="ru-RU" sz="900" b="1" dirty="0" smtClean="0">
              <a:solidFill>
                <a:srgbClr val="C00000"/>
              </a:solidFill>
            </a:endParaRPr>
          </a:p>
          <a:p>
            <a:pPr algn="just"/>
            <a:r>
              <a:rPr lang="ru-RU" sz="2600" b="1" dirty="0" smtClean="0"/>
              <a:t>5. Как безопасно использовать ЭП при сделках с недвижимостью.</a:t>
            </a:r>
            <a:endParaRPr 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376381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Примеры и основные  сценарии мошенничеств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2656" y="1070034"/>
            <a:ext cx="111778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В </a:t>
            </a:r>
            <a:r>
              <a:rPr lang="ru-RU" b="1" dirty="0" err="1"/>
              <a:t>Минцифры</a:t>
            </a:r>
            <a:r>
              <a:rPr lang="ru-RU" b="1" dirty="0"/>
              <a:t> рассказали, как разблокировать сим-карту после «периода </a:t>
            </a:r>
            <a:r>
              <a:rPr lang="ru-RU" b="1" dirty="0" smtClean="0"/>
              <a:t>охлаждения»</a:t>
            </a:r>
            <a:r>
              <a:rPr lang="ru-RU" dirty="0"/>
              <a:t>.</a:t>
            </a:r>
            <a:r>
              <a:rPr lang="ru-RU" dirty="0" smtClean="0"/>
              <a:t> </a:t>
            </a:r>
            <a:r>
              <a:rPr lang="ru-RU" b="1" dirty="0" smtClean="0"/>
              <a:t>С</a:t>
            </a:r>
            <a:r>
              <a:rPr lang="ru-RU" b="1" dirty="0"/>
              <a:t> 10.11.25 операторы связи начали блокировать интернет и СМС при возвращении из международного роуминга, а также если сим-карта неактивна в течение 72 часов. Блокировка длится сутки </a:t>
            </a:r>
          </a:p>
          <a:p>
            <a:pPr algn="just"/>
            <a:r>
              <a:rPr lang="ru-RU" b="1" u="sng" dirty="0">
                <a:hlinkClick r:id="rId2"/>
              </a:rPr>
              <a:t>https://</a:t>
            </a:r>
            <a:r>
              <a:rPr lang="ru-RU" b="1" u="sng" dirty="0" smtClean="0">
                <a:hlinkClick r:id="rId2"/>
              </a:rPr>
              <a:t>www.sravni.ru/novost/2025/11/11/v-minczifry-rasskazali-kak-razblokirovat-sim-kartu-posle-perioda-ohlazhdeniya</a:t>
            </a:r>
            <a:endParaRPr lang="ru-RU" b="1" u="sng" dirty="0" smtClean="0"/>
          </a:p>
          <a:p>
            <a:pPr algn="just"/>
            <a:endParaRPr lang="ru-RU" b="1" u="sng" dirty="0"/>
          </a:p>
          <a:p>
            <a:pPr algn="just"/>
            <a:r>
              <a:rPr lang="ru-RU" b="1" dirty="0"/>
              <a:t>Как защитить свой смартфон от мошенников и воров: собрали простые </a:t>
            </a:r>
            <a:r>
              <a:rPr lang="ru-RU" b="1" dirty="0" smtClean="0"/>
              <a:t>советы </a:t>
            </a:r>
            <a:r>
              <a:rPr lang="ru-RU" b="1" u="sng" dirty="0">
                <a:hlinkClick r:id="rId3"/>
              </a:rPr>
              <a:t>https://www.banki.ru/news/daytheme/?id=11018822</a:t>
            </a:r>
            <a:endParaRPr lang="ru-RU" b="1" u="sng" dirty="0"/>
          </a:p>
          <a:p>
            <a:pPr algn="just"/>
            <a:endParaRPr lang="ru-RU" b="1" u="sng" dirty="0" smtClean="0"/>
          </a:p>
          <a:p>
            <a:pPr algn="just"/>
            <a:r>
              <a:rPr lang="ru-RU" b="1" dirty="0"/>
              <a:t>Мошенники воруют деньги россиян с помощью договоров на отопление: как </a:t>
            </a:r>
            <a:r>
              <a:rPr lang="ru-RU" b="1" dirty="0" smtClean="0"/>
              <a:t>защититься </a:t>
            </a:r>
            <a:r>
              <a:rPr lang="ru-RU" b="1" u="sng" dirty="0">
                <a:hlinkClick r:id="rId4"/>
              </a:rPr>
              <a:t>https://www.banki.ru/news/daytheme/?</a:t>
            </a:r>
            <a:r>
              <a:rPr lang="ru-RU" b="1" u="sng" dirty="0" smtClean="0">
                <a:hlinkClick r:id="rId4"/>
              </a:rPr>
              <a:t>id=11019093</a:t>
            </a:r>
            <a:endParaRPr lang="ru-RU" b="1" u="sng" dirty="0" smtClean="0"/>
          </a:p>
          <a:p>
            <a:pPr algn="just"/>
            <a:endParaRPr lang="ru-RU" b="1" u="sng" dirty="0" smtClean="0"/>
          </a:p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Мошенники стали обманывать пожилых россиян под видом сотрудников </a:t>
            </a:r>
            <a:r>
              <a:rPr lang="ru-RU" b="1" dirty="0" err="1" smtClean="0">
                <a:solidFill>
                  <a:srgbClr val="C00000"/>
                </a:solidFill>
              </a:rPr>
              <a:t>горадминистраций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  <a:hlinkClick r:id="rId5"/>
              </a:rPr>
              <a:t>https://t.me/ligainternet/8614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just"/>
            <a:endParaRPr lang="ru-RU" b="1" dirty="0" smtClean="0">
              <a:solidFill>
                <a:srgbClr val="C00000"/>
              </a:solidFill>
            </a:endParaRPr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Безопасность </a:t>
            </a:r>
            <a:r>
              <a:rPr lang="ru-RU" b="1" dirty="0" smtClean="0">
                <a:solidFill>
                  <a:srgbClr val="00B050"/>
                </a:solidFill>
              </a:rPr>
              <a:t>аккаунта</a:t>
            </a:r>
            <a:r>
              <a:rPr lang="ru-RU" b="1" dirty="0" smtClean="0">
                <a:solidFill>
                  <a:srgbClr val="00B050"/>
                </a:solidFill>
              </a:rPr>
              <a:t>: </a:t>
            </a:r>
            <a:r>
              <a:rPr lang="en-US" b="1" dirty="0" smtClean="0">
                <a:solidFill>
                  <a:srgbClr val="00B050"/>
                </a:solidFill>
              </a:rPr>
              <a:t>must‑</a:t>
            </a:r>
            <a:r>
              <a:rPr lang="en-US" b="1" dirty="0" err="1" smtClean="0">
                <a:solidFill>
                  <a:srgbClr val="00B050"/>
                </a:solidFill>
              </a:rPr>
              <a:t>have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ru-RU" b="1" dirty="0" smtClean="0">
                <a:solidFill>
                  <a:srgbClr val="00B050"/>
                </a:solidFill>
              </a:rPr>
              <a:t>настройки </a:t>
            </a:r>
            <a:r>
              <a:rPr lang="en-US" b="1" dirty="0" smtClean="0">
                <a:solidFill>
                  <a:srgbClr val="00B050"/>
                </a:solidFill>
                <a:hlinkClick r:id="rId6"/>
              </a:rPr>
              <a:t>https://m.vk.com/video-26121341_456240751</a:t>
            </a:r>
            <a:endParaRPr lang="ru-RU" b="1" dirty="0" smtClean="0">
              <a:solidFill>
                <a:srgbClr val="00B050"/>
              </a:solidFill>
            </a:endParaRPr>
          </a:p>
          <a:p>
            <a:pPr algn="just"/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53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Примеры и основные  сценарии мошенничеств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2656" y="864088"/>
            <a:ext cx="1117787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Что </a:t>
            </a:r>
            <a:r>
              <a:rPr lang="ru-RU" sz="2400" b="1" dirty="0">
                <a:solidFill>
                  <a:srgbClr val="00B050"/>
                </a:solidFill>
              </a:rPr>
              <a:t>делать, если на меня оформили кредит при установленном </a:t>
            </a:r>
            <a:r>
              <a:rPr lang="ru-RU" sz="2400" b="1" dirty="0" err="1">
                <a:solidFill>
                  <a:srgbClr val="00B050"/>
                </a:solidFill>
              </a:rPr>
              <a:t>самозапрете</a:t>
            </a:r>
            <a:r>
              <a:rPr lang="ru-RU" sz="2400" b="1" dirty="0" smtClean="0">
                <a:solidFill>
                  <a:srgbClr val="00B050"/>
                </a:solidFill>
              </a:rPr>
              <a:t>?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b="1" u="sng" dirty="0">
                <a:hlinkClick r:id="rId2"/>
              </a:rPr>
              <a:t>https://www.banki.ru/news/daytheme/?id=11018739</a:t>
            </a:r>
            <a:endParaRPr lang="ru-RU" sz="2400" b="1" u="sng" dirty="0"/>
          </a:p>
          <a:p>
            <a:pPr algn="ctr"/>
            <a:endParaRPr lang="ru-RU" sz="1000" b="1" u="sng" dirty="0"/>
          </a:p>
          <a:p>
            <a:r>
              <a:rPr lang="ru-RU" sz="2400" b="1" dirty="0">
                <a:solidFill>
                  <a:srgbClr val="00B050"/>
                </a:solidFill>
              </a:rPr>
              <a:t>Как узнать, где брал </a:t>
            </a:r>
            <a:r>
              <a:rPr lang="ru-RU" sz="2400" b="1" dirty="0" err="1">
                <a:solidFill>
                  <a:srgbClr val="00B050"/>
                </a:solidFill>
              </a:rPr>
              <a:t>займ</a:t>
            </a:r>
            <a:r>
              <a:rPr lang="ru-RU" sz="2400" b="1" dirty="0">
                <a:solidFill>
                  <a:srgbClr val="00B050"/>
                </a:solidFill>
              </a:rPr>
              <a:t>: все </a:t>
            </a:r>
            <a:r>
              <a:rPr lang="ru-RU" sz="2400" b="1" dirty="0" smtClean="0">
                <a:solidFill>
                  <a:srgbClr val="00B050"/>
                </a:solidFill>
              </a:rPr>
              <a:t>способы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b="1" u="sng" dirty="0">
                <a:hlinkClick r:id="rId3"/>
              </a:rPr>
              <a:t>https://www.banki.ru/news/daytheme/?id=11018897</a:t>
            </a:r>
            <a:endParaRPr lang="ru-RU" sz="2400" b="1" u="sng" dirty="0"/>
          </a:p>
          <a:p>
            <a:pPr algn="ctr"/>
            <a:endParaRPr lang="ru-RU" sz="1000" b="1" u="sng" dirty="0"/>
          </a:p>
          <a:p>
            <a:r>
              <a:rPr lang="ru-RU" sz="2400" b="1" dirty="0">
                <a:solidFill>
                  <a:srgbClr val="00B050"/>
                </a:solidFill>
              </a:rPr>
              <a:t>Какие документы проверить перед покупкой квартиры, чтобы не потерять и деньги, и </a:t>
            </a:r>
            <a:r>
              <a:rPr lang="ru-RU" sz="2400" b="1" dirty="0" smtClean="0">
                <a:solidFill>
                  <a:srgbClr val="00B050"/>
                </a:solidFill>
              </a:rPr>
              <a:t>жилье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b="1" u="sng" dirty="0">
                <a:hlinkClick r:id="rId4"/>
              </a:rPr>
              <a:t>https://www.banki.ru/news/daytheme/?id=11018620</a:t>
            </a:r>
            <a:endParaRPr lang="ru-RU" sz="2400" b="1" u="sng" dirty="0"/>
          </a:p>
          <a:p>
            <a:endParaRPr lang="ru-RU" sz="1000" b="1" u="sng" dirty="0"/>
          </a:p>
          <a:p>
            <a:r>
              <a:rPr lang="ru-RU" sz="2400" b="1" dirty="0">
                <a:solidFill>
                  <a:srgbClr val="00B050"/>
                </a:solidFill>
              </a:rPr>
              <a:t>Согласие на просмотр вашей кредитной истории: когда его лучше отозвать и на что это </a:t>
            </a:r>
            <a:r>
              <a:rPr lang="ru-RU" sz="2400" b="1" dirty="0" smtClean="0">
                <a:solidFill>
                  <a:srgbClr val="00B050"/>
                </a:solidFill>
              </a:rPr>
              <a:t>повлияет</a:t>
            </a:r>
            <a:r>
              <a:rPr lang="ru-RU" sz="2400" dirty="0">
                <a:solidFill>
                  <a:srgbClr val="00B050"/>
                </a:solidFill>
              </a:rPr>
              <a:t> </a:t>
            </a:r>
            <a:r>
              <a:rPr lang="ru-RU" sz="2400" b="1" u="sng" dirty="0">
                <a:hlinkClick r:id="rId5"/>
              </a:rPr>
              <a:t>https://www.banki.ru/news/daytheme/?id=11018734</a:t>
            </a:r>
            <a:endParaRPr lang="ru-RU" sz="2400" b="1" u="sng" dirty="0"/>
          </a:p>
          <a:p>
            <a:endParaRPr lang="ru-RU" sz="1000" b="1" u="sng" dirty="0"/>
          </a:p>
          <a:p>
            <a:r>
              <a:rPr lang="ru-RU" sz="2400" b="1" dirty="0"/>
              <a:t>Теперь мошенники используют близких жертвы, чтобы вымогать деньги. Разбираем новую схему обмана и способы </a:t>
            </a:r>
            <a:r>
              <a:rPr lang="ru-RU" sz="2400" b="1" dirty="0" smtClean="0"/>
              <a:t>защиты</a:t>
            </a:r>
            <a:r>
              <a:rPr lang="ru-RU" sz="2400" dirty="0"/>
              <a:t> </a:t>
            </a:r>
            <a:r>
              <a:rPr lang="ru-RU" sz="2400" b="1" u="sng" dirty="0">
                <a:hlinkClick r:id="rId6"/>
              </a:rPr>
              <a:t>https://www.banki.ru/news/daytheme</a:t>
            </a:r>
            <a:r>
              <a:rPr lang="ru-RU" sz="2400" b="1" u="sng">
                <a:hlinkClick r:id="rId6"/>
              </a:rPr>
              <a:t>/?</a:t>
            </a:r>
            <a:r>
              <a:rPr lang="ru-RU" sz="2400" b="1" u="sng" smtClean="0">
                <a:hlinkClick r:id="rId6"/>
              </a:rPr>
              <a:t>id=11018826</a:t>
            </a:r>
            <a:endParaRPr lang="ru-RU" sz="2400" b="1" u="sng" smtClean="0"/>
          </a:p>
          <a:p>
            <a:endParaRPr lang="ru-RU" sz="1000" b="1" u="sng" dirty="0" smtClean="0"/>
          </a:p>
          <a:p>
            <a:r>
              <a:rPr lang="ru-RU" sz="2400" b="1" dirty="0">
                <a:solidFill>
                  <a:srgbClr val="00B050"/>
                </a:solidFill>
              </a:rPr>
              <a:t>Как удалить (почти) всё о себе из Интернета </a:t>
            </a:r>
            <a:r>
              <a:rPr lang="ru-RU" sz="2400" b="1" u="sng" dirty="0">
                <a:hlinkClick r:id="rId7"/>
              </a:rPr>
              <a:t>https://t.me/cyberpolice_rus/4364</a:t>
            </a:r>
            <a:endParaRPr lang="ru-RU" sz="2400" dirty="0"/>
          </a:p>
          <a:p>
            <a:endParaRPr lang="ru-RU" sz="2400" b="1" u="sng" dirty="0"/>
          </a:p>
          <a:p>
            <a:pPr algn="ctr"/>
            <a:endParaRPr lang="ru-RU" sz="1200" b="1" u="sng" dirty="0"/>
          </a:p>
          <a:p>
            <a:pPr algn="ctr"/>
            <a:endParaRPr lang="ru-RU" sz="1200" b="1" dirty="0" smtClean="0"/>
          </a:p>
          <a:p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51640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Банковские карты. Безопасное использование 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2656" y="864088"/>
            <a:ext cx="1152925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C00000"/>
                </a:solidFill>
              </a:rPr>
              <a:t>Кредитная карта                             Дебетовая карта                        Цифровая (электронная</a:t>
            </a:r>
            <a:r>
              <a:rPr lang="ru-RU" sz="2200" b="1" dirty="0">
                <a:solidFill>
                  <a:srgbClr val="C00000"/>
                </a:solidFill>
              </a:rPr>
              <a:t>)</a:t>
            </a:r>
            <a:r>
              <a:rPr lang="ru-RU" sz="2200" b="1" dirty="0" smtClean="0">
                <a:solidFill>
                  <a:srgbClr val="C00000"/>
                </a:solidFill>
              </a:rPr>
              <a:t> карта</a:t>
            </a:r>
          </a:p>
          <a:p>
            <a:endParaRPr lang="ru-RU" sz="2200" b="1" dirty="0">
              <a:solidFill>
                <a:srgbClr val="C00000"/>
              </a:solidFill>
            </a:endParaRPr>
          </a:p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Как безопасно платить: правила </a:t>
            </a:r>
          </a:p>
          <a:p>
            <a:pPr algn="ctr"/>
            <a:endParaRPr lang="ru-RU" sz="2200" b="1" dirty="0">
              <a:solidFill>
                <a:srgbClr val="C00000"/>
              </a:solidFill>
            </a:endParaRPr>
          </a:p>
          <a:p>
            <a:pPr algn="ctr"/>
            <a:endParaRPr lang="ru-RU" sz="2200" b="1" dirty="0" smtClean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60734" y="2059413"/>
            <a:ext cx="8141944" cy="38655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4500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1241" y="14609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Банковские карты. Безопасное использование 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7326" y="588007"/>
            <a:ext cx="115292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Как безопасно платить: правила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9300" y="1071018"/>
            <a:ext cx="8505310" cy="500985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55658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1241" y="14609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Банковские карты. Безопасное использование 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7326" y="588007"/>
            <a:ext cx="115292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Как безопасно платить: правила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18594" y="1029100"/>
            <a:ext cx="8858250" cy="48958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1827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1241" y="14609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Банковские карты. Безопасное использование 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7326" y="588007"/>
            <a:ext cx="115292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Как безопасно платить: правила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7580" y="1173017"/>
            <a:ext cx="9048750" cy="29908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601362" y="4317990"/>
            <a:ext cx="10564869" cy="15696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Если к Вам на карту неожиданно поступили деньги (даже от родственников или по линии бывшего работодателя...) уточните и если этого факта не было осуществите возврат денег строго по тем реквизитам, с которых Вам поступили деньги!!!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30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1241" y="14609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Банковские карты.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CVV, CVC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6819" y="881410"/>
            <a:ext cx="7353300" cy="49625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75718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1241" y="14609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Банковские карты.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CVV, CVC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3805" y="667191"/>
            <a:ext cx="5679328" cy="533176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8558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1241" y="14609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Банковские карты. ПИН-код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2656" y="709365"/>
            <a:ext cx="112162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PIN-код </a:t>
            </a:r>
            <a:r>
              <a:rPr lang="ru-RU" sz="2000" b="1" dirty="0">
                <a:solidFill>
                  <a:srgbClr val="C00000"/>
                </a:solidFill>
              </a:rPr>
              <a:t>(англ. </a:t>
            </a:r>
            <a:r>
              <a:rPr lang="ru-RU" sz="2000" b="1" dirty="0" err="1">
                <a:solidFill>
                  <a:srgbClr val="C00000"/>
                </a:solidFill>
              </a:rPr>
              <a:t>Personal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Identification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Number</a:t>
            </a:r>
            <a:r>
              <a:rPr lang="ru-RU" sz="2000" b="1" dirty="0">
                <a:solidFill>
                  <a:srgbClr val="C00000"/>
                </a:solidFill>
              </a:rPr>
              <a:t>) или ПИН-код </a:t>
            </a:r>
            <a:r>
              <a:rPr lang="ru-RU" sz="2000" b="1" dirty="0"/>
              <a:t>— персональный идентификационный номер — это аналог пароля, который используется для подтверждения личности </a:t>
            </a:r>
            <a:r>
              <a:rPr lang="ru-RU" sz="2000" b="1" dirty="0" smtClean="0"/>
              <a:t>владельца БК </a:t>
            </a:r>
            <a:r>
              <a:rPr lang="en-US" sz="2000" b="1" dirty="0">
                <a:hlinkClick r:id="rId2"/>
              </a:rPr>
              <a:t>https://www.banki.ru/wikibank/pin-kod</a:t>
            </a:r>
            <a:r>
              <a:rPr lang="en-US" sz="2000" b="1" dirty="0" smtClean="0">
                <a:hlinkClick r:id="rId2"/>
              </a:rPr>
              <a:t>/</a:t>
            </a:r>
            <a:r>
              <a:rPr lang="ru-RU" sz="2000" b="1" dirty="0" smtClean="0"/>
              <a:t> </a:t>
            </a:r>
            <a:endParaRPr lang="ru-RU" sz="20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51115" y="1742052"/>
            <a:ext cx="7163386" cy="4390947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8504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1241" y="14609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онлайн-платежи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98604" y="803451"/>
            <a:ext cx="8649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</a:rPr>
              <a:t>Пятнадцать правил безопасного использования банковских карт </a:t>
            </a:r>
            <a:r>
              <a:rPr lang="ru-RU" sz="2000" b="1" dirty="0" smtClean="0">
                <a:solidFill>
                  <a:srgbClr val="C00000"/>
                </a:solidFill>
              </a:rPr>
              <a:t>онлайн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hlinkClick r:id="rId2"/>
              </a:rPr>
              <a:t>https://</a:t>
            </a:r>
            <a:r>
              <a:rPr lang="en-US" sz="2000" b="1" dirty="0" smtClean="0">
                <a:solidFill>
                  <a:srgbClr val="C00000"/>
                </a:solidFill>
                <a:hlinkClick r:id="rId2"/>
              </a:rPr>
              <a:t>www.sberbank.ru/ru/person/kibrary/articles/pyatnadcat-pravil-bezopasnogo-ispolzovaniya-bankovskikh-kart-onlajn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56231" y="1973237"/>
            <a:ext cx="9134475" cy="3695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6045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1241" y="14609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онлайн-платежи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98604" y="803451"/>
            <a:ext cx="8649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</a:rPr>
              <a:t>Пятнадцать правил безопасного использования банковских карт </a:t>
            </a:r>
            <a:r>
              <a:rPr lang="ru-RU" sz="2000" b="1" dirty="0" smtClean="0">
                <a:solidFill>
                  <a:srgbClr val="C00000"/>
                </a:solidFill>
              </a:rPr>
              <a:t>онлайн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hlinkClick r:id="rId2"/>
              </a:rPr>
              <a:t>https://</a:t>
            </a:r>
            <a:r>
              <a:rPr lang="en-US" sz="2000" b="1" dirty="0" smtClean="0">
                <a:solidFill>
                  <a:srgbClr val="C00000"/>
                </a:solidFill>
                <a:hlinkClick r:id="rId2"/>
              </a:rPr>
              <a:t>www.sberbank.ru/ru/person/kibrary/articles/pyatnadcat-pravil-bezopasnogo-ispolzovaniya-bankovskikh-kart-onlajn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4806" y="1819114"/>
            <a:ext cx="9077325" cy="41338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01385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1241" y="14609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Безопасные онлайн-платежи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98604" y="803451"/>
            <a:ext cx="8649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</a:rPr>
              <a:t>Пятнадцать правил безопасного использования банковских карт </a:t>
            </a:r>
            <a:r>
              <a:rPr lang="ru-RU" sz="2000" b="1" dirty="0" smtClean="0">
                <a:solidFill>
                  <a:srgbClr val="C00000"/>
                </a:solidFill>
              </a:rPr>
              <a:t>онлайн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hlinkClick r:id="rId2"/>
              </a:rPr>
              <a:t>https://</a:t>
            </a:r>
            <a:r>
              <a:rPr lang="en-US" sz="2000" b="1" dirty="0" smtClean="0">
                <a:solidFill>
                  <a:srgbClr val="C00000"/>
                </a:solidFill>
                <a:hlinkClick r:id="rId2"/>
              </a:rPr>
              <a:t>www.sberbank.ru/ru/person/kibrary/articles/pyatnadcat-pravil-bezopasnogo-ispolzovaniya-bankovskikh-kart-onlajn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0994" y="2059716"/>
            <a:ext cx="9124950" cy="3562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40203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527041" y="209782"/>
            <a:ext cx="6839063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Технология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NFS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 другие способы бесконтактной оплаты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2656" y="864088"/>
            <a:ext cx="11177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Технология НФС (</a:t>
            </a:r>
            <a:r>
              <a:rPr lang="en-US" sz="2200" b="1" dirty="0" smtClean="0">
                <a:solidFill>
                  <a:srgbClr val="C00000"/>
                </a:solidFill>
              </a:rPr>
              <a:t>NFS)</a:t>
            </a:r>
            <a:r>
              <a:rPr lang="ru-RU" sz="2200" b="1" dirty="0" smtClean="0">
                <a:solidFill>
                  <a:srgbClr val="C00000"/>
                </a:solidFill>
              </a:rPr>
              <a:t>: </a:t>
            </a:r>
            <a:r>
              <a:rPr lang="ru-RU" sz="2200" b="1" dirty="0">
                <a:solidFill>
                  <a:srgbClr val="C00000"/>
                </a:solidFill>
              </a:rPr>
              <a:t>в чем суть «коммуникации ближнего поля»</a:t>
            </a:r>
          </a:p>
          <a:p>
            <a:pPr algn="ctr"/>
            <a:r>
              <a:rPr lang="ru-RU" dirty="0"/>
              <a:t>Аббревиатура NFC расшифровывается как </a:t>
            </a:r>
            <a:r>
              <a:rPr lang="ru-RU" dirty="0" err="1"/>
              <a:t>Near</a:t>
            </a:r>
            <a:r>
              <a:rPr lang="ru-RU" dirty="0"/>
              <a:t> </a:t>
            </a:r>
            <a:r>
              <a:rPr lang="ru-RU" dirty="0" err="1"/>
              <a:t>Field</a:t>
            </a:r>
            <a:r>
              <a:rPr lang="ru-RU" dirty="0"/>
              <a:t> </a:t>
            </a:r>
            <a:r>
              <a:rPr lang="ru-RU" dirty="0" err="1"/>
              <a:t>Communication</a:t>
            </a:r>
            <a:r>
              <a:rPr lang="ru-RU" dirty="0"/>
              <a:t>, то есть буквально «коммуникация ближнего поля». </a:t>
            </a:r>
            <a:r>
              <a:rPr lang="ru-RU" b="1" dirty="0" smtClean="0">
                <a:solidFill>
                  <a:srgbClr val="C00000"/>
                </a:solidFill>
              </a:rPr>
              <a:t>Это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технология беспроводной передачи </a:t>
            </a:r>
            <a:r>
              <a:rPr lang="ru-RU" b="1" dirty="0" err="1" smtClean="0">
                <a:solidFill>
                  <a:srgbClr val="C00000"/>
                </a:solidFill>
              </a:rPr>
              <a:t>данныхна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малом расстоянии: радиус связи не превышает 10 см. Информация с объектов считывается посредством радиосигнала.</a:t>
            </a:r>
          </a:p>
          <a:p>
            <a:pPr algn="ctr"/>
            <a:endParaRPr lang="en-US" sz="2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200" b="1" dirty="0" err="1" smtClean="0">
                <a:solidFill>
                  <a:srgbClr val="C00000"/>
                </a:solidFill>
              </a:rPr>
              <a:t>МИРпэй</a:t>
            </a:r>
            <a:r>
              <a:rPr lang="ru-RU" sz="2200" b="1" dirty="0" smtClean="0">
                <a:solidFill>
                  <a:srgbClr val="C00000"/>
                </a:solidFill>
              </a:rPr>
              <a:t>                                                </a:t>
            </a:r>
            <a:r>
              <a:rPr lang="ru-RU" sz="2200" b="1" dirty="0" err="1" smtClean="0">
                <a:solidFill>
                  <a:srgbClr val="C00000"/>
                </a:solidFill>
              </a:rPr>
              <a:t>СБПпэй</a:t>
            </a:r>
            <a:r>
              <a:rPr lang="ru-RU" sz="2200" b="1" dirty="0" smtClean="0">
                <a:solidFill>
                  <a:srgbClr val="C00000"/>
                </a:solidFill>
              </a:rPr>
              <a:t>                                                 </a:t>
            </a:r>
            <a:r>
              <a:rPr lang="ru-RU" sz="2200" b="1" dirty="0" err="1" smtClean="0">
                <a:solidFill>
                  <a:srgbClr val="C00000"/>
                </a:solidFill>
              </a:rPr>
              <a:t>СБЕРпэй</a:t>
            </a:r>
            <a:endParaRPr lang="ru-RU" sz="2200" b="1" dirty="0" smtClean="0">
              <a:solidFill>
                <a:srgbClr val="C00000"/>
              </a:solidFill>
            </a:endParaRPr>
          </a:p>
          <a:p>
            <a:endParaRPr lang="ru-RU" sz="2200" b="1" dirty="0" smtClean="0">
              <a:solidFill>
                <a:srgbClr val="00B050"/>
              </a:solidFill>
            </a:endParaRPr>
          </a:p>
          <a:p>
            <a:endParaRPr lang="ru-RU" sz="2200" b="1" dirty="0">
              <a:solidFill>
                <a:srgbClr val="00B050"/>
              </a:solidFill>
            </a:endParaRPr>
          </a:p>
          <a:p>
            <a:r>
              <a:rPr lang="ru-RU" sz="2200" b="1" dirty="0" smtClean="0">
                <a:solidFill>
                  <a:srgbClr val="00B050"/>
                </a:solidFill>
              </a:rPr>
              <a:t>Только на </a:t>
            </a:r>
            <a:r>
              <a:rPr lang="ru-RU" sz="2200" b="1" dirty="0" err="1" smtClean="0">
                <a:solidFill>
                  <a:srgbClr val="00B050"/>
                </a:solidFill>
              </a:rPr>
              <a:t>Андроид</a:t>
            </a:r>
            <a:endParaRPr lang="ru-RU" sz="2200" b="1" dirty="0">
              <a:solidFill>
                <a:srgbClr val="00B050"/>
              </a:solidFill>
            </a:endParaRPr>
          </a:p>
          <a:p>
            <a:r>
              <a:rPr lang="ru-RU" sz="2200" b="1" dirty="0" smtClean="0">
                <a:solidFill>
                  <a:srgbClr val="00B050"/>
                </a:solidFill>
              </a:rPr>
              <a:t>Только на определенных версиях </a:t>
            </a:r>
            <a:r>
              <a:rPr lang="ru-RU" sz="2200" b="1" dirty="0" err="1" smtClean="0">
                <a:solidFill>
                  <a:srgbClr val="00B050"/>
                </a:solidFill>
              </a:rPr>
              <a:t>операци</a:t>
            </a:r>
            <a:r>
              <a:rPr lang="en-US" sz="2200" b="1" dirty="0" smtClean="0">
                <a:solidFill>
                  <a:srgbClr val="00B050"/>
                </a:solidFill>
              </a:rPr>
              <a:t>j</a:t>
            </a:r>
            <a:r>
              <a:rPr lang="ru-RU" sz="2200" b="1" dirty="0" err="1" smtClean="0">
                <a:solidFill>
                  <a:srgbClr val="00B050"/>
                </a:solidFill>
              </a:rPr>
              <a:t>нной</a:t>
            </a:r>
            <a:r>
              <a:rPr lang="ru-RU" sz="2200" b="1" dirty="0" smtClean="0">
                <a:solidFill>
                  <a:srgbClr val="00B050"/>
                </a:solidFill>
              </a:rPr>
              <a:t> системы</a:t>
            </a:r>
          </a:p>
          <a:p>
            <a:r>
              <a:rPr lang="ru-RU" sz="2200" b="1" dirty="0" err="1" smtClean="0">
                <a:solidFill>
                  <a:srgbClr val="00B050"/>
                </a:solidFill>
              </a:rPr>
              <a:t>Скачиваетс</a:t>
            </a:r>
            <a:r>
              <a:rPr lang="en-US" sz="2200" b="1" dirty="0" smtClean="0">
                <a:solidFill>
                  <a:srgbClr val="00B050"/>
                </a:solidFill>
              </a:rPr>
              <a:t>z</a:t>
            </a:r>
            <a:r>
              <a:rPr lang="ru-RU" sz="2200" b="1" dirty="0" smtClean="0">
                <a:solidFill>
                  <a:srgbClr val="00B050"/>
                </a:solidFill>
              </a:rPr>
              <a:t> я с </a:t>
            </a:r>
            <a:r>
              <a:rPr lang="en-US" sz="2200" b="1" dirty="0" err="1" smtClean="0">
                <a:solidFill>
                  <a:srgbClr val="00B050"/>
                </a:solidFill>
              </a:rPr>
              <a:t>Rustore</a:t>
            </a:r>
            <a:r>
              <a:rPr lang="ru-RU" sz="2200" b="1" dirty="0" smtClean="0">
                <a:solidFill>
                  <a:srgbClr val="00B050"/>
                </a:solidFill>
              </a:rPr>
              <a:t> </a:t>
            </a:r>
            <a:endParaRPr lang="ru-RU" sz="2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09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110911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Технология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NFS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 другие способы бесконтактной оплаты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62653" y="945998"/>
            <a:ext cx="4076700" cy="5514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1062681" y="2644516"/>
            <a:ext cx="54864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Кольцо, </a:t>
            </a:r>
            <a:r>
              <a:rPr lang="ru-RU" sz="2200" b="1" dirty="0" err="1">
                <a:solidFill>
                  <a:srgbClr val="C00000"/>
                </a:solidFill>
              </a:rPr>
              <a:t>стикер</a:t>
            </a:r>
            <a:r>
              <a:rPr lang="ru-RU" sz="2200" b="1" dirty="0">
                <a:solidFill>
                  <a:srgbClr val="C00000"/>
                </a:solidFill>
              </a:rPr>
              <a:t>, QR-код: 12 способов бесконтактной оплаты в 2025 году</a:t>
            </a:r>
          </a:p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en-US" sz="2200" b="1" dirty="0">
                <a:solidFill>
                  <a:srgbClr val="C00000"/>
                </a:solidFill>
                <a:hlinkClick r:id="rId3"/>
              </a:rPr>
              <a:t>https://</a:t>
            </a:r>
            <a:r>
              <a:rPr lang="en-US" sz="2200" b="1" dirty="0" smtClean="0">
                <a:solidFill>
                  <a:srgbClr val="C00000"/>
                </a:solidFill>
                <a:hlinkClick r:id="rId3"/>
              </a:rPr>
              <a:t>www.rbc.ru/quote/news/article/651ad4fa9a794774a69e3182</a:t>
            </a:r>
            <a:endParaRPr lang="ru-RU" sz="2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28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5044" y="100769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3441" y="737843"/>
            <a:ext cx="1130321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1100" b="1" dirty="0"/>
              <a:t>Как хранить деньги выгодно и </a:t>
            </a:r>
            <a:r>
              <a:rPr lang="ru-RU" sz="1100" b="1" dirty="0" smtClean="0"/>
              <a:t>безопасно </a:t>
            </a:r>
            <a:r>
              <a:rPr lang="en-US" sz="1100" b="1" dirty="0">
                <a:hlinkClick r:id="rId2"/>
              </a:rPr>
              <a:t>https://t-j.ru/pro/savings</a:t>
            </a:r>
            <a:r>
              <a:rPr lang="en-US" sz="1100" b="1" dirty="0" smtClean="0">
                <a:hlinkClick r:id="rId2"/>
              </a:rPr>
              <a:t>/</a:t>
            </a:r>
            <a:endParaRPr lang="ru-RU" sz="1100" b="1" dirty="0" smtClean="0"/>
          </a:p>
          <a:p>
            <a:pPr marL="342900" indent="-342900">
              <a:buFontTx/>
              <a:buAutoNum type="arabicPeriod"/>
            </a:pPr>
            <a:endParaRPr lang="ru-RU" sz="1100" b="1" dirty="0" smtClean="0"/>
          </a:p>
          <a:p>
            <a:pPr marL="342900" indent="-342900">
              <a:buFontTx/>
              <a:buAutoNum type="arabicPeriod"/>
            </a:pPr>
            <a:r>
              <a:rPr lang="ru-RU" sz="1100" b="1" dirty="0"/>
              <a:t>Двадцать правил безопасного использования банковских </a:t>
            </a:r>
            <a:r>
              <a:rPr lang="ru-RU" sz="1100" b="1" dirty="0" smtClean="0"/>
              <a:t>карт </a:t>
            </a:r>
            <a:r>
              <a:rPr lang="en-US" sz="1100" b="1" dirty="0">
                <a:hlinkClick r:id="rId3"/>
              </a:rPr>
              <a:t>https://</a:t>
            </a:r>
            <a:r>
              <a:rPr lang="en-US" sz="1100" b="1" dirty="0" smtClean="0">
                <a:hlinkClick r:id="rId3"/>
              </a:rPr>
              <a:t>zivil.cap.ru/action/activity/finansi/finansovaya-gramotnostj/dvadcatj-pravil-bezopasnogo-ispoljzovaniya-bankovs</a:t>
            </a:r>
            <a:endParaRPr lang="en-US" sz="1100" b="1" dirty="0" smtClean="0"/>
          </a:p>
          <a:p>
            <a:pPr marL="342900" indent="-342900">
              <a:buFontTx/>
              <a:buAutoNum type="arabicPeriod"/>
            </a:pPr>
            <a:endParaRPr lang="en-US" sz="1100" b="1" dirty="0" smtClean="0"/>
          </a:p>
          <a:p>
            <a:pPr marL="342900" indent="-342900">
              <a:buFontTx/>
              <a:buAutoNum type="arabicPeriod"/>
            </a:pPr>
            <a:r>
              <a:rPr lang="ru-RU" sz="1100" b="1" dirty="0"/>
              <a:t>Что такое CVV/CVC на банковской карте, почему и когда нельзя его </a:t>
            </a:r>
            <a:r>
              <a:rPr lang="ru-RU" sz="1100" b="1" dirty="0" smtClean="0"/>
              <a:t>вводить</a:t>
            </a:r>
            <a:r>
              <a:rPr lang="ru-RU" sz="1100" dirty="0" smtClean="0"/>
              <a:t> </a:t>
            </a:r>
            <a:r>
              <a:rPr lang="ru-RU" sz="1100" b="1" dirty="0">
                <a:hlinkClick r:id="rId4"/>
              </a:rPr>
              <a:t>https://</a:t>
            </a:r>
            <a:r>
              <a:rPr lang="ru-RU" sz="1100" b="1" dirty="0" smtClean="0">
                <a:hlinkClick r:id="rId4"/>
              </a:rPr>
              <a:t>www.rbc.ru/quote/news/article/652ea7cc9a79476a6b9fe5d7</a:t>
            </a:r>
            <a:r>
              <a:rPr lang="ru-RU" sz="1100" b="1" dirty="0" smtClean="0"/>
              <a:t>  </a:t>
            </a:r>
            <a:endParaRPr lang="ru-RU" sz="1100" b="1" dirty="0"/>
          </a:p>
          <a:p>
            <a:pPr marL="342900" indent="-342900">
              <a:buFontTx/>
              <a:buAutoNum type="arabicPeriod"/>
            </a:pPr>
            <a:endParaRPr lang="ru-RU" sz="1100" b="1" dirty="0" smtClean="0"/>
          </a:p>
          <a:p>
            <a:pPr marL="342900" indent="-342900">
              <a:buFontTx/>
              <a:buAutoNum type="arabicPeriod"/>
            </a:pPr>
            <a:r>
              <a:rPr lang="ru-RU" sz="1100" b="1" dirty="0" smtClean="0"/>
              <a:t>Что </a:t>
            </a:r>
            <a:r>
              <a:rPr lang="ru-RU" sz="1100" b="1" dirty="0"/>
              <a:t>такое цифровая карта</a:t>
            </a:r>
            <a:r>
              <a:rPr lang="ru-RU" sz="1100" b="1" dirty="0" smtClean="0"/>
              <a:t>? </a:t>
            </a:r>
            <a:r>
              <a:rPr lang="en-US" sz="1100" b="1" dirty="0">
                <a:hlinkClick r:id="rId5"/>
              </a:rPr>
              <a:t>https://www.vtb.ru/articles/chto-takoe-cifrovaya-karta</a:t>
            </a:r>
            <a:r>
              <a:rPr lang="en-US" sz="1100" b="1" dirty="0" smtClean="0">
                <a:hlinkClick r:id="rId5"/>
              </a:rPr>
              <a:t>/</a:t>
            </a:r>
            <a:endParaRPr lang="ru-RU" sz="1100" b="1" dirty="0" smtClean="0"/>
          </a:p>
          <a:p>
            <a:pPr marL="342900" indent="-342900">
              <a:buFontTx/>
              <a:buAutoNum type="arabicPeriod"/>
            </a:pPr>
            <a:endParaRPr lang="ru-RU" sz="1100" b="1" dirty="0" smtClean="0"/>
          </a:p>
          <a:p>
            <a:pPr marL="342900" indent="-342900">
              <a:buFontTx/>
              <a:buAutoNum type="arabicPeriod"/>
            </a:pPr>
            <a:r>
              <a:rPr lang="ru-RU" sz="1100" b="1" dirty="0"/>
              <a:t>Как пользоваться </a:t>
            </a:r>
            <a:r>
              <a:rPr lang="en-US" sz="1100" b="1" dirty="0"/>
              <a:t>Mir Pay</a:t>
            </a:r>
            <a:r>
              <a:rPr lang="ru-RU" sz="1100" b="1" dirty="0"/>
              <a:t> </a:t>
            </a:r>
            <a:r>
              <a:rPr lang="en-US" sz="1100" b="1" dirty="0">
                <a:hlinkClick r:id="rId6"/>
              </a:rPr>
              <a:t>https://</a:t>
            </a:r>
            <a:r>
              <a:rPr lang="en-US" sz="1100" b="1" dirty="0" smtClean="0">
                <a:hlinkClick r:id="rId6"/>
              </a:rPr>
              <a:t>t-j.ru/guide/vse-o-mir-pay/</a:t>
            </a:r>
            <a:endParaRPr lang="ru-RU" sz="1100" b="1" dirty="0" smtClean="0"/>
          </a:p>
          <a:p>
            <a:pPr marL="342900" indent="-342900">
              <a:buFontTx/>
              <a:buAutoNum type="arabicPeriod"/>
            </a:pPr>
            <a:endParaRPr lang="ru-RU" sz="1100" b="1" dirty="0"/>
          </a:p>
          <a:p>
            <a:pPr marL="342900" indent="-342900">
              <a:buFontTx/>
              <a:buAutoNum type="arabicPeriod"/>
            </a:pPr>
            <a:r>
              <a:rPr lang="ru-RU" sz="1100" b="1" dirty="0" smtClean="0"/>
              <a:t>Как </a:t>
            </a:r>
            <a:r>
              <a:rPr lang="ru-RU" sz="1100" b="1" dirty="0"/>
              <a:t>работает приложение </a:t>
            </a:r>
            <a:r>
              <a:rPr lang="ru-RU" sz="1100" b="1" dirty="0" err="1" smtClean="0"/>
              <a:t>СБПэй</a:t>
            </a:r>
            <a:r>
              <a:rPr lang="ru-RU" sz="1100" b="1" dirty="0" smtClean="0"/>
              <a:t> </a:t>
            </a:r>
            <a:r>
              <a:rPr lang="en-US" sz="1100" b="1" dirty="0">
                <a:hlinkClick r:id="rId7"/>
              </a:rPr>
              <a:t>https://</a:t>
            </a:r>
            <a:r>
              <a:rPr lang="en-US" sz="1100" b="1" dirty="0" smtClean="0">
                <a:hlinkClick r:id="rId7"/>
              </a:rPr>
              <a:t>sbp.nspk.ru/blog/kak-rabotaet-prilozenie-sbpay</a:t>
            </a:r>
            <a:endParaRPr lang="ru-RU" sz="1100" b="1" dirty="0" smtClean="0"/>
          </a:p>
          <a:p>
            <a:pPr marL="342900" indent="-342900">
              <a:buFontTx/>
              <a:buAutoNum type="arabicPeriod"/>
            </a:pPr>
            <a:endParaRPr lang="ru-RU" sz="1100" b="1" dirty="0"/>
          </a:p>
          <a:p>
            <a:pPr marL="342900" indent="-342900">
              <a:buFontTx/>
              <a:buAutoNum type="arabicPeriod"/>
            </a:pPr>
            <a:r>
              <a:rPr lang="ru-RU" sz="1100" b="1" dirty="0"/>
              <a:t>NFC в смартфоне: что это, для чего нужен модуль и как им </a:t>
            </a:r>
            <a:r>
              <a:rPr lang="ru-RU" sz="1100" b="1" dirty="0" smtClean="0"/>
              <a:t>пользоваться и безопасно ли это </a:t>
            </a:r>
            <a:r>
              <a:rPr lang="en-US" sz="1100" b="1" dirty="0">
                <a:hlinkClick r:id="rId8"/>
              </a:rPr>
              <a:t>https://www.sravni.ru/text/nfc</a:t>
            </a:r>
            <a:r>
              <a:rPr lang="en-US" sz="1100" b="1" dirty="0" smtClean="0">
                <a:hlinkClick r:id="rId8"/>
              </a:rPr>
              <a:t>/</a:t>
            </a:r>
            <a:r>
              <a:rPr lang="ru-RU" sz="1100" b="1" dirty="0" smtClean="0"/>
              <a:t> </a:t>
            </a:r>
          </a:p>
          <a:p>
            <a:pPr marL="342900" indent="-342900">
              <a:buFontTx/>
              <a:buAutoNum type="arabicPeriod"/>
            </a:pPr>
            <a:endParaRPr lang="ru-RU" sz="1100" b="1" dirty="0"/>
          </a:p>
          <a:p>
            <a:pPr marL="342900" indent="-342900">
              <a:buFontTx/>
              <a:buAutoNum type="arabicPeriod"/>
            </a:pPr>
            <a:r>
              <a:rPr lang="ru-RU" sz="1100" b="1" dirty="0"/>
              <a:t>Плюсы и минусы платежей по </a:t>
            </a:r>
            <a:r>
              <a:rPr lang="ru-RU" sz="1100" b="1" dirty="0" smtClean="0"/>
              <a:t>QR-кодам</a:t>
            </a:r>
            <a:r>
              <a:rPr lang="ru-RU" sz="1100" dirty="0" smtClean="0"/>
              <a:t> </a:t>
            </a:r>
            <a:r>
              <a:rPr lang="ru-RU" sz="1100" b="1" dirty="0">
                <a:hlinkClick r:id="rId9"/>
              </a:rPr>
              <a:t>https://www.banki.ru/news/daytheme/?id=10957414</a:t>
            </a:r>
            <a:r>
              <a:rPr lang="ru-RU" sz="1100" b="1" dirty="0"/>
              <a:t> </a:t>
            </a:r>
            <a:endParaRPr lang="ru-RU" sz="1100" b="1" dirty="0" smtClean="0"/>
          </a:p>
          <a:p>
            <a:pPr marL="342900" indent="-342900">
              <a:buFontTx/>
              <a:buAutoNum type="arabicPeriod"/>
            </a:pPr>
            <a:endParaRPr lang="ru-RU" sz="1100" b="1" dirty="0"/>
          </a:p>
          <a:p>
            <a:pPr marL="342900" indent="-342900">
              <a:buFontTx/>
              <a:buAutoNum type="arabicPeriod"/>
            </a:pPr>
            <a:r>
              <a:rPr lang="ru-RU" sz="1100" b="1" dirty="0" smtClean="0">
                <a:solidFill>
                  <a:srgbClr val="C00000"/>
                </a:solidFill>
              </a:rPr>
              <a:t>Безопасность </a:t>
            </a:r>
            <a:r>
              <a:rPr lang="ru-RU" sz="1100" b="1" dirty="0">
                <a:solidFill>
                  <a:srgbClr val="C00000"/>
                </a:solidFill>
              </a:rPr>
              <a:t>онлайн-платежей </a:t>
            </a:r>
            <a:r>
              <a:rPr lang="ru-RU" sz="1100" b="1" u="sng" dirty="0">
                <a:hlinkClick r:id="rId10"/>
              </a:rPr>
              <a:t>https://</a:t>
            </a:r>
            <a:r>
              <a:rPr lang="ru-RU" sz="1100" b="1" u="sng" dirty="0" smtClean="0">
                <a:hlinkClick r:id="rId10"/>
              </a:rPr>
              <a:t>t.me/cyberpolice_rus/4250</a:t>
            </a:r>
            <a:endParaRPr lang="ru-RU" sz="1100" b="1" u="sng" dirty="0" smtClean="0"/>
          </a:p>
          <a:p>
            <a:pPr marL="342900" indent="-342900">
              <a:buFontTx/>
              <a:buAutoNum type="arabicPeriod"/>
            </a:pPr>
            <a:endParaRPr lang="ru-RU" sz="1100" b="1" u="sng" dirty="0"/>
          </a:p>
          <a:p>
            <a:pPr marL="342900" indent="-342900">
              <a:buFontTx/>
              <a:buAutoNum type="arabicPeriod"/>
            </a:pPr>
            <a:r>
              <a:rPr lang="ru-RU" sz="1100" b="1" dirty="0" smtClean="0">
                <a:solidFill>
                  <a:srgbClr val="C00000"/>
                </a:solidFill>
              </a:rPr>
              <a:t>Онлайн-покупки </a:t>
            </a:r>
            <a:r>
              <a:rPr lang="ru-RU" sz="1100" b="1" dirty="0">
                <a:solidFill>
                  <a:srgbClr val="C00000"/>
                </a:solidFill>
              </a:rPr>
              <a:t>радуют, но только когда покупаешь вещи себе, а не спонсируешь желания мошенников </a:t>
            </a:r>
            <a:r>
              <a:rPr lang="en-US" sz="1100" b="1" dirty="0">
                <a:solidFill>
                  <a:srgbClr val="C00000"/>
                </a:solidFill>
                <a:hlinkClick r:id="rId11"/>
              </a:rPr>
              <a:t>https://</a:t>
            </a:r>
            <a:r>
              <a:rPr lang="en-US" sz="1100" b="1" dirty="0" smtClean="0">
                <a:solidFill>
                  <a:srgbClr val="C00000"/>
                </a:solidFill>
                <a:hlinkClick r:id="rId11"/>
              </a:rPr>
              <a:t>t.me/fincult_info/2848</a:t>
            </a:r>
            <a:endParaRPr lang="ru-RU" sz="1100" b="1" dirty="0" smtClean="0">
              <a:solidFill>
                <a:srgbClr val="C00000"/>
              </a:solidFill>
            </a:endParaRPr>
          </a:p>
          <a:p>
            <a:pPr marL="342900" indent="-342900">
              <a:buFontTx/>
              <a:buAutoNum type="arabicPeriod"/>
            </a:pPr>
            <a:endParaRPr lang="ru-RU" sz="1100" b="1" dirty="0">
              <a:solidFill>
                <a:srgbClr val="C00000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sz="1100" b="1" dirty="0" smtClean="0">
                <a:solidFill>
                  <a:srgbClr val="00B050"/>
                </a:solidFill>
              </a:rPr>
              <a:t>«Заблокировали </a:t>
            </a:r>
            <a:r>
              <a:rPr lang="ru-RU" sz="1100" b="1" dirty="0">
                <a:solidFill>
                  <a:srgbClr val="00B050"/>
                </a:solidFill>
              </a:rPr>
              <a:t>карту из-за накопительного счета». Рассказываем на примере реального случая, как избежать таких ситуаций </a:t>
            </a:r>
            <a:r>
              <a:rPr lang="ru-RU" sz="1100" b="1" dirty="0">
                <a:hlinkClick r:id="rId12"/>
              </a:rPr>
              <a:t>https://www.banki.ru/news/daytheme/?</a:t>
            </a:r>
            <a:r>
              <a:rPr lang="ru-RU" sz="1100" b="1" dirty="0" smtClean="0">
                <a:hlinkClick r:id="rId12"/>
              </a:rPr>
              <a:t>id=11018983</a:t>
            </a:r>
            <a:endParaRPr lang="ru-RU" sz="1100" b="1" dirty="0" smtClean="0"/>
          </a:p>
          <a:p>
            <a:pPr marL="342900" indent="-342900">
              <a:buFontTx/>
              <a:buAutoNum type="arabicPeriod"/>
            </a:pPr>
            <a:endParaRPr lang="ru-RU" sz="1100" dirty="0" smtClean="0"/>
          </a:p>
          <a:p>
            <a:pPr marL="342900" indent="-342900">
              <a:buFontTx/>
              <a:buAutoNum type="arabicPeriod"/>
            </a:pPr>
            <a:r>
              <a:rPr lang="ru-RU" sz="1100" b="1" dirty="0">
                <a:solidFill>
                  <a:srgbClr val="C00000"/>
                </a:solidFill>
              </a:rPr>
              <a:t>Раскрыто, как мошенники заставляют россиян оформлять кредитки </a:t>
            </a:r>
            <a:r>
              <a:rPr lang="ru-RU" sz="1100" b="1" dirty="0">
                <a:hlinkClick r:id="rId13"/>
              </a:rPr>
              <a:t>https://www.sravni.ru/novost/2025/11/10/raskryto-kak-moshenniki-zastavlyayut-rossiyan-oformlyat-kreditki</a:t>
            </a:r>
            <a:r>
              <a:rPr lang="ru-RU" sz="1100" b="1" dirty="0" smtClean="0">
                <a:hlinkClick r:id="rId13"/>
              </a:rPr>
              <a:t>/</a:t>
            </a:r>
            <a:endParaRPr lang="ru-RU" sz="1100" b="1" dirty="0" smtClean="0"/>
          </a:p>
          <a:p>
            <a:pPr marL="342900" indent="-342900">
              <a:buFontTx/>
              <a:buAutoNum type="arabicPeriod"/>
            </a:pPr>
            <a:endParaRPr lang="ru-RU" sz="1100" b="1" dirty="0" smtClean="0"/>
          </a:p>
          <a:p>
            <a:pPr marL="342900" indent="-342900">
              <a:buFontTx/>
              <a:buAutoNum type="arabicPeriod"/>
            </a:pPr>
            <a:r>
              <a:rPr lang="ru-RU" sz="1100" b="1" dirty="0">
                <a:solidFill>
                  <a:srgbClr val="00B050"/>
                </a:solidFill>
              </a:rPr>
              <a:t>Как защитить домашние цифровые </a:t>
            </a:r>
            <a:r>
              <a:rPr lang="ru-RU" sz="1100" b="1" dirty="0" smtClean="0">
                <a:solidFill>
                  <a:srgbClr val="00B050"/>
                </a:solidFill>
              </a:rPr>
              <a:t>устройства </a:t>
            </a:r>
            <a:r>
              <a:rPr lang="en-US" sz="1100" b="1" dirty="0">
                <a:solidFill>
                  <a:srgbClr val="00B050"/>
                </a:solidFill>
                <a:hlinkClick r:id="rId14"/>
              </a:rPr>
              <a:t>https://</a:t>
            </a:r>
            <a:r>
              <a:rPr lang="en-US" sz="1100" b="1" dirty="0" smtClean="0">
                <a:solidFill>
                  <a:srgbClr val="00B050"/>
                </a:solidFill>
                <a:hlinkClick r:id="rId14"/>
              </a:rPr>
              <a:t>www.sberbank.ru/ru/person/kibrary/articles/kak-zashchitit-domashnie-cifrovye-ustrojstva</a:t>
            </a:r>
            <a:endParaRPr lang="ru-RU" sz="1100" b="1" dirty="0" smtClean="0">
              <a:solidFill>
                <a:srgbClr val="00B050"/>
              </a:solidFill>
            </a:endParaRPr>
          </a:p>
          <a:p>
            <a:pPr marL="342900" indent="-342900">
              <a:buFontTx/>
              <a:buAutoNum type="arabicPeriod"/>
            </a:pPr>
            <a:endParaRPr lang="ru-RU" sz="1100" b="1" dirty="0">
              <a:solidFill>
                <a:srgbClr val="00B050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sz="1100" b="1" dirty="0">
                <a:solidFill>
                  <a:srgbClr val="C00000"/>
                </a:solidFill>
              </a:rPr>
              <a:t>Слежка с помощью камеры на ноутбуке давно стала </a:t>
            </a:r>
            <a:r>
              <a:rPr lang="ru-RU" sz="1100" b="1" dirty="0" smtClean="0">
                <a:solidFill>
                  <a:srgbClr val="C00000"/>
                </a:solidFill>
              </a:rPr>
              <a:t>реальностью </a:t>
            </a:r>
            <a:r>
              <a:rPr lang="en-US" sz="1100" b="1" dirty="0">
                <a:solidFill>
                  <a:srgbClr val="C00000"/>
                </a:solidFill>
                <a:hlinkClick r:id="rId15"/>
              </a:rPr>
              <a:t>https://</a:t>
            </a:r>
            <a:r>
              <a:rPr lang="en-US" sz="1100" b="1" dirty="0" smtClean="0">
                <a:solidFill>
                  <a:srgbClr val="C00000"/>
                </a:solidFill>
                <a:hlinkClick r:id="rId15"/>
              </a:rPr>
              <a:t>www.sberbank.ru/ru/person/kibrary/articles/slezhka-s-pomoshchyu-kamery-na-noutbuke-davno-stala-realnostyu</a:t>
            </a:r>
            <a:endParaRPr lang="ru-RU" sz="1100" b="1" smtClean="0">
              <a:solidFill>
                <a:srgbClr val="C00000"/>
              </a:solidFill>
            </a:endParaRPr>
          </a:p>
          <a:p>
            <a:pPr marL="342900" indent="-342900">
              <a:buFontTx/>
              <a:buAutoNum type="arabicPeriod"/>
            </a:pPr>
            <a:endParaRPr lang="ru-RU" sz="1100" b="1" dirty="0" smtClean="0">
              <a:solidFill>
                <a:srgbClr val="C00000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sz="1100" b="1" dirty="0">
                <a:solidFill>
                  <a:srgbClr val="C00000"/>
                </a:solidFill>
              </a:rPr>
              <a:t>Умная колонка – шпион в вашем </a:t>
            </a:r>
            <a:r>
              <a:rPr lang="ru-RU" sz="1100" b="1" dirty="0" smtClean="0">
                <a:solidFill>
                  <a:srgbClr val="C00000"/>
                </a:solidFill>
              </a:rPr>
              <a:t>доме </a:t>
            </a:r>
            <a:r>
              <a:rPr lang="ru-RU" sz="1100" b="1" dirty="0">
                <a:solidFill>
                  <a:srgbClr val="C00000"/>
                </a:solidFill>
                <a:hlinkClick r:id="rId16"/>
              </a:rPr>
              <a:t>https://t.me/ouzs_ru/11140</a:t>
            </a:r>
            <a:endParaRPr lang="ru-RU" sz="11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51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СМОТРЕТЬ И СКАЧАТЬ ПРЕЗЕНТАЦИИ?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656" y="1047625"/>
            <a:ext cx="6451601" cy="34536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37206" y="1047625"/>
            <a:ext cx="3629025" cy="3609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" name="Прямоугольник 7"/>
          <p:cNvSpPr/>
          <p:nvPr/>
        </p:nvSpPr>
        <p:spPr>
          <a:xfrm>
            <a:off x="3351194" y="5057423"/>
            <a:ext cx="59362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hlinkClick r:id="rId4"/>
              </a:rPr>
              <a:t>https://educenter.ru/press-center/finliternews</a:t>
            </a:r>
            <a:r>
              <a:rPr lang="en-US" sz="2200" b="1" dirty="0" smtClean="0">
                <a:hlinkClick r:id="rId4"/>
              </a:rPr>
              <a:t>/</a:t>
            </a:r>
            <a:r>
              <a:rPr lang="ru-RU" sz="2200" b="1" dirty="0" smtClean="0"/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2190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Props1.xml><?xml version="1.0" encoding="utf-8"?>
<ds:datastoreItem xmlns:ds="http://schemas.openxmlformats.org/officeDocument/2006/customXml" ds:itemID="{D6183F6E-20F1-46F8-AB8C-44A787B96F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C6D12A-ED27-44B9-BCA3-264D244752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C9B9A1-A1A4-4DC0-B173-E50F7B56B0D1}">
  <ds:schemaRefs>
    <ds:schemaRef ds:uri="http://purl.org/dc/elements/1.1/"/>
    <ds:schemaRef ds:uri="6670c954-0c68-471d-a2bf-75bd606184a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9151</TotalTime>
  <Words>992</Words>
  <Application>Microsoft Office PowerPoint</Application>
  <PresentationFormat>Широкоэкранный</PresentationFormat>
  <Paragraphs>152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DIN Pro Bold</vt:lpstr>
      <vt:lpstr>DIN Pro Regular</vt:lpstr>
      <vt:lpstr>DINPro-Medium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MixMix</dc:creator>
  <cp:lastModifiedBy>Евгений Григорьев</cp:lastModifiedBy>
  <cp:revision>616</cp:revision>
  <dcterms:created xsi:type="dcterms:W3CDTF">2018-05-06T11:33:25Z</dcterms:created>
  <dcterms:modified xsi:type="dcterms:W3CDTF">2025-11-19T11:16:49Z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