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4"/>
  </p:sldMasterIdLst>
  <p:notesMasterIdLst>
    <p:notesMasterId r:id="rId24"/>
  </p:notesMasterIdLst>
  <p:sldIdLst>
    <p:sldId id="468" r:id="rId5"/>
    <p:sldId id="492" r:id="rId6"/>
    <p:sldId id="527" r:id="rId7"/>
    <p:sldId id="416" r:id="rId8"/>
    <p:sldId id="511" r:id="rId9"/>
    <p:sldId id="513" r:id="rId10"/>
    <p:sldId id="529" r:id="rId11"/>
    <p:sldId id="528" r:id="rId12"/>
    <p:sldId id="531" r:id="rId13"/>
    <p:sldId id="530" r:id="rId14"/>
    <p:sldId id="532" r:id="rId15"/>
    <p:sldId id="535" r:id="rId16"/>
    <p:sldId id="512" r:id="rId17"/>
    <p:sldId id="534" r:id="rId18"/>
    <p:sldId id="536" r:id="rId19"/>
    <p:sldId id="537" r:id="rId20"/>
    <p:sldId id="533" r:id="rId21"/>
    <p:sldId id="379" r:id="rId22"/>
    <p:sldId id="440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2" userDrawn="1">
          <p15:clr>
            <a:srgbClr val="A4A3A4"/>
          </p15:clr>
        </p15:guide>
        <p15:guide id="2" orient="horz" pos="799" userDrawn="1">
          <p15:clr>
            <a:srgbClr val="A4A3A4"/>
          </p15:clr>
        </p15:guide>
        <p15:guide id="3" orient="horz" pos="3838" userDrawn="1">
          <p15:clr>
            <a:srgbClr val="A4A3A4"/>
          </p15:clr>
        </p15:guide>
        <p15:guide id="4" pos="302" userDrawn="1">
          <p15:clr>
            <a:srgbClr val="A4A3A4"/>
          </p15:clr>
        </p15:guide>
        <p15:guide id="5" pos="74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6D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0583E8-8E59-430A-BBB6-8F99DA6D8ECE}" v="5" dt="2020-07-20T07:05:26.2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75" autoAdjust="0"/>
    <p:restoredTop sz="94660"/>
  </p:normalViewPr>
  <p:slideViewPr>
    <p:cSldViewPr snapToGrid="0">
      <p:cViewPr varScale="1">
        <p:scale>
          <a:sx n="93" d="100"/>
          <a:sy n="93" d="100"/>
        </p:scale>
        <p:origin x="110" y="72"/>
      </p:cViewPr>
      <p:guideLst>
        <p:guide orient="horz" pos="482"/>
        <p:guide orient="horz" pos="799"/>
        <p:guide orient="horz" pos="3838"/>
        <p:guide pos="302"/>
        <p:guide pos="744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493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63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6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ей Лаврик" userId="8685d5e5-ff9b-439f-a1ee-aae9b895a323" providerId="ADAL" clId="{FD0583E8-8E59-430A-BBB6-8F99DA6D8ECE}"/>
    <pc:docChg chg="addSld delSld modSld">
      <pc:chgData name="Алексей Лаврик" userId="8685d5e5-ff9b-439f-a1ee-aae9b895a323" providerId="ADAL" clId="{FD0583E8-8E59-430A-BBB6-8F99DA6D8ECE}" dt="2020-07-20T07:05:34.770" v="6" actId="6549"/>
      <pc:docMkLst>
        <pc:docMk/>
      </pc:docMkLst>
      <pc:sldChg chg="modSp">
        <pc:chgData name="Алексей Лаврик" userId="8685d5e5-ff9b-439f-a1ee-aae9b895a323" providerId="ADAL" clId="{FD0583E8-8E59-430A-BBB6-8F99DA6D8ECE}" dt="2020-07-20T07:05:34.770" v="6" actId="6549"/>
        <pc:sldMkLst>
          <pc:docMk/>
          <pc:sldMk cId="2059118195" sldId="257"/>
        </pc:sldMkLst>
        <pc:spChg chg="mod">
          <ac:chgData name="Алексей Лаврик" userId="8685d5e5-ff9b-439f-a1ee-aae9b895a323" providerId="ADAL" clId="{FD0583E8-8E59-430A-BBB6-8F99DA6D8ECE}" dt="2020-07-20T07:05:34.770" v="6" actId="6549"/>
          <ac:spMkLst>
            <pc:docMk/>
            <pc:sldMk cId="2059118195" sldId="257"/>
            <ac:spMk id="8" creationId="{0C7B8F2E-4F00-44DB-AA7C-468252367446}"/>
          </ac:spMkLst>
        </pc:spChg>
      </pc:sldChg>
      <pc:sldChg chg="add del">
        <pc:chgData name="Алексей Лаврик" userId="8685d5e5-ff9b-439f-a1ee-aae9b895a323" providerId="ADAL" clId="{FD0583E8-8E59-430A-BBB6-8F99DA6D8ECE}" dt="2019-10-22T14:47:25.392" v="3"/>
        <pc:sldMkLst>
          <pc:docMk/>
          <pc:sldMk cId="10150479" sldId="258"/>
        </pc:sldMkLst>
      </pc:sldChg>
      <pc:sldChg chg="add">
        <pc:chgData name="Алексей Лаврик" userId="8685d5e5-ff9b-439f-a1ee-aae9b895a323" providerId="ADAL" clId="{FD0583E8-8E59-430A-BBB6-8F99DA6D8ECE}" dt="2020-07-20T07:05:26.285" v="4"/>
        <pc:sldMkLst>
          <pc:docMk/>
          <pc:sldMk cId="2074755889" sldId="258"/>
        </pc:sldMkLst>
      </pc:sldChg>
      <pc:sldChg chg="add del">
        <pc:chgData name="Алексей Лаврик" userId="8685d5e5-ff9b-439f-a1ee-aae9b895a323" providerId="ADAL" clId="{FD0583E8-8E59-430A-BBB6-8F99DA6D8ECE}" dt="2019-10-22T14:47:25.193" v="2"/>
        <pc:sldMkLst>
          <pc:docMk/>
          <pc:sldMk cId="3111999270" sldId="25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3D4C7-4E85-40DA-93F3-9997E8A8E2D9}" type="datetimeFigureOut">
              <a:rPr lang="ru-RU" smtClean="0"/>
              <a:t>25.11.2025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C15544-C706-42FE-B2B4-DFD0AD19A52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4738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 userDrawn="1"/>
        </p:nvSpPr>
        <p:spPr>
          <a:xfrm>
            <a:off x="7278757" y="173766"/>
            <a:ext cx="44577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www.educenter.ru</a:t>
            </a:r>
            <a:endParaRPr lang="ru-RU" sz="2800" b="1" dirty="0">
              <a:solidFill>
                <a:schemeClr val="bg1"/>
              </a:solidFill>
              <a:latin typeface="DINPro-Medium" panose="02000503030000020004" pitchFamily="50" charset="0"/>
              <a:cs typeface="DIN Pro Regular" panose="020B0504020101020102" pitchFamily="34" charset="0"/>
            </a:endParaRPr>
          </a:p>
          <a:p>
            <a:endParaRPr lang="ru-RU" dirty="0">
              <a:solidFill>
                <a:schemeClr val="bg1"/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302EA1E4-46DB-4A43-B4F5-E6C01217EA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231" y="6133000"/>
            <a:ext cx="1025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47364-8ACB-4341-BF7A-F1165E5FBDD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983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>
            <a:extLst>
              <a:ext uri="{FF2B5EF4-FFF2-40B4-BE49-F238E27FC236}">
                <a16:creationId xmlns:a16="http://schemas.microsoft.com/office/drawing/2014/main" id="{1196C3D6-D88A-41AF-A015-A76B6707C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231" y="6133000"/>
            <a:ext cx="1025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47364-8ACB-4341-BF7A-F1165E5FBDD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7384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6576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0622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1190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7649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5162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0509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5801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17696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17696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1769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917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veterany_rzd?from=group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br.ru/information_security/anketa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ducenter.ru/course-series/finliteracy.html?&amp;page=2011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anki.ru/news/daytheme/?id=11019093" TargetMode="External"/><Relationship Id="rId3" Type="http://schemas.openxmlformats.org/officeDocument/2006/relationships/hyperlink" Target="https://t.me/MedvedevVesti/23498" TargetMode="External"/><Relationship Id="rId7" Type="http://schemas.openxmlformats.org/officeDocument/2006/relationships/hyperlink" Target="https://www.banki.ru/news/daytheme/?id=11017874" TargetMode="External"/><Relationship Id="rId2" Type="http://schemas.openxmlformats.org/officeDocument/2006/relationships/hyperlink" Target="https://www.banki.ru/news/lenta/?id=1101953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.me/cyberpolice_rus/4370" TargetMode="External"/><Relationship Id="rId5" Type="http://schemas.openxmlformats.org/officeDocument/2006/relationships/hyperlink" Target="https://sozd.duma.gov.ru/bill/1069392-8" TargetMode="External"/><Relationship Id="rId10" Type="http://schemas.openxmlformats.org/officeDocument/2006/relationships/hyperlink" Target="https://sam.mos.ru/info" TargetMode="External"/><Relationship Id="rId4" Type="http://schemas.openxmlformats.org/officeDocument/2006/relationships/hyperlink" Target="https://ria.ru/20251123/mvd-2056920932.html" TargetMode="External"/><Relationship Id="rId9" Type="http://schemas.openxmlformats.org/officeDocument/2006/relationships/hyperlink" Target="https://www.banki.ru/news/lenta/?id=1101952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nki.ru/news/daytheme/?id=11018898" TargetMode="External"/><Relationship Id="rId2" Type="http://schemas.openxmlformats.org/officeDocument/2006/relationships/hyperlink" Target="https://www.banki.ru/news/daytheme/?id=11018826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ia.ru/20251113/uvarov-2054671333.html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lapsha.media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-j.ru/look/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anki.ru/news/daytheme/?id=11018812" TargetMode="External"/><Relationship Id="rId3" Type="http://schemas.openxmlformats.org/officeDocument/2006/relationships/hyperlink" Target="https://t-j.ru/news/support-for-older-people-2030/" TargetMode="External"/><Relationship Id="rId7" Type="http://schemas.openxmlformats.org/officeDocument/2006/relationships/hyperlink" Target="https://www.banki.ru/news/daytheme/?id=11018739" TargetMode="External"/><Relationship Id="rId2" Type="http://schemas.openxmlformats.org/officeDocument/2006/relationships/hyperlink" Target="https://rapsinews.ru/White_Internet_news/20251105/311311405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anki.ru/news/daytheme/?id=11018897" TargetMode="External"/><Relationship Id="rId5" Type="http://schemas.openxmlformats.org/officeDocument/2006/relationships/hyperlink" Target="https://www.banki.ru/news/daytheme/?id=11018734" TargetMode="External"/><Relationship Id="rId4" Type="http://schemas.openxmlformats.org/officeDocument/2006/relationships/hyperlink" Target="https://www.banki.ru/news/daytheme/?id=11018822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ducenter.ru/press-center/finliternew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F865A97-44D1-4C13-A4E2-ADB1611A71C7}"/>
              </a:ext>
            </a:extLst>
          </p:cNvPr>
          <p:cNvSpPr txBox="1">
            <a:spLocks/>
          </p:cNvSpPr>
          <p:nvPr/>
        </p:nvSpPr>
        <p:spPr>
          <a:xfrm>
            <a:off x="3596228" y="1306737"/>
            <a:ext cx="8321951" cy="44480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600" b="1" spc="-150" dirty="0" smtClean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Тенденции в области </a:t>
            </a:r>
            <a:r>
              <a:rPr lang="ru-RU" sz="4600" b="1" spc="-150" dirty="0" err="1" smtClean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киберпреступлений</a:t>
            </a:r>
            <a:endParaRPr lang="ru-RU" sz="4600" b="1" i="1" spc="-15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3EAF90-147C-4D9A-95B4-48F3587C0A8B}"/>
              </a:ext>
            </a:extLst>
          </p:cNvPr>
          <p:cNvSpPr txBox="1"/>
          <p:nvPr/>
        </p:nvSpPr>
        <p:spPr>
          <a:xfrm>
            <a:off x="3498574" y="6028556"/>
            <a:ext cx="445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dirty="0" smtClean="0">
                <a:solidFill>
                  <a:schemeClr val="bg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Москва, ноябрь</a:t>
            </a:r>
            <a:r>
              <a:rPr lang="ru-RU" dirty="0" smtClean="0">
                <a:solidFill>
                  <a:schemeClr val="bg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, 2025</a:t>
            </a:r>
            <a:endParaRPr lang="ru-RU" dirty="0">
              <a:solidFill>
                <a:schemeClr val="bg1"/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67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2234104" y="274934"/>
            <a:ext cx="7392022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ГДЕ СМОТРЕТЬ?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41070" y="2206366"/>
            <a:ext cx="1057808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sz="2800" b="1" dirty="0"/>
              <a:t>Группа </a:t>
            </a:r>
            <a:r>
              <a:rPr lang="ru-RU" sz="2800" b="1" dirty="0" smtClean="0"/>
              <a:t>в ВК «Ветераны</a:t>
            </a:r>
            <a:r>
              <a:rPr lang="ru-RU" sz="2800" b="1" dirty="0"/>
              <a:t>»: </a:t>
            </a:r>
            <a:r>
              <a:rPr lang="ru-RU" sz="2800" b="1" dirty="0">
                <a:hlinkClick r:id="rId2"/>
              </a:rPr>
              <a:t>https://</a:t>
            </a:r>
            <a:r>
              <a:rPr lang="ru-RU" sz="2800" b="1" dirty="0" smtClean="0">
                <a:hlinkClick r:id="rId2"/>
              </a:rPr>
              <a:t>vk.com/veterany_rzd?from=groups</a:t>
            </a:r>
            <a:endParaRPr lang="ru-RU" sz="2800" b="1" dirty="0" smtClean="0"/>
          </a:p>
          <a:p>
            <a:pPr>
              <a:spcAft>
                <a:spcPts val="0"/>
              </a:spcAft>
            </a:pP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04096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2234104" y="274934"/>
            <a:ext cx="7392022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ПОУЧАСТВУЙТЕ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15189" y="2346409"/>
            <a:ext cx="1022985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endParaRPr lang="ru-RU" sz="2800" b="1" dirty="0" smtClean="0"/>
          </a:p>
          <a:p>
            <a:pPr algn="ctr">
              <a:spcAft>
                <a:spcPts val="0"/>
              </a:spcAft>
            </a:pPr>
            <a:r>
              <a:rPr lang="ru-RU" sz="2800" b="1" dirty="0" smtClean="0">
                <a:solidFill>
                  <a:srgbClr val="C00000"/>
                </a:solidFill>
              </a:rPr>
              <a:t>Опрос </a:t>
            </a:r>
            <a:r>
              <a:rPr lang="ru-RU" sz="2800" b="1" dirty="0">
                <a:solidFill>
                  <a:srgbClr val="C00000"/>
                </a:solidFill>
              </a:rPr>
              <a:t>об удовлетворенности безопасностью банковских </a:t>
            </a:r>
            <a:r>
              <a:rPr lang="ru-RU" sz="2800" b="1" dirty="0" smtClean="0">
                <a:solidFill>
                  <a:srgbClr val="C00000"/>
                </a:solidFill>
              </a:rPr>
              <a:t>услуг</a:t>
            </a:r>
          </a:p>
          <a:p>
            <a:pPr algn="ctr">
              <a:spcAft>
                <a:spcPts val="0"/>
              </a:spcAft>
            </a:pPr>
            <a:r>
              <a:rPr lang="ru-RU" sz="2800" b="1" dirty="0">
                <a:solidFill>
                  <a:srgbClr val="C00000"/>
                </a:solidFill>
                <a:hlinkClick r:id="rId2"/>
              </a:rPr>
              <a:t>https://www.cbr.ru/information_security/anketa/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13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2234105" y="390264"/>
            <a:ext cx="7392022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ГДЕ СКАЧАТЬ ПРЕЗЕНТАЦИИ?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3126" y="1167691"/>
            <a:ext cx="4225989" cy="415738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81" y="1470903"/>
            <a:ext cx="6484879" cy="36932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4" name="Прямоугольник 3"/>
          <p:cNvSpPr/>
          <p:nvPr/>
        </p:nvSpPr>
        <p:spPr>
          <a:xfrm>
            <a:off x="1981200" y="5404638"/>
            <a:ext cx="81483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hlinkClick r:id="rId4"/>
              </a:rPr>
              <a:t>https://educenter.ru/course-series/finliteracy.html?&amp;</a:t>
            </a:r>
            <a:r>
              <a:rPr lang="en-US" sz="2200" b="1" dirty="0" smtClean="0">
                <a:hlinkClick r:id="rId4"/>
              </a:rPr>
              <a:t>page=2011</a:t>
            </a:r>
            <a:r>
              <a:rPr lang="ru-RU" sz="2200" b="1" dirty="0" smtClean="0"/>
              <a:t> 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422785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91900" y="150916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Что мы делали на занятиях ранее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2039" y="869903"/>
            <a:ext cx="11619873" cy="518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b="1" dirty="0"/>
              <a:t>1. Настройки безопасности и приватности самого гаджета, </a:t>
            </a:r>
            <a:r>
              <a:rPr lang="ru-RU" sz="2600" b="1" dirty="0" err="1"/>
              <a:t>Госуслуг</a:t>
            </a:r>
            <a:r>
              <a:rPr lang="ru-RU" sz="2600" b="1" dirty="0"/>
              <a:t>, </a:t>
            </a:r>
            <a:r>
              <a:rPr lang="ru-RU" sz="2600" b="1" dirty="0" err="1" smtClean="0"/>
              <a:t>Телеграм</a:t>
            </a:r>
            <a:r>
              <a:rPr lang="ru-RU" sz="2600" b="1" dirty="0" smtClean="0"/>
              <a:t>, других сервисов.</a:t>
            </a:r>
            <a:endParaRPr lang="ru-RU" sz="2600" b="1" dirty="0"/>
          </a:p>
          <a:p>
            <a:pPr algn="just"/>
            <a:endParaRPr lang="ru-RU" sz="900" b="1" i="1" dirty="0" smtClean="0"/>
          </a:p>
          <a:p>
            <a:pPr algn="just"/>
            <a:r>
              <a:rPr lang="ru-RU" sz="2600" b="1" dirty="0" smtClean="0"/>
              <a:t>2. Новый уровень защиты аккаунта </a:t>
            </a:r>
            <a:r>
              <a:rPr lang="ru-RU" sz="2600" b="1" dirty="0" err="1" smtClean="0"/>
              <a:t>Госуслуг</a:t>
            </a:r>
            <a:r>
              <a:rPr lang="ru-RU" sz="2600" b="1" dirty="0" smtClean="0"/>
              <a:t>.</a:t>
            </a:r>
          </a:p>
          <a:p>
            <a:pPr algn="just"/>
            <a:endParaRPr lang="ru-RU" sz="900" b="1" dirty="0"/>
          </a:p>
          <a:p>
            <a:pPr algn="just"/>
            <a:r>
              <a:rPr lang="ru-RU" sz="2600" b="1" dirty="0" smtClean="0"/>
              <a:t>3. Мошенничества в Интернете, в телефоне, как противостоять: </a:t>
            </a:r>
            <a:r>
              <a:rPr lang="ru-RU" sz="2600" b="1" dirty="0" err="1" smtClean="0">
                <a:solidFill>
                  <a:srgbClr val="C00000"/>
                </a:solidFill>
              </a:rPr>
              <a:t>фишинг</a:t>
            </a:r>
            <a:r>
              <a:rPr lang="ru-RU" sz="2600" b="1" dirty="0" smtClean="0">
                <a:solidFill>
                  <a:srgbClr val="C00000"/>
                </a:solidFill>
              </a:rPr>
              <a:t> и социальная инженерия, звонки, смс-сообщения, сообщения в </a:t>
            </a:r>
            <a:r>
              <a:rPr lang="ru-RU" sz="2600" b="1" dirty="0" err="1" smtClean="0">
                <a:solidFill>
                  <a:srgbClr val="C00000"/>
                </a:solidFill>
              </a:rPr>
              <a:t>соцсетках</a:t>
            </a:r>
            <a:r>
              <a:rPr lang="ru-RU" sz="2600" b="1" dirty="0" smtClean="0">
                <a:solidFill>
                  <a:srgbClr val="C00000"/>
                </a:solidFill>
              </a:rPr>
              <a:t>, в мессенджерах...</a:t>
            </a:r>
          </a:p>
          <a:p>
            <a:pPr algn="just"/>
            <a:endParaRPr lang="ru-RU" sz="900" b="1" dirty="0">
              <a:solidFill>
                <a:srgbClr val="C00000"/>
              </a:solidFill>
            </a:endParaRPr>
          </a:p>
          <a:p>
            <a:pPr algn="just"/>
            <a:r>
              <a:rPr lang="ru-RU" sz="2600" b="1" dirty="0" smtClean="0"/>
              <a:t>4. Безопасные настройки личных кабинетов и безопасно ли пользоваться публичным </a:t>
            </a:r>
            <a:r>
              <a:rPr lang="ru-RU" sz="2600" b="1" dirty="0" err="1" smtClean="0"/>
              <a:t>вай</a:t>
            </a:r>
            <a:r>
              <a:rPr lang="ru-RU" sz="2600" b="1" dirty="0" smtClean="0"/>
              <a:t>-фай. </a:t>
            </a:r>
            <a:r>
              <a:rPr lang="ru-RU" sz="2600" b="1" dirty="0" smtClean="0">
                <a:solidFill>
                  <a:srgbClr val="C00000"/>
                </a:solidFill>
              </a:rPr>
              <a:t>Как управлять запретами на различные услуги без присутствия лично.</a:t>
            </a:r>
          </a:p>
          <a:p>
            <a:pPr algn="just"/>
            <a:endParaRPr lang="ru-RU" sz="900" b="1" dirty="0" smtClean="0">
              <a:solidFill>
                <a:srgbClr val="C00000"/>
              </a:solidFill>
            </a:endParaRPr>
          </a:p>
          <a:p>
            <a:pPr algn="just"/>
            <a:r>
              <a:rPr lang="ru-RU" sz="2600" b="1" dirty="0" smtClean="0"/>
              <a:t>5. Как безопасно использовать ЭП при сделках с недвижимостью.</a:t>
            </a:r>
          </a:p>
          <a:p>
            <a:pPr algn="just"/>
            <a:endParaRPr lang="ru-RU" sz="900" b="1" dirty="0" smtClean="0"/>
          </a:p>
          <a:p>
            <a:pPr algn="just"/>
            <a:r>
              <a:rPr lang="ru-RU" sz="2600" b="1" dirty="0" smtClean="0"/>
              <a:t>6. Деньги и интернет: банковские карты, онлайн-покупки.</a:t>
            </a:r>
            <a:endParaRPr lang="ru-RU" sz="2600" b="1" dirty="0"/>
          </a:p>
        </p:txBody>
      </p:sp>
    </p:spTree>
    <p:extLst>
      <p:ext uri="{BB962C8B-B14F-4D97-AF65-F5344CB8AC3E}">
        <p14:creationId xmlns:p14="http://schemas.microsoft.com/office/powerpoint/2010/main" val="376381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2733304" y="275056"/>
            <a:ext cx="6221225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Примеры и основные  сценарии мошенничеств и что с этим делать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1871" y="874828"/>
            <a:ext cx="11496306" cy="543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FF0000"/>
                </a:solidFill>
              </a:rPr>
              <a:t>МВД назвало самые распространенные мошеннические схемы 2025 года: </a:t>
            </a:r>
            <a:r>
              <a:rPr lang="ru-RU" sz="1700" b="1" u="sng" dirty="0">
                <a:hlinkClick r:id="rId2"/>
              </a:rPr>
              <a:t>https://www.banki.ru/news/lenta/?id=11019539</a:t>
            </a:r>
            <a:endParaRPr lang="ru-RU" sz="1700" b="1" u="sng" dirty="0"/>
          </a:p>
          <a:p>
            <a:pPr algn="just"/>
            <a:endParaRPr lang="ru-RU" sz="800" b="1" u="sng" dirty="0"/>
          </a:p>
          <a:p>
            <a:pPr algn="just"/>
            <a:r>
              <a:rPr lang="ru-RU" sz="1700" b="1" dirty="0" smtClean="0"/>
              <a:t>2 </a:t>
            </a:r>
            <a:r>
              <a:rPr lang="ru-RU" sz="1700" b="1" dirty="0"/>
              <a:t>кассационный суд общей юрисдикции отменил решение о возврате квартиры в пользу «обманутой» бабушки</a:t>
            </a:r>
          </a:p>
          <a:p>
            <a:pPr algn="just"/>
            <a:r>
              <a:rPr lang="en-US" sz="1700" b="1" u="sng" dirty="0">
                <a:hlinkClick r:id="rId3"/>
              </a:rPr>
              <a:t>https://</a:t>
            </a:r>
            <a:r>
              <a:rPr lang="en-US" sz="1700" b="1" u="sng" dirty="0" smtClean="0">
                <a:hlinkClick r:id="rId3"/>
              </a:rPr>
              <a:t>t.me/MedvedevVesti/23498</a:t>
            </a:r>
            <a:endParaRPr lang="ru-RU" sz="1700" b="1" u="sng" dirty="0" smtClean="0"/>
          </a:p>
          <a:p>
            <a:pPr algn="just"/>
            <a:endParaRPr lang="ru-RU" sz="800" b="1" u="sng" dirty="0" smtClean="0"/>
          </a:p>
          <a:p>
            <a:pPr algn="just"/>
            <a:r>
              <a:rPr lang="ru-RU" sz="1700" b="1" dirty="0"/>
              <a:t>МВД рассказало, какие схемы мошенники используют в зависимости от возраста</a:t>
            </a:r>
          </a:p>
          <a:p>
            <a:pPr algn="just"/>
            <a:r>
              <a:rPr lang="en-US" sz="1700" b="1" u="sng" dirty="0">
                <a:hlinkClick r:id="rId4"/>
              </a:rPr>
              <a:t>https://</a:t>
            </a:r>
            <a:r>
              <a:rPr lang="en-US" sz="1700" b="1" u="sng" dirty="0" smtClean="0">
                <a:hlinkClick r:id="rId4"/>
              </a:rPr>
              <a:t>ria.ru/20251123/mvd-2056920932.html</a:t>
            </a:r>
            <a:endParaRPr lang="ru-RU" sz="1700" b="1" u="sng" dirty="0" smtClean="0"/>
          </a:p>
          <a:p>
            <a:pPr algn="just"/>
            <a:endParaRPr lang="ru-RU" sz="800" b="1" u="sng" dirty="0" smtClean="0"/>
          </a:p>
          <a:p>
            <a:pPr algn="just"/>
            <a:r>
              <a:rPr lang="ru-RU" sz="1700" b="1" dirty="0" smtClean="0"/>
              <a:t>В Госдуму </a:t>
            </a:r>
            <a:r>
              <a:rPr lang="ru-RU" sz="1700" b="1" dirty="0"/>
              <a:t>внесли</a:t>
            </a:r>
            <a:r>
              <a:rPr lang="ru-RU" sz="1700" b="1" dirty="0">
                <a:hlinkClick r:id="rId5"/>
              </a:rPr>
              <a:t> законопроект</a:t>
            </a:r>
            <a:r>
              <a:rPr lang="ru-RU" sz="1700" b="1" dirty="0"/>
              <a:t>, который касается всех российских сайтов и приложений, где есть вход по логину и паролю </a:t>
            </a:r>
            <a:r>
              <a:rPr lang="ru-RU" sz="1700" b="1" dirty="0" smtClean="0"/>
              <a:t>– </a:t>
            </a:r>
            <a:r>
              <a:rPr lang="ru-RU" sz="1700" b="1" dirty="0"/>
              <a:t>например, </a:t>
            </a:r>
            <a:r>
              <a:rPr lang="ru-RU" sz="1700" b="1" dirty="0" err="1"/>
              <a:t>соцсети</a:t>
            </a:r>
            <a:r>
              <a:rPr lang="ru-RU" sz="1700" b="1" dirty="0"/>
              <a:t>, </a:t>
            </a:r>
            <a:r>
              <a:rPr lang="ru-RU" sz="1700" b="1" dirty="0" err="1"/>
              <a:t>маркетплейсы</a:t>
            </a:r>
            <a:r>
              <a:rPr lang="ru-RU" sz="1700" b="1" dirty="0"/>
              <a:t>, онлайн-кинотеатры, сервисы </a:t>
            </a:r>
            <a:r>
              <a:rPr lang="ru-RU" sz="1700" b="1" dirty="0" smtClean="0"/>
              <a:t>доставки... </a:t>
            </a:r>
            <a:r>
              <a:rPr lang="en-US" sz="1700" b="1" dirty="0">
                <a:hlinkClick r:id="rId6"/>
              </a:rPr>
              <a:t>https://</a:t>
            </a:r>
            <a:r>
              <a:rPr lang="en-US" sz="1700" b="1" dirty="0" smtClean="0">
                <a:hlinkClick r:id="rId6"/>
              </a:rPr>
              <a:t>t.me/cyberpolice_rus/4370</a:t>
            </a:r>
            <a:endParaRPr lang="ru-RU" sz="1700" b="1" dirty="0" smtClean="0"/>
          </a:p>
          <a:p>
            <a:pPr algn="just"/>
            <a:endParaRPr lang="ru-RU" sz="800" b="1" dirty="0"/>
          </a:p>
          <a:p>
            <a:pPr algn="just"/>
            <a:r>
              <a:rPr lang="ru-RU" sz="1700" b="1" dirty="0" smtClean="0">
                <a:solidFill>
                  <a:srgbClr val="00B050"/>
                </a:solidFill>
              </a:rPr>
              <a:t>С 01..01.26 г. </a:t>
            </a:r>
            <a:r>
              <a:rPr lang="ru-RU" sz="1700" b="1" dirty="0">
                <a:solidFill>
                  <a:srgbClr val="00B050"/>
                </a:solidFill>
              </a:rPr>
              <a:t>онлайн-сервисы не смогут автоматически списывать деньги за </a:t>
            </a:r>
            <a:r>
              <a:rPr lang="ru-RU" sz="1700" b="1" dirty="0" smtClean="0">
                <a:solidFill>
                  <a:srgbClr val="00B050"/>
                </a:solidFill>
              </a:rPr>
              <a:t>подписки</a:t>
            </a:r>
            <a:r>
              <a:rPr lang="ru-RU" sz="1700" dirty="0" smtClean="0">
                <a:solidFill>
                  <a:srgbClr val="00B050"/>
                </a:solidFill>
              </a:rPr>
              <a:t> </a:t>
            </a:r>
            <a:r>
              <a:rPr lang="ru-RU" sz="1700" b="1" u="sng" dirty="0">
                <a:hlinkClick r:id="rId7"/>
              </a:rPr>
              <a:t>https://www.banki.ru/news/daytheme/?id=11017874</a:t>
            </a:r>
            <a:r>
              <a:rPr lang="ru-RU" sz="1700" b="1" u="sng" dirty="0"/>
              <a:t> </a:t>
            </a:r>
            <a:endParaRPr lang="ru-RU" sz="1700" b="1" u="sng" dirty="0" smtClean="0"/>
          </a:p>
          <a:p>
            <a:pPr algn="just"/>
            <a:endParaRPr lang="ru-RU" sz="800" b="1" u="sng" dirty="0" smtClean="0"/>
          </a:p>
          <a:p>
            <a:pPr algn="just"/>
            <a:r>
              <a:rPr lang="ru-RU" sz="1700" b="1" dirty="0"/>
              <a:t>М</a:t>
            </a:r>
            <a:r>
              <a:rPr lang="ru-RU" sz="1700" b="1" dirty="0" smtClean="0"/>
              <a:t>ошенники </a:t>
            </a:r>
            <a:r>
              <a:rPr lang="ru-RU" sz="1700" b="1" dirty="0"/>
              <a:t>воруют деньги россиян с помощью договоров на отопление: как </a:t>
            </a:r>
            <a:r>
              <a:rPr lang="ru-RU" sz="1700" b="1" dirty="0" smtClean="0"/>
              <a:t>защититься </a:t>
            </a:r>
            <a:r>
              <a:rPr lang="ru-RU" sz="1700" b="1" u="sng" dirty="0">
                <a:hlinkClick r:id="rId8"/>
              </a:rPr>
              <a:t>https://www.banki.ru/news/daytheme/?</a:t>
            </a:r>
            <a:r>
              <a:rPr lang="ru-RU" sz="1700" b="1" u="sng" dirty="0" smtClean="0">
                <a:hlinkClick r:id="rId8"/>
              </a:rPr>
              <a:t>id=11019093</a:t>
            </a:r>
            <a:endParaRPr lang="ru-RU" sz="1700" b="1" u="sng" dirty="0" smtClean="0"/>
          </a:p>
          <a:p>
            <a:pPr algn="just"/>
            <a:endParaRPr lang="ru-RU" sz="900" b="1" u="sng" dirty="0" smtClean="0"/>
          </a:p>
          <a:p>
            <a:pPr algn="just"/>
            <a:r>
              <a:rPr lang="ru-RU" sz="1700" b="1" dirty="0"/>
              <a:t>В</a:t>
            </a:r>
            <a:r>
              <a:rPr lang="ru-RU" sz="1700" b="1" dirty="0" smtClean="0"/>
              <a:t>ладельцы </a:t>
            </a:r>
            <a:r>
              <a:rPr lang="ru-RU" sz="1700" b="1" dirty="0" err="1"/>
              <a:t>Android</a:t>
            </a:r>
            <a:r>
              <a:rPr lang="ru-RU" sz="1700" b="1" dirty="0"/>
              <a:t>-устройств могут остаться без денег, злоумышленники используют детей. </a:t>
            </a:r>
            <a:r>
              <a:rPr lang="ru-RU" sz="1700" b="1" dirty="0"/>
              <a:t>Главное об уловках мошенников за </a:t>
            </a:r>
            <a:r>
              <a:rPr lang="ru-RU" sz="1700" b="1" dirty="0" smtClean="0"/>
              <a:t>неделю </a:t>
            </a:r>
            <a:r>
              <a:rPr lang="ru-RU" b="1" u="sng" dirty="0">
                <a:hlinkClick r:id="rId9"/>
              </a:rPr>
              <a:t>https://www.banki.ru/news/lenta/?id=11019524</a:t>
            </a:r>
            <a:endParaRPr lang="ru-RU" dirty="0"/>
          </a:p>
          <a:p>
            <a:pPr algn="just"/>
            <a:endParaRPr lang="ru-RU" sz="800" b="1" u="sng" dirty="0"/>
          </a:p>
          <a:p>
            <a:pPr algn="ctr"/>
            <a:r>
              <a:rPr lang="ru-RU" sz="1700" b="1" dirty="0">
                <a:solidFill>
                  <a:srgbClr val="FF0000"/>
                </a:solidFill>
              </a:rPr>
              <a:t>Как защититься от мошенников? </a:t>
            </a:r>
            <a:r>
              <a:rPr lang="ru-RU" sz="1700" b="1" u="sng" dirty="0">
                <a:hlinkClick r:id="rId10"/>
              </a:rPr>
              <a:t>https://sam.mos.ru/info</a:t>
            </a:r>
            <a:endParaRPr lang="ru-RU" sz="1700" dirty="0"/>
          </a:p>
          <a:p>
            <a:pPr algn="just"/>
            <a:endParaRPr lang="ru-RU" sz="1700" b="1" dirty="0" smtClean="0"/>
          </a:p>
        </p:txBody>
      </p:sp>
    </p:spTree>
    <p:extLst>
      <p:ext uri="{BB962C8B-B14F-4D97-AF65-F5344CB8AC3E}">
        <p14:creationId xmlns:p14="http://schemas.microsoft.com/office/powerpoint/2010/main" val="301953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2656" y="929361"/>
            <a:ext cx="1155397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В </a:t>
            </a:r>
            <a:r>
              <a:rPr lang="ru-RU" b="1" dirty="0"/>
              <a:t>России появилось новое мошенничество, жертвами которой становятся люди, находящиеся в поиске работы. Злоумышленники представляются работодателями и просят прислать фотографию или скан паспорта — якобы для подтверждения личности.  Комментарий эксперта: «Паспортные данные — ключ к множеству финансовых сервисов, и в руках злоумышленников они могут стать инструментом для серьезных махинаций. Самыми распространенными рисками здесь являются оформление кредитов и </a:t>
            </a:r>
            <a:r>
              <a:rPr lang="ru-RU" b="1" dirty="0" err="1"/>
              <a:t>микрозаймов</a:t>
            </a:r>
            <a:r>
              <a:rPr lang="ru-RU" b="1" dirty="0"/>
              <a:t> на ваше имя, создание поддельных аккаунтов и счетов на биржах, </a:t>
            </a:r>
            <a:r>
              <a:rPr lang="ru-RU" b="1" dirty="0" err="1"/>
              <a:t>маркетплейсах</a:t>
            </a:r>
            <a:r>
              <a:rPr lang="ru-RU" b="1" dirty="0"/>
              <a:t>, государственных сервисах и в банках, возможность дальнейшего применения социальной инженерии. Чтобы защититься, важно не передавать копии паспорта третьим лицам без необходимости, регулярно отслеживать кредитную историю и подключить уведомления о новых запросах в бюро кредитных историй. Также можно установить </a:t>
            </a:r>
            <a:r>
              <a:rPr lang="ru-RU" b="1" dirty="0" err="1"/>
              <a:t>самозапрет</a:t>
            </a:r>
            <a:r>
              <a:rPr lang="ru-RU" b="1" dirty="0"/>
              <a:t> на получение кредитов. Если вы узнали о возможном использовании ваших данных, необходимо обратиться в полицию и уведомить кредитные организации</a:t>
            </a:r>
            <a:r>
              <a:rPr lang="ru-RU" b="1" dirty="0" smtClean="0"/>
              <a:t>»</a:t>
            </a:r>
          </a:p>
          <a:p>
            <a:pPr algn="just"/>
            <a:endParaRPr lang="ru-RU" b="1" dirty="0"/>
          </a:p>
          <a:p>
            <a:pPr algn="just"/>
            <a:r>
              <a:rPr lang="ru-RU" b="1" dirty="0"/>
              <a:t>Теперь мошенники используют близких жертвы, чтобы вымогать деньги. Разбираем новую схему обмана и способы </a:t>
            </a:r>
            <a:r>
              <a:rPr lang="ru-RU" b="1" dirty="0" smtClean="0"/>
              <a:t>защиты </a:t>
            </a:r>
            <a:r>
              <a:rPr lang="ru-RU" b="1" u="sng" dirty="0">
                <a:hlinkClick r:id="rId2"/>
              </a:rPr>
              <a:t>https://www.banki.ru/news/daytheme/?</a:t>
            </a:r>
            <a:r>
              <a:rPr lang="ru-RU" b="1" u="sng" dirty="0" smtClean="0">
                <a:hlinkClick r:id="rId2"/>
              </a:rPr>
              <a:t>id=11018826</a:t>
            </a:r>
            <a:endParaRPr lang="ru-RU" b="1" u="sng" dirty="0" smtClean="0"/>
          </a:p>
          <a:p>
            <a:pPr algn="just"/>
            <a:endParaRPr lang="ru-RU" b="1" u="sng" dirty="0"/>
          </a:p>
          <a:p>
            <a:pPr algn="just"/>
            <a:r>
              <a:rPr lang="ru-RU" b="1" dirty="0"/>
              <a:t>«Зеркальный кредит»: как работает схема обмана, в которой вы сами становитесь </a:t>
            </a:r>
            <a:r>
              <a:rPr lang="ru-RU" b="1" dirty="0" smtClean="0"/>
              <a:t>мошенником </a:t>
            </a:r>
            <a:r>
              <a:rPr lang="ru-RU" u="sng" dirty="0">
                <a:hlinkClick r:id="rId3"/>
              </a:rPr>
              <a:t>https://www.banki.ru/news/daytheme/?</a:t>
            </a:r>
            <a:r>
              <a:rPr lang="ru-RU" u="sng" dirty="0" smtClean="0">
                <a:hlinkClick r:id="rId3"/>
              </a:rPr>
              <a:t>id=11018898</a:t>
            </a:r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2733304" y="275056"/>
            <a:ext cx="6221225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Примеры и основные  сценарии мошенничеств и что с этим делать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67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69478" y="206727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Примеры и основные  сценарии мошенничеств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image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936" y="849094"/>
            <a:ext cx="2920978" cy="51847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2707" y="1938958"/>
            <a:ext cx="4838700" cy="279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83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69478" y="206727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Примеры и основные  сценарии мошенничеств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56" y="1036488"/>
            <a:ext cx="4678616" cy="454817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647" y="2166711"/>
            <a:ext cx="6420365" cy="26959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00575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69478" y="206727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Примеры и основные  сценарии мошенничеств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369" y="1152155"/>
            <a:ext cx="5067300" cy="461962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6829167" y="2369878"/>
            <a:ext cx="4588476" cy="1380378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Вадим Уваров: банки проверяют все переводы на признаки мошенничества </a:t>
            </a:r>
            <a:endParaRPr lang="ru-RU" b="1" dirty="0" smtClean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u="sng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ru-RU" b="1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://ria.ru/20251113/uvarov-2054671333.html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23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44765" y="379722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ОСНОВНЫЕ ТЕНДЕНЦИИ</a:t>
            </a:r>
          </a:p>
          <a:p>
            <a:pPr algn="ctr">
              <a:lnSpc>
                <a:spcPct val="100000"/>
              </a:lnSpc>
              <a:defRPr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4765" y="1232921"/>
            <a:ext cx="9134475" cy="407670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8717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44765" y="379722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ОСНОВНЫЕ ТЕНДЕНЦИИ</a:t>
            </a:r>
          </a:p>
          <a:p>
            <a:pPr algn="ctr">
              <a:lnSpc>
                <a:spcPct val="100000"/>
              </a:lnSpc>
              <a:defRPr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057" y="1238121"/>
            <a:ext cx="8829675" cy="176212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383" y="3371810"/>
            <a:ext cx="9763021" cy="116632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27679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44765" y="379722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ОСНОВНЫЕ ТЕНДЕНЦИИ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ДИПФЕЙКИ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269" y="1143574"/>
            <a:ext cx="8172450" cy="1933575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694" y="3133546"/>
            <a:ext cx="8991600" cy="288607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44500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44765" y="379722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ОСНОВНЫЕ ТЕНДЕНЦИИ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ДИПФЕЙКИ И ВИШИНГ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392" y="1716826"/>
            <a:ext cx="9058275" cy="316230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68925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44765" y="379722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ОСНОВНЫЕ ТЕНДЕНЦИИ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ДИПФЕЙКИ И ВИШИНГ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780" y="2231306"/>
            <a:ext cx="5484213" cy="1998786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6993" y="1106477"/>
            <a:ext cx="6134100" cy="476250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21614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44765" y="379722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ОСНОВНЫЕ ТЕНДЕНЦИИ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316" y="1037083"/>
            <a:ext cx="8029575" cy="445770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92793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44765" y="379722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ОСНОВНЫЕ ТЕНДЕНЦИИ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КАК ВЫЯВЛЯТЬ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1624" y="1559731"/>
            <a:ext cx="7781925" cy="8763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510426" y="2590154"/>
            <a:ext cx="5024320" cy="707886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4000" b="1" dirty="0">
                <a:hlinkClick r:id="rId3"/>
              </a:rPr>
              <a:t>https://lapsha.media</a:t>
            </a:r>
            <a:r>
              <a:rPr lang="en-US" sz="4000" b="1" dirty="0" smtClean="0">
                <a:hlinkClick r:id="rId3"/>
              </a:rPr>
              <a:t>/</a:t>
            </a:r>
            <a:r>
              <a:rPr lang="ru-RU" sz="4000" b="1" dirty="0" smtClean="0"/>
              <a:t> </a:t>
            </a:r>
            <a:endParaRPr lang="ru-RU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693585" y="3531662"/>
            <a:ext cx="6658002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err="1" smtClean="0">
                <a:solidFill>
                  <a:srgbClr val="FF0000"/>
                </a:solidFill>
              </a:rPr>
              <a:t>ПринцИп</a:t>
            </a:r>
            <a:r>
              <a:rPr lang="ru-RU" sz="4000" b="1" dirty="0" smtClean="0">
                <a:solidFill>
                  <a:srgbClr val="FF0000"/>
                </a:solidFill>
              </a:rPr>
              <a:t> Нулевого </a:t>
            </a:r>
            <a:r>
              <a:rPr lang="ru-RU" sz="4000" b="1" dirty="0" err="1" smtClean="0">
                <a:solidFill>
                  <a:srgbClr val="FF0000"/>
                </a:solidFill>
              </a:rPr>
              <a:t>довериЯ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31624" y="4726593"/>
            <a:ext cx="7965989" cy="1080296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3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Ваш личный дайджест</a:t>
            </a:r>
            <a:r>
              <a:rPr lang="ru-RU" sz="3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</a:t>
            </a:r>
            <a:r>
              <a:rPr lang="ru-RU" sz="3000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://</a:t>
            </a:r>
            <a:r>
              <a:rPr lang="en-US" sz="3000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t</a:t>
            </a:r>
            <a:r>
              <a:rPr lang="ru-RU" sz="3000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-</a:t>
            </a:r>
            <a:r>
              <a:rPr lang="en-US" sz="3000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j</a:t>
            </a:r>
            <a:r>
              <a:rPr lang="ru-RU" sz="3000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.</a:t>
            </a:r>
            <a:r>
              <a:rPr lang="en-US" sz="3000" b="1" u="sng" dirty="0" err="1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ru</a:t>
            </a:r>
            <a:r>
              <a:rPr lang="ru-RU" sz="3000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en-US" sz="3000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look</a:t>
            </a:r>
            <a:r>
              <a:rPr lang="ru-RU" sz="3000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ru-RU" sz="3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3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3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(настройте себе эл. журнал о деньгах Т-Ж)</a:t>
            </a:r>
            <a:endParaRPr lang="ru-RU" sz="3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04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45044" y="100769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5904" y="1050880"/>
            <a:ext cx="11303211" cy="570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sz="1500" b="1" dirty="0"/>
              <a:t>Проект "Цифровой внук" смягчит одиночество пожилых </a:t>
            </a:r>
            <a:r>
              <a:rPr lang="ru-RU" sz="1500" b="1" dirty="0" smtClean="0"/>
              <a:t>людей </a:t>
            </a:r>
            <a:r>
              <a:rPr lang="en-US" sz="1500" b="1" dirty="0">
                <a:hlinkClick r:id="rId2"/>
              </a:rPr>
              <a:t>https://</a:t>
            </a:r>
            <a:r>
              <a:rPr lang="en-US" sz="1500" b="1" dirty="0" smtClean="0">
                <a:hlinkClick r:id="rId2"/>
              </a:rPr>
              <a:t>rapsinews.ru/White_Internet_news/20251105/311311405.html</a:t>
            </a:r>
            <a:endParaRPr lang="ru-RU" sz="1500" b="1" dirty="0" smtClean="0"/>
          </a:p>
          <a:p>
            <a:pPr marL="342900" indent="-342900">
              <a:buFontTx/>
              <a:buAutoNum type="arabicPeriod"/>
            </a:pPr>
            <a:endParaRPr lang="ru-RU" sz="1500" b="1" dirty="0" smtClean="0"/>
          </a:p>
          <a:p>
            <a:pPr marL="342900" indent="-342900">
              <a:buFontTx/>
              <a:buAutoNum type="arabicPeriod"/>
            </a:pPr>
            <a:r>
              <a:rPr lang="ru-RU" sz="1500" b="1" dirty="0"/>
              <a:t>В России опреде­лили стратегию поддержки пожилых людей до 2030 года: что в нее </a:t>
            </a:r>
            <a:r>
              <a:rPr lang="ru-RU" sz="1500" b="1" dirty="0" smtClean="0"/>
              <a:t>вошло </a:t>
            </a:r>
            <a:r>
              <a:rPr lang="en-US" sz="1500" b="1" dirty="0">
                <a:hlinkClick r:id="rId3"/>
              </a:rPr>
              <a:t>https://t-j.ru/news/support-for-older-people-2030</a:t>
            </a:r>
            <a:r>
              <a:rPr lang="en-US" sz="1500" b="1" dirty="0" smtClean="0">
                <a:hlinkClick r:id="rId3"/>
              </a:rPr>
              <a:t>/</a:t>
            </a:r>
            <a:endParaRPr lang="ru-RU" sz="1500" b="1" dirty="0" smtClean="0"/>
          </a:p>
          <a:p>
            <a:pPr marL="342900" indent="-342900">
              <a:buFontTx/>
              <a:buAutoNum type="arabicPeriod"/>
            </a:pPr>
            <a:endParaRPr lang="ru-RU" sz="1500" b="1" dirty="0" smtClean="0"/>
          </a:p>
          <a:p>
            <a:pPr marL="342900" indent="-342900">
              <a:buFontTx/>
              <a:buAutoNum type="arabicPeriod"/>
            </a:pPr>
            <a:r>
              <a:rPr lang="ru-RU" sz="1500" b="1" dirty="0"/>
              <a:t>Как защитить свой смартфон от мошенников и воров: собрали простые </a:t>
            </a:r>
            <a:r>
              <a:rPr lang="ru-RU" sz="1500" b="1" dirty="0" smtClean="0"/>
              <a:t>советы </a:t>
            </a:r>
            <a:r>
              <a:rPr lang="ru-RU" sz="1500" b="1" u="sng" dirty="0">
                <a:hlinkClick r:id="rId4"/>
              </a:rPr>
              <a:t>https://www.banki.ru/news/daytheme/?</a:t>
            </a:r>
            <a:r>
              <a:rPr lang="ru-RU" sz="1500" b="1" u="sng" dirty="0" smtClean="0">
                <a:hlinkClick r:id="rId4"/>
              </a:rPr>
              <a:t>id=11018822</a:t>
            </a:r>
            <a:endParaRPr lang="ru-RU" sz="1500" b="1" u="sng" dirty="0" smtClean="0"/>
          </a:p>
          <a:p>
            <a:pPr marL="342900" indent="-342900">
              <a:buFontTx/>
              <a:buAutoNum type="arabicPeriod"/>
            </a:pPr>
            <a:endParaRPr lang="ru-RU" sz="1500" u="sng" dirty="0"/>
          </a:p>
          <a:p>
            <a:pPr marL="342900" indent="-342900">
              <a:buFontTx/>
              <a:buAutoNum type="arabicPeriod"/>
            </a:pPr>
            <a:r>
              <a:rPr lang="ru-RU" sz="1500" b="1" dirty="0" smtClean="0"/>
              <a:t>Согласие </a:t>
            </a:r>
            <a:r>
              <a:rPr lang="ru-RU" sz="1500" b="1" dirty="0"/>
              <a:t>на просмотр вашей кредитной истории: когда его лучше отозвать и на что это </a:t>
            </a:r>
            <a:r>
              <a:rPr lang="ru-RU" sz="1500" b="1" dirty="0" smtClean="0"/>
              <a:t>повлияет </a:t>
            </a:r>
            <a:r>
              <a:rPr lang="ru-RU" sz="1500" b="1" u="sng" dirty="0">
                <a:hlinkClick r:id="rId5"/>
              </a:rPr>
              <a:t>https://www.banki.ru/news/daytheme/?</a:t>
            </a:r>
            <a:r>
              <a:rPr lang="ru-RU" sz="1500" b="1" u="sng" dirty="0" smtClean="0">
                <a:hlinkClick r:id="rId5"/>
              </a:rPr>
              <a:t>id=11018734</a:t>
            </a:r>
            <a:endParaRPr lang="ru-RU" sz="1500" b="1" u="sng" dirty="0" smtClean="0"/>
          </a:p>
          <a:p>
            <a:pPr marL="342900" indent="-342900">
              <a:buFontTx/>
              <a:buAutoNum type="arabicPeriod"/>
            </a:pPr>
            <a:endParaRPr lang="ru-RU" sz="1500" dirty="0"/>
          </a:p>
          <a:p>
            <a:pPr marL="342900" indent="-342900">
              <a:buFontTx/>
              <a:buAutoNum type="arabicPeriod"/>
            </a:pPr>
            <a:r>
              <a:rPr lang="ru-RU" sz="1500" b="1" dirty="0" smtClean="0"/>
              <a:t>Как </a:t>
            </a:r>
            <a:r>
              <a:rPr lang="ru-RU" sz="1500" b="1" dirty="0"/>
              <a:t>узнать, где брал </a:t>
            </a:r>
            <a:r>
              <a:rPr lang="ru-RU" sz="1500" b="1" dirty="0" err="1"/>
              <a:t>займ</a:t>
            </a:r>
            <a:r>
              <a:rPr lang="ru-RU" sz="1500" b="1" dirty="0"/>
              <a:t>: все </a:t>
            </a:r>
            <a:r>
              <a:rPr lang="ru-RU" sz="1500" b="1" dirty="0" smtClean="0"/>
              <a:t>способы </a:t>
            </a:r>
            <a:r>
              <a:rPr lang="ru-RU" sz="1500" b="1" u="sng" dirty="0">
                <a:hlinkClick r:id="rId6"/>
              </a:rPr>
              <a:t>https://www.banki.ru/news/daytheme/?</a:t>
            </a:r>
            <a:r>
              <a:rPr lang="ru-RU" sz="1500" b="1" u="sng" dirty="0" smtClean="0">
                <a:hlinkClick r:id="rId6"/>
              </a:rPr>
              <a:t>id=11018897</a:t>
            </a:r>
            <a:endParaRPr lang="ru-RU" sz="1500" b="1" u="sng" dirty="0" smtClean="0"/>
          </a:p>
          <a:p>
            <a:pPr marL="342900" indent="-342900">
              <a:buFontTx/>
              <a:buAutoNum type="arabicPeriod"/>
            </a:pPr>
            <a:endParaRPr lang="ru-RU" sz="1500" dirty="0"/>
          </a:p>
          <a:p>
            <a:pPr marL="342900" indent="-342900">
              <a:buFontTx/>
              <a:buAutoNum type="arabicPeriod"/>
            </a:pPr>
            <a:r>
              <a:rPr lang="ru-RU" sz="1500" b="1" dirty="0" smtClean="0"/>
              <a:t>«Что </a:t>
            </a:r>
            <a:r>
              <a:rPr lang="ru-RU" sz="1500" b="1" dirty="0"/>
              <a:t>делать, если на меня оформили кредит при установленном </a:t>
            </a:r>
            <a:r>
              <a:rPr lang="ru-RU" sz="1500" b="1" dirty="0" err="1"/>
              <a:t>самозапрете</a:t>
            </a:r>
            <a:r>
              <a:rPr lang="ru-RU" sz="1500" b="1" dirty="0" smtClean="0"/>
              <a:t>?» </a:t>
            </a:r>
            <a:r>
              <a:rPr lang="ru-RU" sz="1500" b="1" u="sng" dirty="0">
                <a:hlinkClick r:id="rId7"/>
              </a:rPr>
              <a:t>https://www.banki.ru/news/daytheme/?</a:t>
            </a:r>
            <a:r>
              <a:rPr lang="ru-RU" sz="1500" b="1" u="sng" dirty="0" smtClean="0">
                <a:hlinkClick r:id="rId7"/>
              </a:rPr>
              <a:t>id=11018739</a:t>
            </a:r>
            <a:endParaRPr lang="ru-RU" sz="1500" b="1" u="sng" dirty="0" smtClean="0"/>
          </a:p>
          <a:p>
            <a:pPr marL="342900" indent="-342900">
              <a:buFontTx/>
              <a:buAutoNum type="arabicPeriod"/>
            </a:pPr>
            <a:endParaRPr lang="ru-RU" sz="1500" dirty="0" smtClean="0"/>
          </a:p>
          <a:p>
            <a:pPr marL="342900" indent="-342900">
              <a:buFontTx/>
              <a:buAutoNum type="arabicPeriod"/>
            </a:pPr>
            <a:r>
              <a:rPr lang="ru-RU" sz="1500" b="1" dirty="0" smtClean="0"/>
              <a:t>«Кредитный </a:t>
            </a:r>
            <a:r>
              <a:rPr lang="ru-RU" sz="1500" b="1" dirty="0"/>
              <a:t>двойник»: что делать, если на вас висит чужой </a:t>
            </a:r>
            <a:r>
              <a:rPr lang="ru-RU" sz="1500" b="1" dirty="0" smtClean="0"/>
              <a:t>долг </a:t>
            </a:r>
            <a:r>
              <a:rPr lang="ru-RU" sz="1500" b="1" u="sng" dirty="0">
                <a:hlinkClick r:id="rId8"/>
              </a:rPr>
              <a:t>https://www.banki.ru/news/daytheme/?id=11018812</a:t>
            </a:r>
            <a:endParaRPr lang="ru-RU" sz="1500" b="1" dirty="0"/>
          </a:p>
          <a:p>
            <a:pPr marL="342900" indent="-342900">
              <a:buFontTx/>
              <a:buAutoNum type="arabicPeriod"/>
            </a:pPr>
            <a:endParaRPr lang="ru-RU" dirty="0"/>
          </a:p>
          <a:p>
            <a:pPr marL="342900" indent="-342900">
              <a:buFontTx/>
              <a:buAutoNum type="arabicPeriod"/>
            </a:pPr>
            <a:endParaRPr lang="ru-RU" b="1" dirty="0"/>
          </a:p>
          <a:p>
            <a:pPr marL="342900" indent="-342900">
              <a:buFontTx/>
              <a:buAutoNum type="arabicPeriod"/>
            </a:pPr>
            <a:endParaRPr lang="ru-RU" sz="1600" b="1" dirty="0" smtClean="0"/>
          </a:p>
          <a:p>
            <a:pPr marL="342900" indent="-342900">
              <a:buFontTx/>
              <a:buAutoNum type="arabicPeriod"/>
            </a:pPr>
            <a:endParaRPr lang="ru-RU" sz="1600" b="1" dirty="0"/>
          </a:p>
          <a:p>
            <a:pPr marL="342900" indent="-342900">
              <a:buFontTx/>
              <a:buAutoNum type="arabicPeriod"/>
            </a:pPr>
            <a:endParaRPr lang="ru-RU" sz="1600" b="1" dirty="0"/>
          </a:p>
          <a:p>
            <a:pPr marL="342900" indent="-342900">
              <a:buFontTx/>
              <a:buAutoNum type="arabicPeriod"/>
            </a:pPr>
            <a:endParaRPr lang="en-US" sz="1100" b="1" dirty="0" smtClean="0"/>
          </a:p>
        </p:txBody>
      </p:sp>
    </p:spTree>
    <p:extLst>
      <p:ext uri="{BB962C8B-B14F-4D97-AF65-F5344CB8AC3E}">
        <p14:creationId xmlns:p14="http://schemas.microsoft.com/office/powerpoint/2010/main" val="186451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2234105" y="390264"/>
            <a:ext cx="7392022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just">
              <a:lnSpc>
                <a:spcPct val="100000"/>
              </a:lnSpc>
              <a:defRPr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ГДЕ СМОТРЕТЬ И СКАЧАТЬ ПРЕЗЕНТАЦИИ?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56" y="1047625"/>
            <a:ext cx="6451601" cy="345368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7206" y="1047625"/>
            <a:ext cx="3629025" cy="36099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8" name="Прямоугольник 7"/>
          <p:cNvSpPr/>
          <p:nvPr/>
        </p:nvSpPr>
        <p:spPr>
          <a:xfrm>
            <a:off x="3351194" y="5057423"/>
            <a:ext cx="593624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hlinkClick r:id="rId4"/>
              </a:rPr>
              <a:t>https://educenter.ru/press-center/finliternews</a:t>
            </a:r>
            <a:r>
              <a:rPr lang="en-US" sz="2200" b="1" dirty="0" smtClean="0">
                <a:hlinkClick r:id="rId4"/>
              </a:rPr>
              <a:t>/</a:t>
            </a:r>
            <a:r>
              <a:rPr lang="ru-RU" sz="2200" b="1" dirty="0" smtClean="0"/>
              <a:t> 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42190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B891705425B744E99E2898F048CAD5C" ma:contentTypeVersion="13" ma:contentTypeDescription="Создание документа." ma:contentTypeScope="" ma:versionID="b0a38f50a03a33936c2e395e65d9f87f">
  <xsd:schema xmlns:xsd="http://www.w3.org/2001/XMLSchema" xmlns:xs="http://www.w3.org/2001/XMLSchema" xmlns:p="http://schemas.microsoft.com/office/2006/metadata/properties" xmlns:ns3="6670c954-0c68-471d-a2bf-75bd606184ae" targetNamespace="http://schemas.microsoft.com/office/2006/metadata/properties" ma:root="true" ma:fieldsID="65ef49082f7266b3153fd07e2d9c8fa3" ns3:_="">
    <xsd:import namespace="6670c954-0c68-471d-a2bf-75bd606184a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Tags" minOccurs="0"/>
                <xsd:element ref="ns3:MediaServiceOCR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70c954-0c68-471d-a2bf-75bd606184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670c954-0c68-471d-a2bf-75bd606184ae" xsi:nil="true"/>
  </documentManagement>
</p:properties>
</file>

<file path=customXml/itemProps1.xml><?xml version="1.0" encoding="utf-8"?>
<ds:datastoreItem xmlns:ds="http://schemas.openxmlformats.org/officeDocument/2006/customXml" ds:itemID="{D6183F6E-20F1-46F8-AB8C-44A787B96F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70c954-0c68-471d-a2bf-75bd606184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6C6D12A-ED27-44B9-BCA3-264D244752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C9B9A1-A1A4-4DC0-B173-E50F7B56B0D1}">
  <ds:schemaRefs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6670c954-0c68-471d-a2bf-75bd606184ae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9289</TotalTime>
  <Words>882</Words>
  <Application>Microsoft Office PowerPoint</Application>
  <PresentationFormat>Широкоэкранный</PresentationFormat>
  <Paragraphs>122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Calibri</vt:lpstr>
      <vt:lpstr>Calibri Light</vt:lpstr>
      <vt:lpstr>DIN Pro Bold</vt:lpstr>
      <vt:lpstr>DIN Pro Regular</vt:lpstr>
      <vt:lpstr>DINPro-Medium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MixMix</dc:creator>
  <cp:lastModifiedBy>Евгений Григорьев</cp:lastModifiedBy>
  <cp:revision>630</cp:revision>
  <dcterms:created xsi:type="dcterms:W3CDTF">2018-05-06T11:33:25Z</dcterms:created>
  <dcterms:modified xsi:type="dcterms:W3CDTF">2025-11-25T09:55:01Z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0x0101009B891705425B744E99E2898F048CAD5C</vt:lpwstr>
  </property>
</Properties>
</file>